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5"/>
  </p:notesMasterIdLst>
  <p:sldIdLst>
    <p:sldId id="723" r:id="rId2"/>
    <p:sldId id="759" r:id="rId3"/>
    <p:sldId id="724" r:id="rId4"/>
    <p:sldId id="742" r:id="rId5"/>
    <p:sldId id="743" r:id="rId6"/>
    <p:sldId id="761" r:id="rId7"/>
    <p:sldId id="727" r:id="rId8"/>
    <p:sldId id="734" r:id="rId9"/>
    <p:sldId id="735" r:id="rId10"/>
    <p:sldId id="762" r:id="rId11"/>
    <p:sldId id="764" r:id="rId12"/>
    <p:sldId id="738" r:id="rId13"/>
    <p:sldId id="758" r:id="rId14"/>
    <p:sldId id="732" r:id="rId15"/>
    <p:sldId id="745" r:id="rId16"/>
    <p:sldId id="760" r:id="rId17"/>
    <p:sldId id="746" r:id="rId18"/>
    <p:sldId id="731" r:id="rId19"/>
    <p:sldId id="739" r:id="rId20"/>
    <p:sldId id="757" r:id="rId21"/>
    <p:sldId id="733" r:id="rId22"/>
    <p:sldId id="740" r:id="rId23"/>
    <p:sldId id="754" r:id="rId24"/>
  </p:sldIdLst>
  <p:sldSz cx="9144000" cy="6858000" type="screen4x3"/>
  <p:notesSz cx="7099300" cy="10234613"/>
  <p:custDataLst>
    <p:tags r:id="rId26"/>
  </p:custDataLst>
  <p:defaultTextStyle>
    <a:defPPr>
      <a:defRPr lang="zh-CN"/>
    </a:defPPr>
    <a:lvl1pPr algn="l" rtl="0" fontAlgn="base">
      <a:spcBef>
        <a:spcPct val="0"/>
      </a:spcBef>
      <a:spcAft>
        <a:spcPct val="0"/>
      </a:spcAft>
      <a:defRPr sz="24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4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4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4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660066"/>
    <a:srgbClr val="CC0000"/>
    <a:srgbClr val="800000"/>
    <a:srgbClr val="000066"/>
    <a:srgbClr val="800080"/>
    <a:srgbClr val="CAE2FF"/>
    <a:srgbClr val="CC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481" autoAdjust="0"/>
    <p:restoredTop sz="83529" autoAdjust="0"/>
  </p:normalViewPr>
  <p:slideViewPr>
    <p:cSldViewPr>
      <p:cViewPr>
        <p:scale>
          <a:sx n="75" d="100"/>
          <a:sy n="75" d="100"/>
        </p:scale>
        <p:origin x="-1398" y="-84"/>
      </p:cViewPr>
      <p:guideLst>
        <p:guide orient="horz" pos="2160"/>
        <p:guide pos="2880"/>
      </p:guideLst>
    </p:cSldViewPr>
  </p:slideViewPr>
  <p:notesTextViewPr>
    <p:cViewPr>
      <p:scale>
        <a:sx n="100" d="100"/>
        <a:sy n="100" d="100"/>
      </p:scale>
      <p:origin x="0" y="1230"/>
    </p:cViewPr>
  </p:notesTextViewPr>
  <p:sorterViewPr>
    <p:cViewPr>
      <p:scale>
        <a:sx n="66" d="100"/>
        <a:sy n="66" d="100"/>
      </p:scale>
      <p:origin x="0" y="0"/>
    </p:cViewPr>
  </p:sorterViewPr>
  <p:notesViewPr>
    <p:cSldViewPr>
      <p:cViewPr varScale="1">
        <p:scale>
          <a:sx n="68" d="100"/>
          <a:sy n="68" d="100"/>
        </p:scale>
        <p:origin x="-2808" y="-108"/>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lnSpc>
                <a:spcPct val="100000"/>
              </a:lnSpc>
              <a:defRPr sz="1300" b="0">
                <a:latin typeface="Arial" charset="0"/>
                <a:ea typeface="宋体" pitchFamily="2" charset="-122"/>
              </a:defRPr>
            </a:lvl1pPr>
          </a:lstStyle>
          <a:p>
            <a:pPr>
              <a:defRPr/>
            </a:pPr>
            <a:endParaRPr lang="en-US" altLang="zh-CN"/>
          </a:p>
        </p:txBody>
      </p:sp>
      <p:sp>
        <p:nvSpPr>
          <p:cNvPr id="79875"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lnSpc>
                <a:spcPct val="100000"/>
              </a:lnSpc>
              <a:defRPr sz="1300" b="0">
                <a:latin typeface="Arial" charset="0"/>
                <a:ea typeface="宋体" pitchFamily="2" charset="-122"/>
              </a:defRPr>
            </a:lvl1pPr>
          </a:lstStyle>
          <a:p>
            <a:pPr>
              <a:defRPr/>
            </a:pPr>
            <a:endParaRPr lang="en-US" altLang="zh-CN"/>
          </a:p>
        </p:txBody>
      </p:sp>
      <p:sp>
        <p:nvSpPr>
          <p:cNvPr id="5530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7987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lnSpc>
                <a:spcPct val="100000"/>
              </a:lnSpc>
              <a:defRPr sz="1300" b="0">
                <a:latin typeface="Arial" charset="0"/>
                <a:ea typeface="宋体" pitchFamily="2" charset="-122"/>
              </a:defRPr>
            </a:lvl1pPr>
          </a:lstStyle>
          <a:p>
            <a:pPr>
              <a:defRPr/>
            </a:pPr>
            <a:endParaRPr lang="en-US" altLang="zh-CN"/>
          </a:p>
        </p:txBody>
      </p:sp>
      <p:sp>
        <p:nvSpPr>
          <p:cNvPr id="7987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lnSpc>
                <a:spcPct val="100000"/>
              </a:lnSpc>
              <a:defRPr sz="1300" b="0">
                <a:latin typeface="Arial" charset="0"/>
                <a:ea typeface="宋体" pitchFamily="2" charset="-122"/>
              </a:defRPr>
            </a:lvl1pPr>
          </a:lstStyle>
          <a:p>
            <a:pPr>
              <a:defRPr/>
            </a:pPr>
            <a:fld id="{DFF4BB62-5CE9-455B-AC07-324F12433303}" type="slidenum">
              <a:rPr lang="en-US" altLang="zh-CN"/>
              <a:pPr>
                <a:defRPr/>
              </a:pPr>
              <a:t>‹#›</a:t>
            </a:fld>
            <a:endParaRPr lang="en-US" altLang="zh-CN"/>
          </a:p>
        </p:txBody>
      </p:sp>
    </p:spTree>
    <p:extLst>
      <p:ext uri="{BB962C8B-B14F-4D97-AF65-F5344CB8AC3E}">
        <p14:creationId xmlns="" xmlns:p14="http://schemas.microsoft.com/office/powerpoint/2010/main" val="1922427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This work is about "Capturing </a:t>
            </a:r>
            <a:r>
              <a:rPr lang="en-US" altLang="zh-CN" dirty="0" err="1" smtClean="0"/>
              <a:t>Relightable</a:t>
            </a:r>
            <a:r>
              <a:rPr lang="en-US" altLang="zh-CN" dirty="0" smtClean="0"/>
              <a:t> Human Performances under General Uncontrolled Illumination". </a:t>
            </a:r>
          </a:p>
          <a:p>
            <a:r>
              <a:rPr lang="en-US" altLang="zh-CN" dirty="0" smtClean="0"/>
              <a:t>The authors of this work are </a:t>
            </a:r>
            <a:r>
              <a:rPr lang="en-US" altLang="zh-CN" dirty="0" err="1" smtClean="0"/>
              <a:t>Guannan</a:t>
            </a:r>
            <a:r>
              <a:rPr lang="en-US" altLang="zh-CN" dirty="0" smtClean="0"/>
              <a:t> Li, </a:t>
            </a:r>
            <a:r>
              <a:rPr lang="en-US" altLang="zh-CN" dirty="0" err="1" smtClean="0"/>
              <a:t>Chenglei</a:t>
            </a:r>
            <a:r>
              <a:rPr lang="en-US" altLang="zh-CN" dirty="0" smtClean="0"/>
              <a:t> Wu, </a:t>
            </a:r>
            <a:r>
              <a:rPr lang="en-US" altLang="zh-CN" dirty="0" err="1" smtClean="0"/>
              <a:t>Carsten</a:t>
            </a:r>
            <a:r>
              <a:rPr lang="en-US" altLang="zh-CN" dirty="0" smtClean="0"/>
              <a:t> Stoll, </a:t>
            </a:r>
            <a:r>
              <a:rPr lang="en-US" altLang="zh-CN" dirty="0" err="1" smtClean="0"/>
              <a:t>Yebin</a:t>
            </a:r>
            <a:r>
              <a:rPr lang="en-US" altLang="zh-CN" dirty="0" smtClean="0"/>
              <a:t> Liu, </a:t>
            </a:r>
            <a:r>
              <a:rPr lang="en-US" altLang="zh-CN" dirty="0" err="1" smtClean="0"/>
              <a:t>Kiran</a:t>
            </a:r>
            <a:r>
              <a:rPr lang="en-US" altLang="zh-CN" dirty="0" smtClean="0"/>
              <a:t> Varanasi, </a:t>
            </a:r>
            <a:r>
              <a:rPr lang="en-US" altLang="zh-CN" dirty="0" err="1" smtClean="0"/>
              <a:t>Qionghai</a:t>
            </a:r>
            <a:r>
              <a:rPr lang="en-US" altLang="zh-CN" dirty="0" smtClean="0"/>
              <a:t> Dai, and </a:t>
            </a:r>
            <a:r>
              <a:rPr lang="en-US" altLang="zh-CN" dirty="0" err="1" smtClean="0"/>
              <a:t>Chrisitan</a:t>
            </a:r>
            <a:r>
              <a:rPr lang="en-US" altLang="zh-CN" dirty="0" smtClean="0"/>
              <a:t> </a:t>
            </a:r>
            <a:r>
              <a:rPr lang="en-US" altLang="zh-CN" dirty="0" err="1" smtClean="0"/>
              <a:t>Theobalt</a:t>
            </a:r>
            <a:r>
              <a:rPr lang="en-US" altLang="zh-CN" dirty="0" smtClean="0"/>
              <a:t>.</a:t>
            </a:r>
          </a:p>
          <a:p>
            <a:r>
              <a:rPr lang="en-US" altLang="zh-CN" dirty="0" smtClean="0"/>
              <a:t>This is a joint work by </a:t>
            </a:r>
            <a:r>
              <a:rPr lang="en-US" altLang="zh-CN" dirty="0" err="1" smtClean="0"/>
              <a:t>Tsinghua</a:t>
            </a:r>
            <a:r>
              <a:rPr lang="en-US" altLang="zh-CN" dirty="0" smtClean="0"/>
              <a:t> University, MPI </a:t>
            </a:r>
            <a:r>
              <a:rPr lang="en-US" altLang="zh-CN" dirty="0" err="1" smtClean="0"/>
              <a:t>Informatik</a:t>
            </a:r>
            <a:r>
              <a:rPr lang="en-US" altLang="zh-CN" dirty="0" smtClean="0"/>
              <a:t> and Intel Visual Computing Institute. </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With the improved model, we estimated high frequency</a:t>
            </a:r>
            <a:r>
              <a:rPr lang="en-US" altLang="zh-CN" baseline="0" dirty="0" smtClean="0"/>
              <a:t> incident lighting using wavelet.</a:t>
            </a:r>
          </a:p>
          <a:p>
            <a:endParaRPr lang="en-US" altLang="zh-CN" baseline="0" dirty="0" smtClean="0"/>
          </a:p>
          <a:p>
            <a:r>
              <a:rPr lang="en-US" altLang="zh-CN" dirty="0" smtClean="0"/>
              <a:t>In order to estimate non-</a:t>
            </a:r>
            <a:r>
              <a:rPr lang="en-US" altLang="zh-CN" dirty="0" err="1" smtClean="0"/>
              <a:t>Lambertian</a:t>
            </a:r>
            <a:r>
              <a:rPr lang="en-US" altLang="zh-CN" dirty="0" smtClean="0"/>
              <a:t> high-frequency reflectance properties of the surface, it is necessary to know the full-frequency incident illumination. However, the SH illumination estimated only represents a low-frequency approximation. To overcome this limitation, we refine the illumination estimation using a wavelet representation that can model all-frequency lighting.</a:t>
            </a:r>
          </a:p>
          <a:p>
            <a:endParaRPr lang="en-US" altLang="zh-CN" dirty="0" smtClean="0"/>
          </a:p>
          <a:p>
            <a:r>
              <a:rPr lang="en-US" altLang="zh-CN" dirty="0" smtClean="0"/>
              <a:t>Estimating the illumination from the images using only the rendering equation in wavelet domain is insufficient, as in the general case the problem is ill-posed, and noise may have a serious influence. Because of this we include the previously estimated SH basis illumination as </a:t>
            </a:r>
            <a:r>
              <a:rPr lang="en-US" altLang="zh-CN" dirty="0" err="1" smtClean="0"/>
              <a:t>regularizer</a:t>
            </a:r>
            <a:r>
              <a:rPr lang="en-US" altLang="zh-CN" dirty="0" smtClean="0"/>
              <a:t>, and add a smoothness constraint on the environment map. To prevent over smoothing of the lighting estimation, we minimize the total variation, which preserves the high-frequency structure of the lighting but prevents noise. </a:t>
            </a:r>
          </a:p>
          <a:p>
            <a:endParaRPr lang="en-US" altLang="zh-CN" dirty="0" smtClean="0"/>
          </a:p>
          <a:p>
            <a:r>
              <a:rPr lang="en-US" altLang="zh-CN" dirty="0" smtClean="0"/>
              <a:t>So the energy function for our all-frequency</a:t>
            </a:r>
            <a:r>
              <a:rPr lang="en-US" altLang="zh-CN" baseline="0" dirty="0" smtClean="0"/>
              <a:t> lighting estimation is consists of three parts:</a:t>
            </a:r>
            <a:r>
              <a:rPr lang="en-US" altLang="zh-CN" dirty="0" smtClean="0"/>
              <a:t> rendering equation in wavelet</a:t>
            </a:r>
            <a:r>
              <a:rPr lang="en-US" altLang="zh-CN" baseline="0" dirty="0" smtClean="0"/>
              <a:t> domain, </a:t>
            </a:r>
            <a:r>
              <a:rPr lang="en-US" altLang="zh-CN" baseline="0" dirty="0" err="1" smtClean="0"/>
              <a:t>regularizer</a:t>
            </a:r>
            <a:r>
              <a:rPr lang="en-US" altLang="zh-CN" baseline="0" dirty="0" smtClean="0"/>
              <a:t> considering the previous low-frequency estimates, and a smoothness term.</a:t>
            </a:r>
            <a:r>
              <a:rPr lang="en-US" altLang="zh-CN" dirty="0" smtClean="0"/>
              <a:t> And the intensity of the incident illumination is solved in each color channel respectively. </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10</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Given the estimate of the all-frequency illumination and detailed time-varying geometry, we now estimate the non-</a:t>
            </a:r>
            <a:r>
              <a:rPr lang="en-US" altLang="zh-CN" dirty="0" err="1" smtClean="0"/>
              <a:t>Lambertian</a:t>
            </a:r>
            <a:r>
              <a:rPr lang="en-US" altLang="zh-CN" dirty="0" smtClean="0"/>
              <a:t> reflectance of each surface point. To this end, we estimate the parameters of a </a:t>
            </a:r>
            <a:r>
              <a:rPr lang="en-US" altLang="zh-CN" dirty="0" err="1" smtClean="0"/>
              <a:t>Phong</a:t>
            </a:r>
            <a:r>
              <a:rPr lang="en-US" altLang="zh-CN" dirty="0" smtClean="0"/>
              <a:t> BRDF model for each vertex on the mesh surface at each time-step.</a:t>
            </a:r>
          </a:p>
          <a:p>
            <a:endParaRPr lang="en-US" altLang="zh-CN" dirty="0" smtClean="0"/>
          </a:p>
          <a:p>
            <a:r>
              <a:rPr lang="en-US" altLang="zh-CN" dirty="0" smtClean="0"/>
              <a:t>In this step,</a:t>
            </a:r>
            <a:r>
              <a:rPr lang="en-US" altLang="zh-CN" baseline="0" dirty="0" smtClean="0"/>
              <a:t> w</a:t>
            </a:r>
            <a:r>
              <a:rPr lang="en-US" altLang="zh-CN" dirty="0" smtClean="0"/>
              <a:t>e select the </a:t>
            </a:r>
            <a:r>
              <a:rPr lang="en-US" altLang="zh-CN" dirty="0" err="1" smtClean="0"/>
              <a:t>Phong</a:t>
            </a:r>
            <a:r>
              <a:rPr lang="en-US" altLang="zh-CN" dirty="0" smtClean="0"/>
              <a:t> model since it enables us to represent diffuse and specular surface reflectance based on a small set of parameters. So it is a good compromise between modeling strength and computational complexity.</a:t>
            </a:r>
          </a:p>
          <a:p>
            <a:endParaRPr lang="en-US" altLang="zh-CN" dirty="0" smtClean="0"/>
          </a:p>
          <a:p>
            <a:r>
              <a:rPr lang="en-US" altLang="zh-CN" dirty="0" smtClean="0"/>
              <a:t>To recover the </a:t>
            </a:r>
            <a:r>
              <a:rPr lang="en-US" altLang="zh-CN" dirty="0" err="1" smtClean="0"/>
              <a:t>Phong</a:t>
            </a:r>
            <a:r>
              <a:rPr lang="en-US" altLang="zh-CN" dirty="0" smtClean="0"/>
              <a:t> BRDF</a:t>
            </a:r>
            <a:r>
              <a:rPr lang="en-US" altLang="zh-CN" baseline="0" dirty="0" smtClean="0"/>
              <a:t> parameters, we assume that, </a:t>
            </a:r>
          </a:p>
          <a:p>
            <a:r>
              <a:rPr lang="en-US" altLang="zh-CN" baseline="0" dirty="0" smtClean="0"/>
              <a:t>-&gt;the </a:t>
            </a:r>
            <a:r>
              <a:rPr lang="en-US" altLang="zh-CN" baseline="0" smtClean="0"/>
              <a:t>surface of a </a:t>
            </a:r>
            <a:r>
              <a:rPr lang="en-US" altLang="zh-CN" baseline="0" dirty="0" smtClean="0"/>
              <a:t>human actor usually contain a set of base materials (similar to our previous segmentation).</a:t>
            </a:r>
          </a:p>
          <a:p>
            <a:r>
              <a:rPr lang="en-US" altLang="zh-CN" baseline="0" dirty="0" smtClean="0"/>
              <a:t>-&gt;Specular albedo and shininess will be very similar in each material segment and are not vary over time.</a:t>
            </a:r>
          </a:p>
          <a:p>
            <a:r>
              <a:rPr lang="en-US" altLang="zh-CN" baseline="0" dirty="0" smtClean="0"/>
              <a:t>-&gt;While, considering small alignment error and micro surface details that is not captured by our surface geometry, the diffuse albedo will exhibit stronger variations in a segment and may also change over time.</a:t>
            </a:r>
          </a:p>
          <a:p>
            <a:endParaRPr lang="en-US" altLang="zh-CN" baseline="0" dirty="0" smtClean="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baseline="0" dirty="0" smtClean="0"/>
          </a:p>
          <a:p>
            <a:r>
              <a:rPr lang="en-US" altLang="zh-CN" baseline="0" dirty="0" smtClean="0"/>
              <a:t>So, we divide the reflectance reconstruction into two steps:</a:t>
            </a:r>
          </a:p>
          <a:p>
            <a:r>
              <a:rPr lang="en-US" altLang="zh-CN" baseline="0" dirty="0" smtClean="0"/>
              <a:t>First, we estimate a single average BRDF for each material segment using a subset of the time-steps of the input sequence. As shown in this figure, diffuse albedo, specular albedo and specular exponent of the </a:t>
            </a:r>
            <a:r>
              <a:rPr lang="en-US" altLang="zh-CN" baseline="0" dirty="0" err="1" smtClean="0"/>
              <a:t>Phong</a:t>
            </a:r>
            <a:r>
              <a:rPr lang="en-US" altLang="zh-CN" baseline="0" dirty="0" smtClean="0"/>
              <a:t> BRDF model are estimation.</a:t>
            </a:r>
          </a:p>
          <a:p>
            <a:endParaRPr lang="en-US" altLang="zh-CN" baseline="0" dirty="0" smtClean="0"/>
          </a:p>
          <a:p>
            <a:r>
              <a:rPr lang="en-US" altLang="zh-CN" baseline="0" dirty="0" smtClean="0"/>
              <a:t>Then, based on the average BRDF parameters of each segment, we update the diffuse albedo of each vertex for each time-step to allow more accurate reconstruction of potential dynamic effects, like cloth shifting, facial expressions or moving micro-structure.</a:t>
            </a:r>
          </a:p>
          <a:p>
            <a:endParaRPr lang="en-US" altLang="zh-CN" baseline="0" dirty="0" smtClean="0"/>
          </a:p>
          <a:p>
            <a:r>
              <a:rPr lang="en-US" altLang="zh-CN" baseline="0" dirty="0" smtClean="0"/>
              <a:t>For better display, results here are shown in gray scale, and these are the estimates in red channel.</a:t>
            </a:r>
          </a:p>
          <a:p>
            <a:endParaRPr lang="en-US" altLang="zh-CN" dirty="0" smtClean="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With the reconstructed </a:t>
            </a:r>
            <a:r>
              <a:rPr lang="en-US" altLang="zh-CN" dirty="0" err="1" smtClean="0"/>
              <a:t>spatio</a:t>
            </a:r>
            <a:r>
              <a:rPr lang="en-US" altLang="zh-CN" dirty="0" smtClean="0"/>
              <a:t>-temporally coherent triangle meshes, and estimated BRDF for each surface point at each time step, we can now create novel virtual</a:t>
            </a:r>
            <a:r>
              <a:rPr lang="en-US" altLang="zh-CN" baseline="0" dirty="0" smtClean="0"/>
              <a:t> </a:t>
            </a:r>
            <a:r>
              <a:rPr lang="en-US" altLang="zh-CN" dirty="0" smtClean="0"/>
              <a:t>performances under an arbitrary new environment lighting from a novel camera.</a:t>
            </a:r>
          </a:p>
          <a:p>
            <a:endParaRPr lang="en-US" altLang="zh-CN" dirty="0" smtClean="0"/>
          </a:p>
          <a:p>
            <a:r>
              <a:rPr lang="en-US" altLang="zh-CN" dirty="0" smtClean="0"/>
              <a:t>To ensure interactive performance for our renderer, we use the median-cut algorithm to create n importance sampled directional light sources that approximate the target environment map. We render the geometry under each light source in parallel using a GPU based renderer for a novel camera, using shadow mapping to generate shadows; and combine the images into a final relit image.</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smtClean="0">
                <a:solidFill>
                  <a:schemeClr val="tx1"/>
                </a:solidFill>
                <a:effectLst/>
                <a:latin typeface="Arial" charset="0"/>
                <a:ea typeface="宋体" pitchFamily="2" charset="-122"/>
                <a:cs typeface="+mn-cs"/>
              </a:rPr>
              <a:t>Now, let’s see some relighting results.</a:t>
            </a:r>
            <a:endParaRPr lang="en-US" dirty="0" smtClean="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Here is the relit performance of </a:t>
            </a:r>
            <a:r>
              <a:rPr lang="en-US" altLang="zh-CN" dirty="0" err="1" smtClean="0"/>
              <a:t>kungfu</a:t>
            </a:r>
            <a:r>
              <a:rPr lang="en-US" altLang="zh-CN" dirty="0" smtClean="0"/>
              <a:t> sequence using</a:t>
            </a:r>
            <a:r>
              <a:rPr lang="en-US" altLang="zh-CN" baseline="0" dirty="0" smtClean="0"/>
              <a:t> the environment map Beach.</a:t>
            </a:r>
          </a:p>
          <a:p>
            <a:r>
              <a:rPr lang="en-US" altLang="zh-CN" baseline="0" dirty="0" smtClean="0"/>
              <a:t>Seen from the video, </a:t>
            </a:r>
            <a:r>
              <a:rPr lang="en-US" altLang="zh-CN" baseline="0" dirty="0" err="1" smtClean="0"/>
              <a:t>specularity</a:t>
            </a:r>
            <a:r>
              <a:rPr lang="en-US" altLang="zh-CN" baseline="0" dirty="0" smtClean="0"/>
              <a:t> in the print of the t-shirt can be plausible captured and relit.</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15</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Here is the relit performance of the dance sequence using</a:t>
            </a:r>
            <a:r>
              <a:rPr lang="en-US" altLang="zh-CN" baseline="0" dirty="0" smtClean="0"/>
              <a:t> the environment map Grace Cathedral.</a:t>
            </a:r>
            <a:endParaRPr lang="zh-CN" altLang="en-US" dirty="0" smtClean="0"/>
          </a:p>
          <a:p>
            <a:r>
              <a:rPr lang="en-US" altLang="zh-CN" dirty="0" smtClean="0"/>
              <a:t>The right-bottom</a:t>
            </a:r>
            <a:r>
              <a:rPr lang="en-US" altLang="zh-CN" baseline="0" dirty="0" smtClean="0"/>
              <a:t> corner shows four views out of nine views input video.</a:t>
            </a:r>
          </a:p>
          <a:p>
            <a:r>
              <a:rPr lang="en-US" altLang="zh-CN" baseline="0" dirty="0" smtClean="0"/>
              <a:t>From this sequence, we can see that, the small-scale time-varying surface details, such as folds in clothing, are plausible captured and relit.</a:t>
            </a:r>
          </a:p>
          <a:p>
            <a:r>
              <a:rPr lang="en-US" altLang="zh-CN" baseline="0" dirty="0" smtClean="0"/>
              <a:t>The slight </a:t>
            </a:r>
            <a:r>
              <a:rPr lang="en-US" altLang="zh-CN" baseline="0" dirty="0" err="1" smtClean="0"/>
              <a:t>specularities</a:t>
            </a:r>
            <a:r>
              <a:rPr lang="en-US" altLang="zh-CN" baseline="0" dirty="0" smtClean="0"/>
              <a:t> in the skin other fabrics also can be captured.</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16</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Even under single light source, the relit performance is plausible.</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17</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Here is the relit performance of another sequence, samba, using</a:t>
            </a:r>
            <a:r>
              <a:rPr lang="en-US" altLang="zh-CN" baseline="0" dirty="0" smtClean="0"/>
              <a:t> the environment map St. </a:t>
            </a:r>
            <a:r>
              <a:rPr lang="en-US" altLang="zh-CN" baseline="0" dirty="0" err="1" smtClean="0"/>
              <a:t>Perter's</a:t>
            </a:r>
            <a:r>
              <a:rPr lang="en-US" altLang="zh-CN" baseline="0" dirty="0" smtClean="0"/>
              <a:t> Basilica.</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The right-bottom</a:t>
            </a:r>
            <a:r>
              <a:rPr lang="en-US" altLang="zh-CN" baseline="0" dirty="0" smtClean="0"/>
              <a:t> corner shows four views out of eight views input video.</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smtClean="0"/>
              <a:t>Please note that, the multi-view video data set of this sequence was downloaded from the web. Its recording was thus not under our control, and no information about incident illumination for that particular scene is available.</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18</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Here is the relit performance of samba using</a:t>
            </a:r>
            <a:r>
              <a:rPr lang="en-US" altLang="zh-CN" baseline="0" dirty="0" smtClean="0"/>
              <a:t> the environment map Grace Cathedral.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smtClean="0"/>
              <a:t>You may observe that there are some artifacts in the forehead region.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smtClean="0"/>
              <a:t>Due to calibration inaccuracies in the cameras, noise in the input images, and simplified assumptions in the reconstruction process, our geometry will not be accurate up to millimeter scale. If errors are larger, this may lead to ghosting artifacts in the reconstruction.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Even though our full pipeline cannot guarantee fully-accurate reconstructions of geometry, reflectance, and illumination, our results nevertheless are plausible.</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19</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Recently,</a:t>
            </a:r>
            <a:r>
              <a:rPr lang="en-US" altLang="zh-CN" baseline="0" dirty="0" smtClean="0"/>
              <a:t> we have shown the possibility to capture </a:t>
            </a:r>
            <a:r>
              <a:rPr lang="en-US" altLang="zh-CN" baseline="0" dirty="0" err="1" smtClean="0"/>
              <a:t>relightable</a:t>
            </a:r>
            <a:r>
              <a:rPr lang="en-US" altLang="zh-CN" baseline="0" dirty="0" smtClean="0"/>
              <a:t> human performance from multi-view video recorded under general uncontrolled and </a:t>
            </a:r>
            <a:r>
              <a:rPr lang="en-US" altLang="zh-CN" baseline="0" dirty="0" err="1" smtClean="0"/>
              <a:t>uncalibrated</a:t>
            </a:r>
            <a:r>
              <a:rPr lang="en-US" altLang="zh-CN" baseline="0" dirty="0" smtClean="0"/>
              <a:t> illumination.</a:t>
            </a:r>
          </a:p>
          <a:p>
            <a:r>
              <a:rPr lang="en-US" altLang="zh-CN" dirty="0" smtClean="0"/>
              <a:t>The reconstructed performance can be </a:t>
            </a:r>
            <a:r>
              <a:rPr lang="en-US" altLang="zh-CN" dirty="0" err="1" smtClean="0"/>
              <a:t>realisticly</a:t>
            </a:r>
            <a:r>
              <a:rPr lang="en-US" altLang="zh-CN" dirty="0" smtClean="0"/>
              <a:t> </a:t>
            </a:r>
            <a:r>
              <a:rPr lang="en-US" altLang="zh-CN" dirty="0" smtClean="0"/>
              <a:t>rendered under new view-points in new incident lighting.</a:t>
            </a:r>
          </a:p>
          <a:p>
            <a:r>
              <a:rPr lang="en-US" altLang="zh-CN" dirty="0" smtClean="0"/>
              <a:t>High frequency reflectance effects are faithfully captured, and even fine-scale detail looks realistic.</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r>
              <a:rPr lang="en-US" altLang="zh-CN" dirty="0" smtClean="0"/>
              <a:t>To evaluate our approach quantitatively, we generated a 100 frame synthetic sequence of a 3D model from 10 virtual cameras under time varying illumination.</a:t>
            </a:r>
          </a:p>
          <a:p>
            <a:r>
              <a:rPr lang="en-US" altLang="zh-CN" dirty="0" smtClean="0"/>
              <a:t>We manually specified BRDF parameters for the surface, so that ground truth reflectance would be available.</a:t>
            </a:r>
          </a:p>
          <a:p>
            <a:r>
              <a:rPr lang="en-US" altLang="zh-CN" dirty="0" smtClean="0"/>
              <a:t>Using this synthetic sequence, we analyze the importance of our various algorithmic steps.</a:t>
            </a:r>
          </a:p>
          <a:p>
            <a:r>
              <a:rPr lang="en-US" altLang="zh-CN" dirty="0" smtClean="0"/>
              <a:t>&lt;click&gt;</a:t>
            </a:r>
          </a:p>
          <a:p>
            <a:r>
              <a:rPr lang="en-US" altLang="zh-CN" dirty="0" smtClean="0"/>
              <a:t>First, we validate that our method can handle time-varying lighting. As shown in this figure, the spherical harmonics estimation hardly captures the variation in the incident illumination, while our new pipeline reliably captures both the layout of the lights, as well as the time-varying changes in their intensities more accurately.</a:t>
            </a:r>
          </a:p>
          <a:p>
            <a:endParaRPr lang="en-US" altLang="zh-CN" dirty="0" smtClean="0"/>
          </a:p>
          <a:p>
            <a:r>
              <a:rPr lang="en-US" altLang="zh-CN" dirty="0" smtClean="0"/>
              <a:t>To emphasize the importance of reconstructing high frequency incident illumination, we compare our full all-frequency reconstruction pipeline against Phong BRDF reconstruction that uses only low-frequency SH-based illumination estimation.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&lt;click&gt;</a:t>
            </a:r>
          </a:p>
          <a:p>
            <a:r>
              <a:rPr lang="en-US" altLang="zh-CN" dirty="0" smtClean="0"/>
              <a:t>The reconstructed BRDF parameters of our full pipeline is more accurately than the SH-based estimates.</a:t>
            </a:r>
          </a:p>
          <a:p>
            <a:r>
              <a:rPr lang="en-US" altLang="zh-CN" dirty="0" smtClean="0"/>
              <a:t>The biggest improvement can be found in the more accurate estimation of the specular components, which is very important for a plausible visual appearance and is one of the major benefits of our approach.</a:t>
            </a:r>
          </a:p>
          <a:p>
            <a:endParaRPr lang="en-US" altLang="zh-CN" dirty="0" smtClean="0"/>
          </a:p>
          <a:p>
            <a:r>
              <a:rPr lang="en-US" altLang="zh-CN" dirty="0" smtClean="0"/>
              <a:t>We also compare our new full reconstruction pipeline against the purely diffuse reflectance estimates obtained with the approach by Wu et al.</a:t>
            </a:r>
          </a:p>
          <a:p>
            <a:r>
              <a:rPr lang="en-US" altLang="zh-CN" dirty="0" smtClean="0"/>
              <a:t>&lt;click&gt;</a:t>
            </a:r>
          </a:p>
          <a:p>
            <a:r>
              <a:rPr lang="en-US" altLang="zh-CN" dirty="0" smtClean="0"/>
              <a:t>As shown in this figure, </a:t>
            </a:r>
            <a:r>
              <a:rPr lang="en-US" altLang="zh-CN" dirty="0" err="1" smtClean="0"/>
              <a:t>specularities</a:t>
            </a:r>
            <a:r>
              <a:rPr lang="en-US" altLang="zh-CN" dirty="0" smtClean="0"/>
              <a:t> cannot be reproduced using their purely diffuse BRDF model. In contrast, since we are performing albedo clustering in a way that is better suited to our setting, and since we estimate both high frequency reflectance and illumination, our results capture the true appearance of the scene much more accurately.</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As shown in Figure(c) and (e), results of our method almost show no difference to the ground under the novel illumination.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Based on this synthetic sequence, the superiority of our method is also confirmed quantitatively. </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20</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smtClean="0">
                <a:solidFill>
                  <a:schemeClr val="tx1"/>
                </a:solidFill>
                <a:effectLst/>
                <a:latin typeface="Arial" charset="0"/>
                <a:ea typeface="宋体" pitchFamily="2" charset="-122"/>
                <a:cs typeface="+mn-cs"/>
              </a:rPr>
              <a:t>Finally, let’s conclude with future work and summary of our work.</a:t>
            </a:r>
            <a:endParaRPr lang="en-US" dirty="0" smtClean="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21</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Currently, the reconstruction results are limited by the resolution of the input videos. We cannot reconstruct reflectance and geometry smaller than a pixel’s size. This also limits the image resolution and zoom level at which performances can be rendered convincingly. Combination with super-resolution approaches may improve</a:t>
            </a:r>
            <a:r>
              <a:rPr lang="en-US" altLang="zh-CN" baseline="0" dirty="0" smtClean="0"/>
              <a:t> the visual quality</a:t>
            </a:r>
            <a:r>
              <a:rPr lang="en-US" altLang="zh-CN" dirty="0" smtClean="0"/>
              <a:t>.</a:t>
            </a:r>
          </a:p>
          <a:p>
            <a:r>
              <a:rPr lang="en-US" altLang="zh-CN" dirty="0" smtClean="0"/>
              <a:t>&lt;click&gt;</a:t>
            </a:r>
          </a:p>
          <a:p>
            <a:r>
              <a:rPr lang="en-US" altLang="zh-CN" dirty="0" smtClean="0"/>
              <a:t>And,</a:t>
            </a:r>
            <a:r>
              <a:rPr lang="en-US" altLang="zh-CN" baseline="0" dirty="0" smtClean="0"/>
              <a:t> our reconstruction currently considers only direct illumination coming from infinitely far light sources. This is in general not true, but the negative influence of this assumption on the reconstructions is reduced by considering local visibility and the ambient occlusion term in the BRDF estimation. We acknowledge that more advanced segmentation approaches exist that could be used to separate local and global effects.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&lt;click&gt;</a:t>
            </a:r>
          </a:p>
          <a:p>
            <a:r>
              <a:rPr lang="en-US" altLang="zh-CN" dirty="0" smtClean="0"/>
              <a:t>And more complex BRDF models</a:t>
            </a:r>
            <a:r>
              <a:rPr lang="en-US" altLang="zh-CN" baseline="0" dirty="0" smtClean="0"/>
              <a:t> will be investigate in the future. </a:t>
            </a:r>
            <a:r>
              <a:rPr lang="en-US" altLang="zh-CN" dirty="0" smtClean="0"/>
              <a:t>The </a:t>
            </a:r>
            <a:r>
              <a:rPr lang="en-US" altLang="zh-CN" dirty="0" err="1" smtClean="0"/>
              <a:t>Phong</a:t>
            </a:r>
            <a:r>
              <a:rPr lang="en-US" altLang="zh-CN" dirty="0" smtClean="0"/>
              <a:t> model used in our BRDF estimation is not suitable for all input materials. For example, the appearance of human skin exhibits subsurface-scattering effects may be reconstructed better by a more complex model.</a:t>
            </a:r>
          </a:p>
          <a:p>
            <a:r>
              <a:rPr lang="en-US" altLang="zh-CN" dirty="0" smtClean="0"/>
              <a:t>&lt;click&gt;</a:t>
            </a:r>
          </a:p>
          <a:p>
            <a:r>
              <a:rPr lang="en-US" altLang="zh-CN" dirty="0" smtClean="0"/>
              <a:t>Finally, e</a:t>
            </a:r>
            <a:r>
              <a:rPr lang="en-US" altLang="zh-CN" sz="1200" b="0" i="0" u="none" strike="noStrike" kern="1200" baseline="0" dirty="0" smtClean="0">
                <a:solidFill>
                  <a:schemeClr val="tx1"/>
                </a:solidFill>
                <a:latin typeface="Arial" charset="0"/>
                <a:ea typeface="宋体" pitchFamily="2" charset="-122"/>
                <a:cs typeface="+mn-cs"/>
              </a:rPr>
              <a:t>ven though all our current examples were captured indoors, we believe that our work paves the way for </a:t>
            </a:r>
            <a:r>
              <a:rPr lang="en-US" altLang="zh-CN" sz="1200" b="0" i="0" u="none" strike="noStrike" kern="1200" baseline="0" dirty="0" err="1" smtClean="0">
                <a:solidFill>
                  <a:schemeClr val="tx1"/>
                </a:solidFill>
                <a:latin typeface="Arial" charset="0"/>
                <a:ea typeface="宋体" pitchFamily="2" charset="-122"/>
                <a:cs typeface="+mn-cs"/>
              </a:rPr>
              <a:t>relightable</a:t>
            </a:r>
            <a:r>
              <a:rPr lang="en-US" altLang="zh-CN" sz="1200" b="0" i="0" u="none" strike="noStrike" kern="1200" baseline="0" dirty="0" smtClean="0">
                <a:solidFill>
                  <a:schemeClr val="tx1"/>
                </a:solidFill>
                <a:latin typeface="Arial" charset="0"/>
                <a:ea typeface="宋体" pitchFamily="2" charset="-122"/>
                <a:cs typeface="+mn-cs"/>
              </a:rPr>
              <a:t> performance capture on outdoor sets, and this opens a new direction in movie post-production.</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22</a:t>
            </a:fld>
            <a:endParaRPr lang="en-US" altLang="zh-CN"/>
          </a:p>
        </p:txBody>
      </p:sp>
    </p:spTree>
    <p:extLst>
      <p:ext uri="{BB962C8B-B14F-4D97-AF65-F5344CB8AC3E}">
        <p14:creationId xmlns="" xmlns:p14="http://schemas.microsoft.com/office/powerpoint/2010/main" val="1923479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Arial" charset="0"/>
                <a:ea typeface="宋体" pitchFamily="2" charset="-122"/>
                <a:cs typeface="+mn-cs"/>
              </a:rPr>
              <a:t>In the end, let’s summarize some key</a:t>
            </a:r>
            <a:r>
              <a:rPr lang="en-US" altLang="zh-CN" sz="1200" b="0" i="0" kern="1200" baseline="0" dirty="0" smtClean="0">
                <a:solidFill>
                  <a:schemeClr val="tx1"/>
                </a:solidFill>
                <a:effectLst/>
                <a:latin typeface="Arial" charset="0"/>
                <a:ea typeface="宋体" pitchFamily="2" charset="-122"/>
                <a:cs typeface="+mn-cs"/>
              </a:rPr>
              <a:t> point</a:t>
            </a:r>
            <a:r>
              <a:rPr lang="en-US" altLang="zh-CN" sz="1200" b="0" i="0" kern="1200" dirty="0" smtClean="0">
                <a:solidFill>
                  <a:schemeClr val="tx1"/>
                </a:solidFill>
                <a:effectLst/>
                <a:latin typeface="Arial" charset="0"/>
                <a:ea typeface="宋体" pitchFamily="2" charset="-122"/>
                <a:cs typeface="+mn-cs"/>
              </a:rPr>
              <a:t>s of this</a:t>
            </a:r>
            <a:r>
              <a:rPr lang="en-US" altLang="zh-CN" sz="1200" b="0" i="0" kern="1200" baseline="0" dirty="0" smtClean="0">
                <a:solidFill>
                  <a:schemeClr val="tx1"/>
                </a:solidFill>
                <a:effectLst/>
                <a:latin typeface="Arial" charset="0"/>
                <a:ea typeface="宋体" pitchFamily="2" charset="-122"/>
                <a:cs typeface="+mn-cs"/>
              </a:rPr>
              <a:t> work</a:t>
            </a:r>
            <a:r>
              <a:rPr lang="en-US" altLang="zh-CN" sz="1200" b="0" i="0" kern="1200" dirty="0" smtClean="0">
                <a:solidFill>
                  <a:schemeClr val="tx1"/>
                </a:solidFill>
                <a:effectLst/>
                <a:latin typeface="Arial" charset="0"/>
                <a:ea typeface="宋体" pitchFamily="2" charset="-122"/>
                <a:cs typeface="+mn-cs"/>
              </a:rPr>
              <a:t>.</a:t>
            </a:r>
          </a:p>
          <a:p>
            <a:endParaRPr lang="en-US" altLang="zh-CN" sz="1200" b="0" i="0" kern="1200" dirty="0" smtClean="0">
              <a:solidFill>
                <a:schemeClr val="tx1"/>
              </a:solidFill>
              <a:effectLst/>
              <a:latin typeface="Arial" charset="0"/>
              <a:ea typeface="宋体" pitchFamily="2" charset="-122"/>
              <a:cs typeface="+mn-cs"/>
            </a:endParaRPr>
          </a:p>
          <a:p>
            <a:r>
              <a:rPr lang="en-US" altLang="zh-CN" sz="1200" b="0" i="0" kern="1200" dirty="0" smtClean="0">
                <a:solidFill>
                  <a:schemeClr val="tx1"/>
                </a:solidFill>
                <a:effectLst/>
                <a:latin typeface="Arial" charset="0"/>
                <a:ea typeface="宋体" pitchFamily="2" charset="-122"/>
                <a:cs typeface="+mn-cs"/>
              </a:rPr>
              <a:t>We present</a:t>
            </a:r>
            <a:r>
              <a:rPr lang="en-US" altLang="zh-CN" sz="1200" b="0" i="0" kern="1200" baseline="0" dirty="0" smtClean="0">
                <a:solidFill>
                  <a:schemeClr val="tx1"/>
                </a:solidFill>
                <a:effectLst/>
                <a:latin typeface="Arial" charset="0"/>
                <a:ea typeface="宋体" pitchFamily="2" charset="-122"/>
                <a:cs typeface="+mn-cs"/>
              </a:rPr>
              <a:t> an approach that can capture detailed time-varying geometry, incident lighting, and spatial-temporally varying reflectance of the moving surface</a:t>
            </a:r>
            <a:r>
              <a:rPr lang="en-US" altLang="zh-CN" sz="1200" b="0" i="0" kern="1200" dirty="0" smtClean="0">
                <a:solidFill>
                  <a:schemeClr val="tx1"/>
                </a:solidFill>
                <a:effectLst/>
                <a:latin typeface="Arial" charset="0"/>
                <a:ea typeface="宋体" pitchFamily="2" charset="-122"/>
                <a:cs typeface="+mn-cs"/>
              </a:rPr>
              <a:t>, and even the non-</a:t>
            </a:r>
            <a:r>
              <a:rPr lang="en-US" altLang="zh-CN" sz="1200" b="0" i="0" kern="1200" dirty="0" err="1" smtClean="0">
                <a:solidFill>
                  <a:schemeClr val="tx1"/>
                </a:solidFill>
                <a:effectLst/>
                <a:latin typeface="Arial" charset="0"/>
                <a:ea typeface="宋体" pitchFamily="2" charset="-122"/>
                <a:cs typeface="+mn-cs"/>
              </a:rPr>
              <a:t>Lambertian</a:t>
            </a:r>
            <a:r>
              <a:rPr lang="en-US" altLang="zh-CN" sz="1200" b="0" i="0" kern="1200" dirty="0" smtClean="0">
                <a:solidFill>
                  <a:schemeClr val="tx1"/>
                </a:solidFill>
                <a:effectLst/>
                <a:latin typeface="Arial" charset="0"/>
                <a:ea typeface="宋体" pitchFamily="2" charset="-122"/>
                <a:cs typeface="+mn-cs"/>
              </a:rPr>
              <a:t> appearance can be reconstructed</a:t>
            </a:r>
            <a:r>
              <a:rPr lang="en-US" altLang="zh-CN" sz="1200" b="0" i="0" kern="1200" baseline="0" dirty="0" smtClean="0">
                <a:solidFill>
                  <a:schemeClr val="tx1"/>
                </a:solidFill>
                <a:effectLst/>
                <a:latin typeface="Arial" charset="0"/>
                <a:ea typeface="宋体" pitchFamily="2" charset="-122"/>
                <a:cs typeface="+mn-cs"/>
              </a:rPr>
              <a:t> plausible. More importantly, our method enables plausible reconstruction of </a:t>
            </a:r>
            <a:r>
              <a:rPr lang="en-US" altLang="zh-CN" sz="1200" b="0" i="0" kern="1200" baseline="0" dirty="0" err="1" smtClean="0">
                <a:solidFill>
                  <a:schemeClr val="tx1"/>
                </a:solidFill>
                <a:effectLst/>
                <a:latin typeface="Arial" charset="0"/>
                <a:ea typeface="宋体" pitchFamily="2" charset="-122"/>
                <a:cs typeface="+mn-cs"/>
              </a:rPr>
              <a:t>relightable</a:t>
            </a:r>
            <a:r>
              <a:rPr lang="en-US" altLang="zh-CN" sz="1200" b="0" i="0" kern="1200" baseline="0" dirty="0" smtClean="0">
                <a:solidFill>
                  <a:schemeClr val="tx1"/>
                </a:solidFill>
                <a:effectLst/>
                <a:latin typeface="Arial" charset="0"/>
                <a:ea typeface="宋体" pitchFamily="2" charset="-122"/>
                <a:cs typeface="+mn-cs"/>
              </a:rPr>
              <a:t> dynamic scene models without a complex controlled lighting apparatus.</a:t>
            </a:r>
          </a:p>
          <a:p>
            <a:endParaRPr lang="en-US" altLang="zh-CN" sz="1200" b="0" i="0" kern="1200" baseline="0" dirty="0" smtClean="0">
              <a:solidFill>
                <a:schemeClr val="tx1"/>
              </a:solidFill>
              <a:effectLst/>
              <a:latin typeface="Arial" charset="0"/>
              <a:ea typeface="宋体" pitchFamily="2" charset="-122"/>
              <a:cs typeface="+mn-cs"/>
            </a:endParaRPr>
          </a:p>
          <a:p>
            <a:r>
              <a:rPr lang="en-US" altLang="zh-CN" sz="1200" b="0" i="0" kern="1200" baseline="0" dirty="0" smtClean="0">
                <a:solidFill>
                  <a:schemeClr val="tx1"/>
                </a:solidFill>
                <a:effectLst/>
                <a:latin typeface="Arial" charset="0"/>
                <a:ea typeface="宋体" pitchFamily="2" charset="-122"/>
                <a:cs typeface="+mn-cs"/>
              </a:rPr>
              <a:t>There are also some limitations of our current method, and further investigations will help us to solve this problem better in the future.</a:t>
            </a:r>
            <a:endParaRPr lang="en-US" altLang="zh-CN" sz="1200" b="0" i="0" kern="1200" dirty="0" smtClean="0">
              <a:solidFill>
                <a:schemeClr val="tx1"/>
              </a:solidFill>
              <a:effectLst/>
              <a:latin typeface="Arial" charset="0"/>
              <a:ea typeface="宋体" pitchFamily="2" charset="-122"/>
              <a:cs typeface="+mn-cs"/>
            </a:endParaRPr>
          </a:p>
          <a:p>
            <a:endParaRPr lang="en-US" altLang="zh-CN" sz="1200" b="0" i="0" kern="1200" dirty="0" smtClean="0">
              <a:solidFill>
                <a:schemeClr val="tx1"/>
              </a:solidFill>
              <a:effectLst/>
              <a:latin typeface="Arial" charset="0"/>
              <a:ea typeface="宋体" pitchFamily="2" charset="-122"/>
              <a:cs typeface="+mn-cs"/>
            </a:endParaRPr>
          </a:p>
          <a:p>
            <a:r>
              <a:rPr lang="en-US" altLang="zh-CN" sz="1200" b="0" i="0" kern="1200" dirty="0" smtClean="0">
                <a:solidFill>
                  <a:schemeClr val="tx1"/>
                </a:solidFill>
                <a:effectLst/>
                <a:latin typeface="Arial" charset="0"/>
                <a:ea typeface="宋体" pitchFamily="2" charset="-122"/>
                <a:cs typeface="+mn-cs"/>
              </a:rPr>
              <a:t>Thank you very much!</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23</a:t>
            </a:fld>
            <a:endParaRPr lang="en-US" altLang="zh-CN"/>
          </a:p>
        </p:txBody>
      </p:sp>
    </p:spTree>
    <p:extLst>
      <p:ext uri="{BB962C8B-B14F-4D97-AF65-F5344CB8AC3E}">
        <p14:creationId xmlns="" xmlns:p14="http://schemas.microsoft.com/office/powerpoint/2010/main" val="146596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baseline="0" dirty="0" smtClean="0"/>
          </a:p>
          <a:p>
            <a:r>
              <a:rPr lang="en-US" altLang="zh-CN" baseline="0" dirty="0" smtClean="0"/>
              <a:t>In movie and game industry, capturing</a:t>
            </a:r>
            <a:r>
              <a:rPr lang="en-US" altLang="zh-CN" dirty="0" smtClean="0"/>
              <a:t> real performances of human actors in the studio, and then</a:t>
            </a:r>
            <a:r>
              <a:rPr lang="en-US" altLang="zh-CN" baseline="0" dirty="0" smtClean="0"/>
              <a:t> </a:t>
            </a:r>
            <a:r>
              <a:rPr lang="en-US" altLang="zh-CN" dirty="0" smtClean="0"/>
              <a:t>reproducing them in virtual environment, like </a:t>
            </a:r>
            <a:r>
              <a:rPr lang="zh-CN" altLang="zh-CN" sz="1200" kern="1200" dirty="0" smtClean="0">
                <a:solidFill>
                  <a:schemeClr val="tx1"/>
                </a:solidFill>
                <a:effectLst/>
                <a:latin typeface="Arial" charset="0"/>
                <a:ea typeface="宋体" pitchFamily="2" charset="-122"/>
                <a:cs typeface="+mn-cs"/>
              </a:rPr>
              <a:t> </a:t>
            </a:r>
            <a:r>
              <a:rPr lang="en-US" altLang="zh-CN" sz="1200" kern="1200" dirty="0" smtClean="0">
                <a:solidFill>
                  <a:schemeClr val="tx1"/>
                </a:solidFill>
                <a:effectLst/>
                <a:latin typeface="Arial" charset="0"/>
                <a:ea typeface="宋体" pitchFamily="2" charset="-122"/>
                <a:cs typeface="+mn-cs"/>
              </a:rPr>
              <a:t>&lt;click&gt; </a:t>
            </a:r>
            <a:r>
              <a:rPr lang="en-US" altLang="zh-CN" dirty="0" smtClean="0"/>
              <a:t>new incident lighting and new view-point, has become more and more important.</a:t>
            </a:r>
            <a:endParaRPr lang="en-US" altLang="zh-CN" baseline="0" dirty="0" smtClean="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3</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Using multi-view video recorded</a:t>
            </a:r>
            <a:r>
              <a:rPr lang="en-US" altLang="zh-CN" baseline="0" dirty="0" smtClean="0"/>
              <a:t> is the studio, recent advances in marker-less capture methods have </a:t>
            </a:r>
            <a:r>
              <a:rPr lang="en-US" altLang="zh-CN" dirty="0" smtClean="0"/>
              <a:t>made it possible to capture the motion and reconstruct</a:t>
            </a:r>
            <a:r>
              <a:rPr lang="en-US" altLang="zh-CN" baseline="0" dirty="0" smtClean="0"/>
              <a:t> geometry</a:t>
            </a:r>
            <a:r>
              <a:rPr lang="en-US" altLang="zh-CN" dirty="0" smtClean="0"/>
              <a:t> of actors. With the reconstructed 3D model, the</a:t>
            </a:r>
            <a:r>
              <a:rPr lang="en-US" altLang="zh-CN" baseline="0" dirty="0" smtClean="0"/>
              <a:t> captured performance can be viewed from arbitrary viewpoints.</a:t>
            </a:r>
            <a:endParaRPr lang="en-US" altLang="zh-CN" dirty="0" smtClean="0"/>
          </a:p>
          <a:p>
            <a:r>
              <a:rPr lang="en-US" altLang="zh-CN" dirty="0" smtClean="0"/>
              <a:t>&lt;click&gt;</a:t>
            </a:r>
          </a:p>
          <a:p>
            <a:r>
              <a:rPr lang="en-US" altLang="zh-CN" dirty="0" smtClean="0"/>
              <a:t>With assistant of some prior knowledge about illumination and reflectance in a scene, the quality of reconstructed 3D also can be greatly improved.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&lt;click&gt;</a:t>
            </a:r>
          </a:p>
          <a:p>
            <a:r>
              <a:rPr lang="en-US" altLang="zh-CN" dirty="0" smtClean="0"/>
              <a:t>However, besides geometry information,</a:t>
            </a:r>
            <a:r>
              <a:rPr lang="en-US" altLang="zh-CN" baseline="0" dirty="0" smtClean="0"/>
              <a:t> how to </a:t>
            </a:r>
            <a:r>
              <a:rPr lang="en-US" altLang="zh-CN" dirty="0" smtClean="0"/>
              <a:t>reconstruct a realistic appearance of the models is still challenging.</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4</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To creating human performances in new incident lighting, some researchers used a fast light stage and high speed cameras for data recording. However, the complexity of this setup requires the motion to be simple and periodic.</a:t>
            </a:r>
          </a:p>
          <a:p>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For general human performances, </a:t>
            </a:r>
            <a:r>
              <a:rPr lang="en-US" altLang="zh-CN" dirty="0" err="1" smtClean="0"/>
              <a:t>Theobalt</a:t>
            </a:r>
            <a:r>
              <a:rPr lang="en-US" altLang="zh-CN" baseline="0" dirty="0" smtClean="0"/>
              <a:t> et al. </a:t>
            </a:r>
            <a:r>
              <a:rPr lang="en-US" altLang="zh-CN" dirty="0" smtClean="0"/>
              <a:t>&lt;click&gt; reconstructed a shape and motion of the actor using template-based motion estimation approach, and estimate a parametric BRDF model for each vertex</a:t>
            </a:r>
            <a:r>
              <a:rPr lang="en-US" altLang="zh-CN" baseline="0" dirty="0" smtClean="0"/>
              <a:t> to achieve relighting. In this work, the</a:t>
            </a:r>
            <a:r>
              <a:rPr lang="en-US" altLang="zh-CN" dirty="0" smtClean="0"/>
              <a:t> multi-view video recorded under the light of two calibrated spot lights.</a:t>
            </a:r>
          </a:p>
          <a:p>
            <a:endParaRPr lang="en-US" altLang="zh-CN" dirty="0" smtClean="0"/>
          </a:p>
          <a:p>
            <a:r>
              <a:rPr lang="en-US" altLang="zh-CN" dirty="0" smtClean="0"/>
              <a:t>&lt;click&gt;</a:t>
            </a:r>
          </a:p>
          <a:p>
            <a:r>
              <a:rPr lang="en-US" altLang="zh-CN" dirty="0" smtClean="0"/>
              <a:t>So far, existing techniques required the incident illumination of the captured environment to be controlled or pre-calibrated.</a:t>
            </a:r>
          </a:p>
          <a:p>
            <a:endParaRPr lang="en-US" altLang="zh-CN" dirty="0" smtClean="0"/>
          </a:p>
          <a:p>
            <a:r>
              <a:rPr lang="en-US" altLang="zh-CN" dirty="0" smtClean="0"/>
              <a:t>So, how to estimate </a:t>
            </a:r>
            <a:r>
              <a:rPr lang="en-US" altLang="zh-CN" dirty="0" err="1" smtClean="0"/>
              <a:t>relightable</a:t>
            </a:r>
            <a:r>
              <a:rPr lang="en-US" altLang="zh-CN" dirty="0" smtClean="0"/>
              <a:t> versions of general human performance under</a:t>
            </a:r>
            <a:r>
              <a:rPr lang="en-US" altLang="zh-CN" baseline="0" dirty="0" smtClean="0"/>
              <a:t> general uncontrolled lighting that can be displayed from arbitrary viewpoints?</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5</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In this work, we resort to a cleverly designed coarse-to-fine reconstruction scheme to reach a plausible solution.</a:t>
            </a:r>
          </a:p>
          <a:p>
            <a:endParaRPr lang="en-US" altLang="zh-CN" dirty="0" smtClean="0"/>
          </a:p>
          <a:p>
            <a:r>
              <a:rPr lang="en-US" altLang="zh-CN" dirty="0" smtClean="0"/>
              <a:t>As </a:t>
            </a:r>
            <a:r>
              <a:rPr lang="en-US" altLang="zh-CN" dirty="0" smtClean="0"/>
              <a:t>estimating all parameters at the same time in high accuracy would be too difficult, we gradually refine the </a:t>
            </a:r>
            <a:r>
              <a:rPr lang="en-US" altLang="zh-CN" dirty="0" smtClean="0"/>
              <a:t>geometry, illumination and reflectance estimations fro</a:t>
            </a:r>
            <a:r>
              <a:rPr lang="en-US" altLang="zh-CN" baseline="0" dirty="0" smtClean="0"/>
              <a:t> low-frequency to high frequency</a:t>
            </a:r>
            <a:r>
              <a:rPr lang="en-US" altLang="zh-CN" dirty="0" smtClean="0"/>
              <a:t>. </a:t>
            </a:r>
            <a:endParaRPr lang="en-US" altLang="zh-CN" dirty="0" smtClean="0"/>
          </a:p>
          <a:p>
            <a:endParaRPr lang="en-US" altLang="zh-CN" dirty="0" smtClean="0"/>
          </a:p>
          <a:p>
            <a:r>
              <a:rPr lang="en-US" altLang="zh-CN" dirty="0" smtClean="0"/>
              <a:t>Firstly, we reconstruct a faithful yet relatively coarse </a:t>
            </a:r>
            <a:r>
              <a:rPr lang="en-US" altLang="zh-CN" dirty="0" err="1" smtClean="0"/>
              <a:t>spatio</a:t>
            </a:r>
            <a:r>
              <a:rPr lang="en-US" altLang="zh-CN" dirty="0" smtClean="0"/>
              <a:t>-temporally coherent model of the </a:t>
            </a:r>
            <a:r>
              <a:rPr lang="en-US" altLang="zh-CN" dirty="0" smtClean="0"/>
              <a:t>actor.</a:t>
            </a:r>
          </a:p>
          <a:p>
            <a:r>
              <a:rPr lang="en-US" altLang="zh-CN" dirty="0" smtClean="0"/>
              <a:t>Secondly</a:t>
            </a:r>
            <a:r>
              <a:rPr lang="en-US" altLang="zh-CN" dirty="0" smtClean="0"/>
              <a:t>, using this coarse scene</a:t>
            </a:r>
          </a:p>
          <a:p>
            <a:r>
              <a:rPr lang="en-US" altLang="zh-CN" dirty="0" smtClean="0"/>
              <a:t>geometry, </a:t>
            </a:r>
            <a:r>
              <a:rPr lang="en-US" altLang="zh-CN" dirty="0" smtClean="0"/>
              <a:t>to get a rough </a:t>
            </a:r>
            <a:r>
              <a:rPr lang="en-US" altLang="zh-CN" dirty="0" smtClean="0"/>
              <a:t>incident </a:t>
            </a:r>
            <a:r>
              <a:rPr lang="en-US" altLang="zh-CN" dirty="0" smtClean="0"/>
              <a:t>lighting estimation </a:t>
            </a:r>
            <a:r>
              <a:rPr lang="en-US" altLang="zh-CN" dirty="0" smtClean="0"/>
              <a:t>and diffuse surface reflectance in spherical harmonics.</a:t>
            </a:r>
          </a:p>
          <a:p>
            <a:r>
              <a:rPr lang="en-US" altLang="zh-CN" dirty="0" smtClean="0"/>
              <a:t>Then, </a:t>
            </a:r>
            <a:r>
              <a:rPr lang="en-US" altLang="zh-CN" dirty="0" smtClean="0"/>
              <a:t>we can </a:t>
            </a:r>
            <a:r>
              <a:rPr lang="en-US" altLang="zh-CN" dirty="0" err="1" smtClean="0"/>
              <a:t>spatio</a:t>
            </a:r>
            <a:r>
              <a:rPr lang="en-US" altLang="zh-CN" dirty="0" smtClean="0"/>
              <a:t>-temporally refine the surface geometry to recover previously missing fine-scale shape detail. </a:t>
            </a:r>
            <a:endParaRPr lang="en-US" altLang="zh-CN" dirty="0" smtClean="0"/>
          </a:p>
          <a:p>
            <a:r>
              <a:rPr lang="en-US" altLang="zh-CN" dirty="0" smtClean="0"/>
              <a:t>After this, an </a:t>
            </a:r>
            <a:r>
              <a:rPr lang="en-US" altLang="zh-CN" dirty="0" smtClean="0"/>
              <a:t>all-frequency representation of the incident illumination </a:t>
            </a:r>
            <a:r>
              <a:rPr lang="en-US" altLang="zh-CN" dirty="0" smtClean="0"/>
              <a:t>are estimated in </a:t>
            </a:r>
            <a:r>
              <a:rPr lang="en-US" altLang="zh-CN" dirty="0" smtClean="0"/>
              <a:t>the wavelet </a:t>
            </a:r>
            <a:r>
              <a:rPr lang="en-US" altLang="zh-CN" dirty="0" smtClean="0"/>
              <a:t>domain.</a:t>
            </a:r>
          </a:p>
          <a:p>
            <a:r>
              <a:rPr lang="en-US" altLang="zh-CN" dirty="0" smtClean="0"/>
              <a:t>Finally</a:t>
            </a:r>
            <a:r>
              <a:rPr lang="en-US" altLang="zh-CN" dirty="0" smtClean="0"/>
              <a:t>, we </a:t>
            </a:r>
            <a:r>
              <a:rPr lang="en-US" altLang="zh-CN" dirty="0" smtClean="0"/>
              <a:t>estimate </a:t>
            </a:r>
            <a:r>
              <a:rPr lang="en-US" altLang="zh-CN" dirty="0" smtClean="0"/>
              <a:t>a spatially-varying parametric BRDF model for the dynamic shape which can also represent high-frequency reflectance effects.</a:t>
            </a:r>
          </a:p>
          <a:p>
            <a:endParaRPr lang="en-US" altLang="zh-CN" dirty="0" smtClean="0"/>
          </a:p>
          <a:p>
            <a:r>
              <a:rPr lang="en-US" altLang="zh-CN" dirty="0" smtClean="0"/>
              <a:t>&lt;click&gt;</a:t>
            </a:r>
          </a:p>
          <a:p>
            <a:endParaRPr lang="en-US" altLang="zh-CN" dirty="0" smtClean="0"/>
          </a:p>
          <a:p>
            <a:r>
              <a:rPr lang="en-US" altLang="zh-CN" sz="1200" kern="1200" baseline="0" dirty="0" smtClean="0">
                <a:solidFill>
                  <a:schemeClr val="tx1"/>
                </a:solidFill>
                <a:latin typeface="Arial" charset="0"/>
                <a:ea typeface="宋体" pitchFamily="2" charset="-122"/>
                <a:cs typeface="+mn-cs"/>
              </a:rPr>
              <a:t>Beyond </a:t>
            </a:r>
            <a:r>
              <a:rPr lang="en-US" altLang="zh-CN" sz="1200" kern="1200" baseline="0" dirty="0" smtClean="0">
                <a:solidFill>
                  <a:schemeClr val="tx1"/>
                </a:solidFill>
                <a:latin typeface="Arial" charset="0"/>
                <a:ea typeface="宋体" pitchFamily="2" charset="-122"/>
                <a:cs typeface="+mn-cs"/>
              </a:rPr>
              <a:t>detailed surface geometry, our approach also can reconstruct realistic appearance of the dynamic model under general uncontrolled illumination, and create plausibly relit performances </a:t>
            </a:r>
            <a:r>
              <a:rPr lang="en-US" altLang="zh-CN" dirty="0" smtClean="0"/>
              <a:t>in new incident lighting from arbitrary</a:t>
            </a:r>
            <a:r>
              <a:rPr lang="en-US" altLang="zh-CN" baseline="0" dirty="0" smtClean="0"/>
              <a:t> viewpoints</a:t>
            </a:r>
            <a:r>
              <a:rPr lang="en-US" altLang="zh-CN" sz="1200" kern="1200" baseline="0" dirty="0" smtClean="0">
                <a:solidFill>
                  <a:schemeClr val="tx1"/>
                </a:solidFill>
                <a:latin typeface="Arial" charset="0"/>
                <a:ea typeface="宋体" pitchFamily="2" charset="-122"/>
                <a:cs typeface="+mn-cs"/>
              </a:rPr>
              <a:t>.</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6</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smtClean="0">
                <a:solidFill>
                  <a:schemeClr val="tx1"/>
                </a:solidFill>
                <a:effectLst/>
                <a:latin typeface="Arial" charset="0"/>
                <a:ea typeface="宋体" pitchFamily="2" charset="-122"/>
                <a:cs typeface="+mn-cs"/>
              </a:rPr>
              <a:t>For more details</a:t>
            </a:r>
            <a:r>
              <a:rPr lang="en-US" sz="1200" b="0" i="0" u="none" strike="noStrike" kern="1200" baseline="0" dirty="0" smtClean="0">
                <a:solidFill>
                  <a:schemeClr val="tx1"/>
                </a:solidFill>
                <a:effectLst/>
                <a:latin typeface="Arial" charset="0"/>
                <a:ea typeface="宋体" pitchFamily="2" charset="-122"/>
                <a:cs typeface="+mn-cs"/>
              </a:rPr>
              <a:t> about our proposed method, f</a:t>
            </a:r>
            <a:r>
              <a:rPr lang="en-US" sz="1200" b="0" i="0" u="none" strike="noStrike" kern="1200" dirty="0" smtClean="0">
                <a:solidFill>
                  <a:schemeClr val="tx1"/>
                </a:solidFill>
                <a:effectLst/>
                <a:latin typeface="Arial" charset="0"/>
                <a:ea typeface="宋体" pitchFamily="2" charset="-122"/>
                <a:cs typeface="+mn-cs"/>
              </a:rPr>
              <a:t>irst, &lt;click&gt; let’s look into the data capture.</a:t>
            </a:r>
            <a:endParaRPr lang="en-US" dirty="0" smtClean="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7</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a:t>
            </a:r>
            <a:r>
              <a:rPr lang="en-US" altLang="zh-CN" baseline="0" dirty="0" smtClean="0"/>
              <a:t> left image shows a part of our recording studio</a:t>
            </a:r>
            <a:r>
              <a:rPr lang="en-US" altLang="zh-CN" dirty="0" smtClean="0"/>
              <a:t>. There are several area light</a:t>
            </a:r>
            <a:r>
              <a:rPr lang="en-US" altLang="zh-CN" baseline="0" dirty="0" smtClean="0"/>
              <a:t> sources in the top region of our studio. However, we do not impose strict requirements concerning the scene illumination during the reconstruction.</a:t>
            </a:r>
          </a:p>
          <a:p>
            <a:r>
              <a:rPr lang="en-US" altLang="zh-CN" baseline="0" dirty="0" smtClean="0"/>
              <a:t>And this image shows the spatial camera distribution. </a:t>
            </a:r>
            <a:r>
              <a:rPr lang="en-US" altLang="zh-CN" dirty="0" smtClean="0"/>
              <a:t>Typically, 8 or 9 cameras are used in our</a:t>
            </a:r>
            <a:r>
              <a:rPr lang="en-US" altLang="zh-CN" baseline="0" dirty="0" smtClean="0"/>
              <a:t> work.</a:t>
            </a:r>
            <a:endParaRPr lang="en-US" altLang="zh-CN" dirty="0" smtClean="0"/>
          </a:p>
          <a:p>
            <a:endParaRPr lang="en-US" altLang="zh-CN" dirty="0" smtClean="0"/>
          </a:p>
          <a:p>
            <a:r>
              <a:rPr lang="en-US" altLang="zh-CN" dirty="0" smtClean="0"/>
              <a:t>As shown in the right part, input to our system is a multi-view video sequence of a moving actor captured using a sparse set of synchronized cameras running at standard frame rate. </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Given</a:t>
            </a:r>
            <a:r>
              <a:rPr lang="en-US" altLang="zh-CN" baseline="0" dirty="0" smtClean="0"/>
              <a:t> the multi-view video footage, w</a:t>
            </a:r>
            <a:r>
              <a:rPr lang="en-US" altLang="zh-CN" dirty="0" smtClean="0"/>
              <a:t>e first tack a smooth template to obtain the coarse</a:t>
            </a:r>
            <a:r>
              <a:rPr lang="en-US" altLang="zh-CN" baseline="0" dirty="0" smtClean="0"/>
              <a:t> low-frequency mesh reconstruction for each time step.</a:t>
            </a:r>
          </a:p>
          <a:p>
            <a:endParaRPr lang="en-US" altLang="zh-CN" baseline="0" dirty="0" smtClean="0"/>
          </a:p>
          <a:p>
            <a:r>
              <a:rPr lang="en-US" altLang="zh-CN" baseline="0" dirty="0" smtClean="0"/>
              <a:t>To recover fine-scale time-varying scene geometry from this coarse </a:t>
            </a:r>
            <a:r>
              <a:rPr lang="en-US" altLang="zh-CN" baseline="0" dirty="0" err="1" smtClean="0"/>
              <a:t>spatio</a:t>
            </a:r>
            <a:r>
              <a:rPr lang="en-US" altLang="zh-CN" baseline="0" dirty="0" smtClean="0"/>
              <a:t>-temporally coherent model, we employ a variant of one existing dynamic shape reconstruction method.</a:t>
            </a:r>
            <a:endParaRPr lang="en-US" altLang="zh-CN" dirty="0" smtClean="0"/>
          </a:p>
          <a:p>
            <a:endParaRPr lang="en-US" altLang="zh-CN" baseline="0" dirty="0" smtClean="0"/>
          </a:p>
          <a:p>
            <a:r>
              <a:rPr lang="en-US" altLang="zh-CN" baseline="0" dirty="0" smtClean="0"/>
              <a:t>We assume the surface albedos belong to a set of K materials and want to determine the diffuse albedo label </a:t>
            </a:r>
            <a:r>
              <a:rPr lang="en-US" altLang="zh-CN" baseline="0" dirty="0" err="1" smtClean="0"/>
              <a:t>a^t</a:t>
            </a:r>
            <a:r>
              <a:rPr lang="en-US" altLang="zh-CN" baseline="0" dirty="0" smtClean="0"/>
              <a:t> of the vertices. In contrast to the previous shape refinement work, we require more accurate albedo estimates that are also suitable for our parametric reflectance estimation, where preservation of </a:t>
            </a:r>
            <a:r>
              <a:rPr lang="en-US" altLang="zh-CN" baseline="0" dirty="0" err="1" smtClean="0"/>
              <a:t>spatio</a:t>
            </a:r>
            <a:r>
              <a:rPr lang="en-US" altLang="zh-CN" baseline="0" dirty="0" smtClean="0"/>
              <a:t>-temporally coherent material boundaries is critical. Therefore, we develop a new method that generates a segmentation which uses a consistent set of materials for each time-step, preserves boundaries between materials on the surface, and is able to represent the potential shifting of material over the surface.</a:t>
            </a:r>
          </a:p>
          <a:p>
            <a:endParaRPr lang="en-US" altLang="zh-CN" baseline="0" dirty="0" smtClean="0"/>
          </a:p>
          <a:p>
            <a:r>
              <a:rPr lang="en-US" altLang="zh-CN" baseline="0" dirty="0" smtClean="0"/>
              <a:t>Assuming the material segmentation of the previous frame is given, we segment the mesh of the current frame by find the least energy configuration of this Markov-</a:t>
            </a:r>
            <a:r>
              <a:rPr lang="en-US" altLang="zh-CN" baseline="0" dirty="0" err="1" smtClean="0"/>
              <a:t>Randon</a:t>
            </a:r>
            <a:r>
              <a:rPr lang="en-US" altLang="zh-CN" baseline="0" dirty="0" smtClean="0"/>
              <a:t>-Field function. Here, the first item is a </a:t>
            </a:r>
            <a:r>
              <a:rPr lang="en-US" altLang="zh-CN" baseline="0" dirty="0" err="1" smtClean="0"/>
              <a:t>likehood</a:t>
            </a:r>
            <a:r>
              <a:rPr lang="en-US" altLang="zh-CN" baseline="0" dirty="0" smtClean="0"/>
              <a:t> data term that imposes individual penalties for assigning the label </a:t>
            </a:r>
            <a:r>
              <a:rPr lang="en-US" altLang="zh-CN" baseline="0" dirty="0" err="1" smtClean="0"/>
              <a:t>a_i</a:t>
            </a:r>
            <a:r>
              <a:rPr lang="en-US" altLang="zh-CN" baseline="0" dirty="0" smtClean="0"/>
              <a:t> to vertex </a:t>
            </a:r>
            <a:r>
              <a:rPr lang="en-US" altLang="zh-CN" baseline="0" dirty="0" err="1" smtClean="0"/>
              <a:t>i</a:t>
            </a:r>
            <a:r>
              <a:rPr lang="en-US" altLang="zh-CN" baseline="0" dirty="0" smtClean="0"/>
              <a:t> according </a:t>
            </a:r>
            <a:r>
              <a:rPr lang="en-US" altLang="zh-CN" baseline="0" dirty="0" err="1" smtClean="0"/>
              <a:t>ot</a:t>
            </a:r>
            <a:r>
              <a:rPr lang="en-US" altLang="zh-CN" baseline="0" dirty="0" smtClean="0"/>
              <a:t> the </a:t>
            </a:r>
            <a:r>
              <a:rPr lang="en-US" altLang="zh-CN" baseline="0" dirty="0" err="1" smtClean="0"/>
              <a:t>obeservation</a:t>
            </a:r>
            <a:r>
              <a:rPr lang="en-US" altLang="zh-CN" baseline="0" dirty="0" smtClean="0"/>
              <a:t> O, and the second one is a smoothness term.</a:t>
            </a:r>
          </a:p>
          <a:p>
            <a:endParaRPr lang="en-US" altLang="zh-CN" baseline="0" dirty="0" smtClean="0"/>
          </a:p>
          <a:p>
            <a:r>
              <a:rPr lang="en-US" altLang="zh-CN" baseline="0" dirty="0" smtClean="0"/>
              <a:t>Given the labels </a:t>
            </a:r>
            <a:r>
              <a:rPr lang="en-US" altLang="zh-CN" baseline="0" dirty="0" err="1" smtClean="0"/>
              <a:t>a^t</a:t>
            </a:r>
            <a:r>
              <a:rPr lang="en-US" altLang="zh-CN" baseline="0" dirty="0" smtClean="0"/>
              <a:t> of the mesh time t, we can update the albedo value for each label and estimate the incident lighting in the spherical harmonics domain.</a:t>
            </a:r>
          </a:p>
          <a:p>
            <a:endParaRPr lang="en-US" altLang="zh-CN" baseline="0" dirty="0" smtClean="0"/>
          </a:p>
          <a:p>
            <a:r>
              <a:rPr lang="en-US" altLang="zh-CN" baseline="0" dirty="0" smtClean="0"/>
              <a:t>Using the low frequency lighting and reflectance estimates, we then refine the dynamic geometry to get the time-varying fine scale surface details.</a:t>
            </a:r>
          </a:p>
          <a:p>
            <a:endParaRPr lang="en-US" altLang="zh-CN" baseline="0" dirty="0" smtClean="0"/>
          </a:p>
          <a:p>
            <a:r>
              <a:rPr lang="en-US" altLang="zh-CN" baseline="0" dirty="0" smtClean="0"/>
              <a:t>Seen from the zoom-in results, small-scale shape variation on the surface can be reconstructed faithfully.</a:t>
            </a:r>
            <a:endParaRPr lang="zh-CN" altLang="en-US" dirty="0"/>
          </a:p>
        </p:txBody>
      </p:sp>
      <p:sp>
        <p:nvSpPr>
          <p:cNvPr id="4" name="灯片编号占位符 3"/>
          <p:cNvSpPr>
            <a:spLocks noGrp="1"/>
          </p:cNvSpPr>
          <p:nvPr>
            <p:ph type="sldNum" sz="quarter" idx="10"/>
          </p:nvPr>
        </p:nvSpPr>
        <p:spPr/>
        <p:txBody>
          <a:bodyPr/>
          <a:lstStyle/>
          <a:p>
            <a:pPr>
              <a:defRPr/>
            </a:pPr>
            <a:fld id="{DFF4BB62-5CE9-455B-AC07-324F12433303}" type="slidenum">
              <a:rPr lang="en-US" altLang="zh-CN" smtClean="0"/>
              <a:pPr>
                <a:defRPr/>
              </a:pPr>
              <a:t>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0" y="6491288"/>
            <a:ext cx="762000" cy="366712"/>
          </a:xfrm>
          <a:prstGeom prst="rect">
            <a:avLst/>
          </a:prstGeom>
          <a:noFill/>
          <a:ln w="9525">
            <a:noFill/>
            <a:miter lim="800000"/>
            <a:headEnd/>
            <a:tailEnd/>
          </a:ln>
          <a:effectLst/>
        </p:spPr>
        <p:txBody>
          <a:bodyPr>
            <a:spAutoFit/>
          </a:bodyPr>
          <a:lstStyle/>
          <a:p>
            <a:pPr>
              <a:spcBef>
                <a:spcPct val="50000"/>
              </a:spcBef>
              <a:defRPr/>
            </a:pPr>
            <a:r>
              <a:rPr lang="en-US" altLang="zh-CN" sz="1800" dirty="0">
                <a:solidFill>
                  <a:srgbClr val="7030A0"/>
                </a:solidFill>
                <a:latin typeface="Tahoma" pitchFamily="34" charset="0"/>
              </a:rPr>
              <a:t>-</a:t>
            </a:r>
            <a:fld id="{2B4977BF-6F48-4569-A93D-FB34A7AC67C0}" type="slidenum">
              <a:rPr lang="en-US" altLang="zh-CN" sz="1800">
                <a:solidFill>
                  <a:srgbClr val="7030A0"/>
                </a:solidFill>
                <a:latin typeface="Tahoma" pitchFamily="34" charset="0"/>
              </a:rPr>
              <a:pPr>
                <a:spcBef>
                  <a:spcPct val="50000"/>
                </a:spcBef>
                <a:defRPr/>
              </a:pPr>
              <a:t>‹#›</a:t>
            </a:fld>
            <a:r>
              <a:rPr lang="en-US" altLang="zh-CN" sz="1800" dirty="0">
                <a:solidFill>
                  <a:srgbClr val="7030A0"/>
                </a:solidFill>
                <a:latin typeface="Tahoma" pitchFamily="34" charset="0"/>
              </a:rPr>
              <a:t>-</a:t>
            </a:r>
          </a:p>
        </p:txBody>
      </p:sp>
      <p:sp>
        <p:nvSpPr>
          <p:cNvPr id="242690" name="Rectangle 6"/>
          <p:cNvSpPr>
            <a:spLocks noGrp="1" noChangeArrowheads="1"/>
          </p:cNvSpPr>
          <p:nvPr>
            <p:ph type="ctrTitle"/>
          </p:nvPr>
        </p:nvSpPr>
        <p:spPr>
          <a:xfrm>
            <a:off x="395288" y="2133600"/>
            <a:ext cx="8353425" cy="1470025"/>
          </a:xfrm>
        </p:spPr>
        <p:txBody>
          <a:bodyPr/>
          <a:lstStyle>
            <a:lvl1pPr>
              <a:defRPr sz="4800" b="0" smtClean="0"/>
            </a:lvl1pPr>
          </a:lstStyle>
          <a:p>
            <a:r>
              <a:rPr lang="zh-CN" altLang="en-US" smtClean="0"/>
              <a:t>单击此处编辑母版标题样式</a:t>
            </a:r>
          </a:p>
        </p:txBody>
      </p:sp>
      <p:sp>
        <p:nvSpPr>
          <p:cNvPr id="242691" name="Rectangle 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baseline="0" smtClean="0">
                <a:latin typeface="Arial Unicode MS" pitchFamily="34" charset="-122"/>
                <a:ea typeface="黑体" pitchFamily="2" charset="-122"/>
              </a:defRPr>
            </a:lvl1pPr>
          </a:lstStyle>
          <a:p>
            <a:r>
              <a:rPr lang="zh-CN" altLang="en-US" dirty="0" smtClean="0"/>
              <a:t>单击此处编辑母版副标题样式</a:t>
            </a:r>
          </a:p>
        </p:txBody>
      </p:sp>
      <p:sp>
        <p:nvSpPr>
          <p:cNvPr id="8" name="Rectangle 8"/>
          <p:cNvSpPr>
            <a:spLocks noGrp="1" noChangeArrowheads="1"/>
          </p:cNvSpPr>
          <p:nvPr>
            <p:ph type="dt" sz="half" idx="10"/>
          </p:nvPr>
        </p:nvSpPr>
        <p:spPr>
          <a:xfrm>
            <a:off x="457200" y="6245225"/>
            <a:ext cx="2133600" cy="476250"/>
          </a:xfrm>
        </p:spPr>
        <p:txBody>
          <a:bodyPr/>
          <a:lstStyle>
            <a:lvl1pPr algn="l">
              <a:lnSpc>
                <a:spcPct val="100000"/>
              </a:lnSpc>
              <a:defRPr sz="1200" b="0">
                <a:latin typeface="Arial" charset="0"/>
                <a:ea typeface="宋体" pitchFamily="2" charset="-122"/>
              </a:defRPr>
            </a:lvl1pPr>
          </a:lstStyle>
          <a:p>
            <a:pPr>
              <a:defRPr/>
            </a:pPr>
            <a:endParaRPr lang="en-US" altLang="zh-CN"/>
          </a:p>
        </p:txBody>
      </p:sp>
      <p:sp>
        <p:nvSpPr>
          <p:cNvPr id="9" name="Rectangle 9"/>
          <p:cNvSpPr>
            <a:spLocks noGrp="1" noChangeArrowheads="1"/>
          </p:cNvSpPr>
          <p:nvPr>
            <p:ph type="ftr" sz="quarter" idx="11"/>
          </p:nvPr>
        </p:nvSpPr>
        <p:spPr>
          <a:xfrm>
            <a:off x="3124200" y="6245225"/>
            <a:ext cx="2895600" cy="476250"/>
          </a:xfrm>
        </p:spPr>
        <p:txBody>
          <a:bodyPr/>
          <a:lstStyle>
            <a:lvl1pPr algn="ctr">
              <a:lnSpc>
                <a:spcPct val="100000"/>
              </a:lnSpc>
              <a:defRPr sz="1200" b="0">
                <a:latin typeface="Arial" charset="0"/>
                <a:ea typeface="宋体" pitchFamily="2" charset="-122"/>
              </a:defRPr>
            </a:lvl1pPr>
          </a:lstStyle>
          <a:p>
            <a:pPr>
              <a:defRPr/>
            </a:pPr>
            <a:endParaRPr lang="en-US" altLang="zh-CN"/>
          </a:p>
        </p:txBody>
      </p:sp>
      <p:sp>
        <p:nvSpPr>
          <p:cNvPr id="10" name="Rectangle 10"/>
          <p:cNvSpPr>
            <a:spLocks noGrp="1" noChangeArrowheads="1"/>
          </p:cNvSpPr>
          <p:nvPr>
            <p:ph type="sldNum" sz="quarter" idx="12"/>
          </p:nvPr>
        </p:nvSpPr>
        <p:spPr>
          <a:xfrm>
            <a:off x="6553200" y="6245225"/>
            <a:ext cx="2133600" cy="476250"/>
          </a:xfrm>
        </p:spPr>
        <p:txBody>
          <a:bodyPr/>
          <a:lstStyle>
            <a:lvl1pPr algn="r">
              <a:lnSpc>
                <a:spcPct val="100000"/>
              </a:lnSpc>
              <a:defRPr sz="1200" b="0">
                <a:latin typeface="Arial Black" pitchFamily="34" charset="0"/>
                <a:ea typeface="宋体" pitchFamily="2" charset="-122"/>
              </a:defRPr>
            </a:lvl1pPr>
          </a:lstStyle>
          <a:p>
            <a:pPr>
              <a:defRPr/>
            </a:pPr>
            <a:fld id="{8F21964C-9C36-434C-BA70-E1B0470BAFBC}" type="slidenum">
              <a:rPr lang="en-US" altLang="zh-CN"/>
              <a:pPr>
                <a:defRPr/>
              </a:pPr>
              <a:t>‹#›</a:t>
            </a:fld>
            <a:endParaRPr lang="en-US" altLang="zh-CN"/>
          </a:p>
        </p:txBody>
      </p:sp>
    </p:spTree>
    <p:extLst>
      <p:ext uri="{BB962C8B-B14F-4D97-AF65-F5344CB8AC3E}">
        <p14:creationId xmlns="" xmlns:p14="http://schemas.microsoft.com/office/powerpoint/2010/main" val="3187583320"/>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lvl1pPr>
              <a:defRPr baseline="0">
                <a:latin typeface="Arial Unicode MS" pitchFamily="34" charset="-122"/>
                <a:ea typeface="黑体" pitchFamily="2" charset="-122"/>
              </a:defRPr>
            </a:lvl1pPr>
            <a:lvl2pPr>
              <a:defRPr baseline="0">
                <a:latin typeface="Arial Unicode MS" pitchFamily="34" charset="-122"/>
                <a:ea typeface="黑体" pitchFamily="2" charset="-122"/>
              </a:defRPr>
            </a:lvl2pPr>
            <a:lvl3pPr>
              <a:defRPr baseline="0">
                <a:latin typeface="Arial Unicode MS" pitchFamily="34" charset="-122"/>
                <a:ea typeface="黑体" pitchFamily="2" charset="-122"/>
              </a:defRPr>
            </a:lvl3pPr>
            <a:lvl4pPr>
              <a:defRPr baseline="0">
                <a:latin typeface="Arial Unicode MS" pitchFamily="34" charset="-122"/>
                <a:ea typeface="黑体" pitchFamily="2" charset="-122"/>
              </a:defRPr>
            </a:lvl4pPr>
            <a:lvl5pPr>
              <a:defRPr baseline="0">
                <a:latin typeface="Arial Unicode MS" pitchFamily="34" charset="-122"/>
                <a:ea typeface="黑体" pitchFamily="2"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0"/>
          <p:cNvSpPr>
            <a:spLocks noGrp="1" noChangeArrowheads="1"/>
          </p:cNvSpPr>
          <p:nvPr>
            <p:ph type="sldNum" sz="quarter" idx="12"/>
          </p:nvPr>
        </p:nvSpPr>
        <p:spPr>
          <a:ln/>
        </p:spPr>
        <p:txBody>
          <a:bodyPr/>
          <a:lstStyle>
            <a:lvl1pPr>
              <a:defRPr/>
            </a:lvl1pPr>
          </a:lstStyle>
          <a:p>
            <a:pPr>
              <a:defRPr/>
            </a:pPr>
            <a:fld id="{4CE37A67-8DDB-43C2-A1A7-C2BF03D61570}" type="slidenum">
              <a:rPr lang="en-US" altLang="zh-CN"/>
              <a:pPr>
                <a:defRPr/>
              </a:pPr>
              <a:t>‹#›</a:t>
            </a:fld>
            <a:endParaRPr lang="en-US" altLang="zh-CN"/>
          </a:p>
        </p:txBody>
      </p:sp>
    </p:spTree>
    <p:extLst>
      <p:ext uri="{BB962C8B-B14F-4D97-AF65-F5344CB8AC3E}">
        <p14:creationId xmlns="" xmlns:p14="http://schemas.microsoft.com/office/powerpoint/2010/main" val="1762349544"/>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3200" y="228600"/>
            <a:ext cx="1981200" cy="57912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28600"/>
            <a:ext cx="5791200" cy="5791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0"/>
          <p:cNvSpPr>
            <a:spLocks noGrp="1" noChangeArrowheads="1"/>
          </p:cNvSpPr>
          <p:nvPr>
            <p:ph type="sldNum" sz="quarter" idx="12"/>
          </p:nvPr>
        </p:nvSpPr>
        <p:spPr>
          <a:ln/>
        </p:spPr>
        <p:txBody>
          <a:bodyPr/>
          <a:lstStyle>
            <a:lvl1pPr>
              <a:defRPr/>
            </a:lvl1pPr>
          </a:lstStyle>
          <a:p>
            <a:pPr>
              <a:defRPr/>
            </a:pPr>
            <a:fld id="{DF6A1087-89EB-44C9-A499-2BEDD2091705}" type="slidenum">
              <a:rPr lang="en-US" altLang="zh-CN"/>
              <a:pPr>
                <a:defRPr/>
              </a:pPr>
              <a:t>‹#›</a:t>
            </a:fld>
            <a:endParaRPr lang="en-US" altLang="zh-CN"/>
          </a:p>
        </p:txBody>
      </p:sp>
    </p:spTree>
    <p:extLst>
      <p:ext uri="{BB962C8B-B14F-4D97-AF65-F5344CB8AC3E}">
        <p14:creationId xmlns="" xmlns:p14="http://schemas.microsoft.com/office/powerpoint/2010/main" val="3834963411"/>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11188" y="428604"/>
            <a:ext cx="7599362" cy="714396"/>
          </a:xfrm>
        </p:spPr>
        <p:txBody>
          <a:body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609600" y="1600200"/>
            <a:ext cx="3886200" cy="4419600"/>
          </a:xfrm>
        </p:spPr>
        <p:txBody>
          <a:bodyPr/>
          <a:lstStyle>
            <a:lvl1pPr>
              <a:buFont typeface="Wingdings" pitchFamily="2" charset="2"/>
              <a:buChar char="n"/>
              <a:defRPr/>
            </a:lvl1pPr>
            <a:lvl2pPr>
              <a:buClr>
                <a:srgbClr val="C00000"/>
              </a:buClr>
              <a:buSzPct val="80000"/>
              <a:buFont typeface="Wingdings" pitchFamily="2" charset="2"/>
              <a:buChar char="n"/>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600200"/>
            <a:ext cx="3886200" cy="4419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0"/>
          <p:cNvSpPr>
            <a:spLocks noGrp="1" noChangeArrowheads="1"/>
          </p:cNvSpPr>
          <p:nvPr>
            <p:ph type="sldNum" sz="quarter" idx="12"/>
          </p:nvPr>
        </p:nvSpPr>
        <p:spPr>
          <a:ln/>
        </p:spPr>
        <p:txBody>
          <a:bodyPr/>
          <a:lstStyle>
            <a:lvl1pPr>
              <a:defRPr/>
            </a:lvl1pPr>
          </a:lstStyle>
          <a:p>
            <a:pPr>
              <a:defRPr/>
            </a:pPr>
            <a:fld id="{E843F1E6-CB5A-4CC2-9423-08DEE2552495}" type="slidenum">
              <a:rPr lang="en-US" altLang="zh-CN"/>
              <a:pPr>
                <a:defRPr/>
              </a:pPr>
              <a:t>‹#›</a:t>
            </a:fld>
            <a:endParaRPr lang="en-US" altLang="zh-CN"/>
          </a:p>
        </p:txBody>
      </p:sp>
    </p:spTree>
    <p:extLst>
      <p:ext uri="{BB962C8B-B14F-4D97-AF65-F5344CB8AC3E}">
        <p14:creationId xmlns="" xmlns:p14="http://schemas.microsoft.com/office/powerpoint/2010/main" val="251301869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11188" y="228600"/>
            <a:ext cx="7599362" cy="9144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0"/>
            <a:ext cx="3886200" cy="4419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3886200" cy="2133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886200"/>
            <a:ext cx="3886200" cy="2133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0"/>
          <p:cNvSpPr>
            <a:spLocks noGrp="1" noChangeArrowheads="1"/>
          </p:cNvSpPr>
          <p:nvPr>
            <p:ph type="sldNum" sz="quarter" idx="12"/>
          </p:nvPr>
        </p:nvSpPr>
        <p:spPr>
          <a:ln/>
        </p:spPr>
        <p:txBody>
          <a:bodyPr/>
          <a:lstStyle>
            <a:lvl1pPr>
              <a:defRPr/>
            </a:lvl1pPr>
          </a:lstStyle>
          <a:p>
            <a:pPr>
              <a:defRPr/>
            </a:pPr>
            <a:fld id="{96A91959-3FBC-4069-916F-C28EBFF1C158}" type="slidenum">
              <a:rPr lang="en-US" altLang="zh-CN"/>
              <a:pPr>
                <a:defRPr/>
              </a:pPr>
              <a:t>‹#›</a:t>
            </a:fld>
            <a:endParaRPr lang="en-US" altLang="zh-CN"/>
          </a:p>
        </p:txBody>
      </p:sp>
    </p:spTree>
    <p:extLst>
      <p:ext uri="{BB962C8B-B14F-4D97-AF65-F5344CB8AC3E}">
        <p14:creationId xmlns="" xmlns:p14="http://schemas.microsoft.com/office/powerpoint/2010/main" val="3058812473"/>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85720" y="228584"/>
            <a:ext cx="8572560" cy="914400"/>
          </a:xfrm>
        </p:spPr>
        <p:txBody>
          <a:bodyPr/>
          <a:lstStyle>
            <a:lvl1pPr>
              <a:defRPr>
                <a:solidFill>
                  <a:schemeClr val="tx1"/>
                </a:solidFill>
                <a:effectLst/>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buFont typeface="Arial" pitchFamily="34" charset="0"/>
              <a:buChar char="•"/>
              <a:defRPr baseline="0">
                <a:latin typeface="Arial Unicode MS" pitchFamily="34" charset="-122"/>
                <a:ea typeface="黑体" pitchFamily="2" charset="-122"/>
              </a:defRPr>
            </a:lvl1pPr>
            <a:lvl2pPr>
              <a:defRPr baseline="0">
                <a:latin typeface="Arial Unicode MS" pitchFamily="34" charset="-122"/>
                <a:ea typeface="黑体" pitchFamily="2" charset="-122"/>
              </a:defRPr>
            </a:lvl2pPr>
            <a:lvl3pPr>
              <a:defRPr baseline="0">
                <a:latin typeface="Arial Unicode MS" pitchFamily="34" charset="-122"/>
                <a:ea typeface="黑体" pitchFamily="2" charset="-122"/>
              </a:defRPr>
            </a:lvl3pPr>
            <a:lvl4pPr>
              <a:defRPr baseline="0">
                <a:latin typeface="Arial Unicode MS" pitchFamily="34" charset="-122"/>
                <a:ea typeface="黑体" pitchFamily="2" charset="-122"/>
              </a:defRPr>
            </a:lvl4pPr>
            <a:lvl5pPr>
              <a:defRPr baseline="0">
                <a:latin typeface="Arial Unicode MS" pitchFamily="34" charset="-122"/>
                <a:ea typeface="黑体" pitchFamily="2"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0"/>
          <p:cNvSpPr>
            <a:spLocks noGrp="1" noChangeArrowheads="1"/>
          </p:cNvSpPr>
          <p:nvPr>
            <p:ph type="sldNum" sz="quarter" idx="12"/>
          </p:nvPr>
        </p:nvSpPr>
        <p:spPr>
          <a:ln/>
        </p:spPr>
        <p:txBody>
          <a:bodyPr/>
          <a:lstStyle>
            <a:lvl1pPr>
              <a:defRPr/>
            </a:lvl1pPr>
          </a:lstStyle>
          <a:p>
            <a:pPr>
              <a:defRPr/>
            </a:pPr>
            <a:fld id="{18E6F522-B2D5-466A-8C99-F42FD2F2B4C0}" type="slidenum">
              <a:rPr lang="en-US" altLang="zh-CN"/>
              <a:pPr>
                <a:defRPr/>
              </a:pPr>
              <a:t>‹#›</a:t>
            </a:fld>
            <a:endParaRPr lang="en-US" altLang="zh-CN"/>
          </a:p>
        </p:txBody>
      </p:sp>
    </p:spTree>
    <p:extLst>
      <p:ext uri="{BB962C8B-B14F-4D97-AF65-F5344CB8AC3E}">
        <p14:creationId xmlns="" xmlns:p14="http://schemas.microsoft.com/office/powerpoint/2010/main" val="315861841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0"/>
          <p:cNvSpPr>
            <a:spLocks noGrp="1" noChangeArrowheads="1"/>
          </p:cNvSpPr>
          <p:nvPr>
            <p:ph type="sldNum" sz="quarter" idx="12"/>
          </p:nvPr>
        </p:nvSpPr>
        <p:spPr>
          <a:ln/>
        </p:spPr>
        <p:txBody>
          <a:bodyPr/>
          <a:lstStyle>
            <a:lvl1pPr>
              <a:defRPr/>
            </a:lvl1pPr>
          </a:lstStyle>
          <a:p>
            <a:pPr>
              <a:defRPr/>
            </a:pPr>
            <a:fld id="{5D44C2F9-F7BB-446D-8BB4-5086E8EA5243}" type="slidenum">
              <a:rPr lang="en-US" altLang="zh-CN"/>
              <a:pPr>
                <a:defRPr/>
              </a:pPr>
              <a:t>‹#›</a:t>
            </a:fld>
            <a:endParaRPr lang="en-US" altLang="zh-CN"/>
          </a:p>
        </p:txBody>
      </p:sp>
    </p:spTree>
    <p:extLst>
      <p:ext uri="{BB962C8B-B14F-4D97-AF65-F5344CB8AC3E}">
        <p14:creationId xmlns="" xmlns:p14="http://schemas.microsoft.com/office/powerpoint/2010/main" val="433254540"/>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0"/>
          <p:cNvSpPr>
            <a:spLocks noGrp="1" noChangeArrowheads="1"/>
          </p:cNvSpPr>
          <p:nvPr>
            <p:ph type="sldNum" sz="quarter" idx="12"/>
          </p:nvPr>
        </p:nvSpPr>
        <p:spPr>
          <a:ln/>
        </p:spPr>
        <p:txBody>
          <a:bodyPr/>
          <a:lstStyle>
            <a:lvl1pPr>
              <a:defRPr/>
            </a:lvl1pPr>
          </a:lstStyle>
          <a:p>
            <a:pPr>
              <a:defRPr/>
            </a:pPr>
            <a:fld id="{3FAF7D20-8FE7-49C6-A07C-7DE6995898B2}" type="slidenum">
              <a:rPr lang="en-US" altLang="zh-CN"/>
              <a:pPr>
                <a:defRPr/>
              </a:pPr>
              <a:t>‹#›</a:t>
            </a:fld>
            <a:endParaRPr lang="en-US" altLang="zh-CN"/>
          </a:p>
        </p:txBody>
      </p:sp>
    </p:spTree>
    <p:extLst>
      <p:ext uri="{BB962C8B-B14F-4D97-AF65-F5344CB8AC3E}">
        <p14:creationId xmlns="" xmlns:p14="http://schemas.microsoft.com/office/powerpoint/2010/main" val="3036573342"/>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0"/>
          <p:cNvSpPr>
            <a:spLocks noGrp="1" noChangeArrowheads="1"/>
          </p:cNvSpPr>
          <p:nvPr>
            <p:ph type="sldNum" sz="quarter" idx="12"/>
          </p:nvPr>
        </p:nvSpPr>
        <p:spPr>
          <a:ln/>
        </p:spPr>
        <p:txBody>
          <a:bodyPr/>
          <a:lstStyle>
            <a:lvl1pPr>
              <a:defRPr/>
            </a:lvl1pPr>
          </a:lstStyle>
          <a:p>
            <a:pPr>
              <a:defRPr/>
            </a:pPr>
            <a:fld id="{4A967F5F-2C3E-4187-8CB3-8237D7926D87}" type="slidenum">
              <a:rPr lang="en-US" altLang="zh-CN"/>
              <a:pPr>
                <a:defRPr/>
              </a:pPr>
              <a:t>‹#›</a:t>
            </a:fld>
            <a:endParaRPr lang="en-US" altLang="zh-CN"/>
          </a:p>
        </p:txBody>
      </p:sp>
    </p:spTree>
    <p:extLst>
      <p:ext uri="{BB962C8B-B14F-4D97-AF65-F5344CB8AC3E}">
        <p14:creationId xmlns="" xmlns:p14="http://schemas.microsoft.com/office/powerpoint/2010/main" val="1760784054"/>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0"/>
          <p:cNvSpPr>
            <a:spLocks noGrp="1" noChangeArrowheads="1"/>
          </p:cNvSpPr>
          <p:nvPr>
            <p:ph type="sldNum" sz="quarter" idx="12"/>
          </p:nvPr>
        </p:nvSpPr>
        <p:spPr>
          <a:ln/>
        </p:spPr>
        <p:txBody>
          <a:bodyPr/>
          <a:lstStyle>
            <a:lvl1pPr>
              <a:defRPr/>
            </a:lvl1pPr>
          </a:lstStyle>
          <a:p>
            <a:pPr>
              <a:defRPr/>
            </a:pPr>
            <a:fld id="{94F17461-D39E-4597-B54D-63635F794FD8}" type="slidenum">
              <a:rPr lang="en-US" altLang="zh-CN"/>
              <a:pPr>
                <a:defRPr/>
              </a:pPr>
              <a:t>‹#›</a:t>
            </a:fld>
            <a:endParaRPr lang="en-US" altLang="zh-CN"/>
          </a:p>
        </p:txBody>
      </p:sp>
    </p:spTree>
    <p:extLst>
      <p:ext uri="{BB962C8B-B14F-4D97-AF65-F5344CB8AC3E}">
        <p14:creationId xmlns="" xmlns:p14="http://schemas.microsoft.com/office/powerpoint/2010/main" val="310359315"/>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0"/>
          <p:cNvSpPr>
            <a:spLocks noGrp="1" noChangeArrowheads="1"/>
          </p:cNvSpPr>
          <p:nvPr>
            <p:ph type="sldNum" sz="quarter" idx="12"/>
          </p:nvPr>
        </p:nvSpPr>
        <p:spPr>
          <a:ln/>
        </p:spPr>
        <p:txBody>
          <a:bodyPr/>
          <a:lstStyle>
            <a:lvl1pPr>
              <a:defRPr/>
            </a:lvl1pPr>
          </a:lstStyle>
          <a:p>
            <a:pPr>
              <a:defRPr/>
            </a:pPr>
            <a:fld id="{10F4AA30-98B3-4DB4-AE35-BC9A9B665BEB}" type="slidenum">
              <a:rPr lang="en-US" altLang="zh-CN"/>
              <a:pPr>
                <a:defRPr/>
              </a:pPr>
              <a:t>‹#›</a:t>
            </a:fld>
            <a:endParaRPr lang="en-US" altLang="zh-CN"/>
          </a:p>
        </p:txBody>
      </p:sp>
    </p:spTree>
    <p:extLst>
      <p:ext uri="{BB962C8B-B14F-4D97-AF65-F5344CB8AC3E}">
        <p14:creationId xmlns="" xmlns:p14="http://schemas.microsoft.com/office/powerpoint/2010/main" val="495658682"/>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0"/>
          <p:cNvSpPr>
            <a:spLocks noGrp="1" noChangeArrowheads="1"/>
          </p:cNvSpPr>
          <p:nvPr>
            <p:ph type="sldNum" sz="quarter" idx="12"/>
          </p:nvPr>
        </p:nvSpPr>
        <p:spPr>
          <a:ln/>
        </p:spPr>
        <p:txBody>
          <a:bodyPr/>
          <a:lstStyle>
            <a:lvl1pPr>
              <a:defRPr/>
            </a:lvl1pPr>
          </a:lstStyle>
          <a:p>
            <a:pPr>
              <a:defRPr/>
            </a:pPr>
            <a:fld id="{800E2B38-9EE9-4AD6-A82B-0C3A24C91737}" type="slidenum">
              <a:rPr lang="en-US" altLang="zh-CN"/>
              <a:pPr>
                <a:defRPr/>
              </a:pPr>
              <a:t>‹#›</a:t>
            </a:fld>
            <a:endParaRPr lang="en-US" altLang="zh-CN"/>
          </a:p>
        </p:txBody>
      </p:sp>
    </p:spTree>
    <p:extLst>
      <p:ext uri="{BB962C8B-B14F-4D97-AF65-F5344CB8AC3E}">
        <p14:creationId xmlns="" xmlns:p14="http://schemas.microsoft.com/office/powerpoint/2010/main" val="3686355672"/>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0"/>
          <p:cNvSpPr>
            <a:spLocks noGrp="1" noChangeArrowheads="1"/>
          </p:cNvSpPr>
          <p:nvPr>
            <p:ph type="sldNum" sz="quarter" idx="12"/>
          </p:nvPr>
        </p:nvSpPr>
        <p:spPr>
          <a:ln/>
        </p:spPr>
        <p:txBody>
          <a:bodyPr/>
          <a:lstStyle>
            <a:lvl1pPr>
              <a:defRPr/>
            </a:lvl1pPr>
          </a:lstStyle>
          <a:p>
            <a:pPr>
              <a:defRPr/>
            </a:pPr>
            <a:fld id="{B9260F59-02F8-442C-A76C-F3282F1EAD12}" type="slidenum">
              <a:rPr lang="en-US" altLang="zh-CN"/>
              <a:pPr>
                <a:defRPr/>
              </a:pPr>
              <a:t>‹#›</a:t>
            </a:fld>
            <a:endParaRPr lang="en-US" altLang="zh-CN"/>
          </a:p>
        </p:txBody>
      </p:sp>
    </p:spTree>
    <p:extLst>
      <p:ext uri="{BB962C8B-B14F-4D97-AF65-F5344CB8AC3E}">
        <p14:creationId xmlns="" xmlns:p14="http://schemas.microsoft.com/office/powerpoint/2010/main" val="4084693347"/>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1042988" y="188913"/>
            <a:ext cx="70580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14339" name="Rectangle 7"/>
          <p:cNvSpPr>
            <a:spLocks noGrp="1" noChangeArrowheads="1"/>
          </p:cNvSpPr>
          <p:nvPr>
            <p:ph type="body" idx="1"/>
          </p:nvPr>
        </p:nvSpPr>
        <p:spPr bwMode="auto">
          <a:xfrm>
            <a:off x="611188" y="1196975"/>
            <a:ext cx="7924800"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410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defRPr sz="1200" b="0">
                <a:latin typeface="Arial" charset="0"/>
                <a:ea typeface="宋体" pitchFamily="2" charset="-122"/>
              </a:defRPr>
            </a:lvl1pPr>
          </a:lstStyle>
          <a:p>
            <a:pPr>
              <a:defRPr/>
            </a:pPr>
            <a:endParaRPr lang="en-US" altLang="zh-CN"/>
          </a:p>
        </p:txBody>
      </p:sp>
      <p:sp>
        <p:nvSpPr>
          <p:cNvPr id="410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200" b="0">
                <a:latin typeface="Arial" charset="0"/>
                <a:ea typeface="宋体" pitchFamily="2" charset="-122"/>
              </a:defRPr>
            </a:lvl1pPr>
          </a:lstStyle>
          <a:p>
            <a:pPr>
              <a:defRPr/>
            </a:pPr>
            <a:endParaRPr lang="en-US" altLang="zh-CN"/>
          </a:p>
        </p:txBody>
      </p:sp>
      <p:sp>
        <p:nvSpPr>
          <p:cNvPr id="410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0">
                <a:latin typeface="Arial Black" pitchFamily="34" charset="0"/>
                <a:ea typeface="宋体" pitchFamily="2" charset="-122"/>
              </a:defRPr>
            </a:lvl1pPr>
          </a:lstStyle>
          <a:p>
            <a:pPr>
              <a:defRPr/>
            </a:pPr>
            <a:fld id="{49493147-4A37-468A-A287-1B5341B5C702}" type="slidenum">
              <a:rPr lang="en-US" altLang="zh-CN"/>
              <a:pPr>
                <a:defRPr/>
              </a:pPr>
              <a:t>‹#›</a:t>
            </a:fld>
            <a:endParaRPr lang="en-US" altLang="zh-CN"/>
          </a:p>
        </p:txBody>
      </p:sp>
      <p:sp>
        <p:nvSpPr>
          <p:cNvPr id="10" name="Line 12"/>
          <p:cNvSpPr>
            <a:spLocks noChangeShapeType="1"/>
          </p:cNvSpPr>
          <p:nvPr/>
        </p:nvSpPr>
        <p:spPr bwMode="auto">
          <a:xfrm>
            <a:off x="250825" y="1052513"/>
            <a:ext cx="8610600" cy="0"/>
          </a:xfrm>
          <a:prstGeom prst="line">
            <a:avLst/>
          </a:prstGeom>
          <a:noFill/>
          <a:ln w="76200">
            <a:solidFill>
              <a:srgbClr val="800080"/>
            </a:solidFill>
            <a:miter lim="800000"/>
            <a:headEnd/>
            <a:tailEnd/>
          </a:ln>
          <a:effectLst/>
        </p:spPr>
        <p:txBody>
          <a:bodyPr wrap="none"/>
          <a:lstStyle/>
          <a:p>
            <a:pPr>
              <a:defRPr/>
            </a:pPr>
            <a:endParaRPr lang="zh-CN" altLang="en-US" sz="1800" b="1">
              <a:latin typeface="Arial" charset="0"/>
            </a:endParaRPr>
          </a:p>
        </p:txBody>
      </p:sp>
      <p:sp>
        <p:nvSpPr>
          <p:cNvPr id="11" name="Text Box 5"/>
          <p:cNvSpPr txBox="1">
            <a:spLocks noChangeArrowheads="1"/>
          </p:cNvSpPr>
          <p:nvPr/>
        </p:nvSpPr>
        <p:spPr bwMode="auto">
          <a:xfrm>
            <a:off x="0" y="6491288"/>
            <a:ext cx="762000" cy="366712"/>
          </a:xfrm>
          <a:prstGeom prst="rect">
            <a:avLst/>
          </a:prstGeom>
          <a:noFill/>
          <a:ln w="9525">
            <a:noFill/>
            <a:miter lim="800000"/>
            <a:headEnd/>
            <a:tailEnd/>
          </a:ln>
          <a:effectLst/>
        </p:spPr>
        <p:txBody>
          <a:bodyPr>
            <a:spAutoFit/>
          </a:bodyPr>
          <a:lstStyle/>
          <a:p>
            <a:pPr>
              <a:spcBef>
                <a:spcPct val="50000"/>
              </a:spcBef>
              <a:defRPr/>
            </a:pPr>
            <a:r>
              <a:rPr lang="en-US" altLang="zh-CN" sz="1800" dirty="0">
                <a:solidFill>
                  <a:srgbClr val="7030A0"/>
                </a:solidFill>
                <a:latin typeface="Tahoma" pitchFamily="34" charset="0"/>
              </a:rPr>
              <a:t>-</a:t>
            </a:r>
            <a:fld id="{D9BBF4B7-5D78-418F-AABD-6ED3A9AAE9B7}" type="slidenum">
              <a:rPr lang="en-US" altLang="zh-CN" sz="1800">
                <a:solidFill>
                  <a:srgbClr val="7030A0"/>
                </a:solidFill>
                <a:latin typeface="Tahoma" pitchFamily="34" charset="0"/>
              </a:rPr>
              <a:pPr>
                <a:spcBef>
                  <a:spcPct val="50000"/>
                </a:spcBef>
                <a:defRPr/>
              </a:pPr>
              <a:t>‹#›</a:t>
            </a:fld>
            <a:r>
              <a:rPr lang="en-US" altLang="zh-CN" sz="1800" dirty="0">
                <a:solidFill>
                  <a:srgbClr val="7030A0"/>
                </a:solidFill>
                <a:latin typeface="Tahoma" pitchFamily="34" charset="0"/>
              </a:rPr>
              <a:t>-</a:t>
            </a:r>
          </a:p>
        </p:txBody>
      </p:sp>
    </p:spTree>
  </p:cSld>
  <p:clrMap bg1="lt1" tx1="dk1" bg2="lt2" tx2="dk2" accent1="accent1" accent2="accent2" accent3="accent3" accent4="accent4" accent5="accent5" accent6="accent6" hlink="hlink" folHlink="folHlink"/>
  <p:sldLayoutIdLst>
    <p:sldLayoutId id="2147484097"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000" b="1" baseline="0">
          <a:solidFill>
            <a:srgbClr val="FF0000"/>
          </a:solidFill>
          <a:effectLst>
            <a:outerShdw blurRad="38100" dist="38100" dir="2700000" algn="tl">
              <a:srgbClr val="C0C0C0"/>
            </a:outerShdw>
          </a:effectLst>
          <a:latin typeface="Calibri" pitchFamily="34" charset="0"/>
          <a:ea typeface="黑体" pitchFamily="49" charset="-122"/>
          <a:cs typeface="+mj-cs"/>
        </a:defRPr>
      </a:lvl1pPr>
      <a:lvl2pPr algn="ctr" rtl="0" eaLnBrk="0" fontAlgn="base" hangingPunct="0">
        <a:spcBef>
          <a:spcPct val="0"/>
        </a:spcBef>
        <a:spcAft>
          <a:spcPct val="0"/>
        </a:spcAft>
        <a:defRPr sz="4000" b="1">
          <a:solidFill>
            <a:srgbClr val="FF0000"/>
          </a:solidFill>
          <a:effectLst>
            <a:outerShdw blurRad="38100" dist="38100" dir="2700000" algn="tl">
              <a:srgbClr val="C0C0C0"/>
            </a:outerShdw>
          </a:effectLst>
          <a:latin typeface="Arial" charset="0"/>
          <a:ea typeface="黑体" pitchFamily="49" charset="-122"/>
        </a:defRPr>
      </a:lvl2pPr>
      <a:lvl3pPr algn="ctr" rtl="0" eaLnBrk="0" fontAlgn="base" hangingPunct="0">
        <a:spcBef>
          <a:spcPct val="0"/>
        </a:spcBef>
        <a:spcAft>
          <a:spcPct val="0"/>
        </a:spcAft>
        <a:defRPr sz="4000" b="1">
          <a:solidFill>
            <a:srgbClr val="FF0000"/>
          </a:solidFill>
          <a:effectLst>
            <a:outerShdw blurRad="38100" dist="38100" dir="2700000" algn="tl">
              <a:srgbClr val="C0C0C0"/>
            </a:outerShdw>
          </a:effectLst>
          <a:latin typeface="Arial" charset="0"/>
          <a:ea typeface="黑体" pitchFamily="49" charset="-122"/>
        </a:defRPr>
      </a:lvl3pPr>
      <a:lvl4pPr algn="ctr" rtl="0" eaLnBrk="0" fontAlgn="base" hangingPunct="0">
        <a:spcBef>
          <a:spcPct val="0"/>
        </a:spcBef>
        <a:spcAft>
          <a:spcPct val="0"/>
        </a:spcAft>
        <a:defRPr sz="4000" b="1">
          <a:solidFill>
            <a:srgbClr val="FF0000"/>
          </a:solidFill>
          <a:effectLst>
            <a:outerShdw blurRad="38100" dist="38100" dir="2700000" algn="tl">
              <a:srgbClr val="C0C0C0"/>
            </a:outerShdw>
          </a:effectLst>
          <a:latin typeface="Arial" charset="0"/>
          <a:ea typeface="黑体" pitchFamily="49" charset="-122"/>
        </a:defRPr>
      </a:lvl4pPr>
      <a:lvl5pPr algn="ctr" rtl="0" eaLnBrk="0" fontAlgn="base" hangingPunct="0">
        <a:spcBef>
          <a:spcPct val="0"/>
        </a:spcBef>
        <a:spcAft>
          <a:spcPct val="0"/>
        </a:spcAft>
        <a:defRPr sz="4000" b="1">
          <a:solidFill>
            <a:srgbClr val="FF0000"/>
          </a:solidFill>
          <a:effectLst>
            <a:outerShdw blurRad="38100" dist="38100" dir="2700000" algn="tl">
              <a:srgbClr val="C0C0C0"/>
            </a:outerShdw>
          </a:effectLst>
          <a:latin typeface="Arial" charset="0"/>
          <a:ea typeface="黑体" pitchFamily="49" charset="-122"/>
        </a:defRPr>
      </a:lvl5pPr>
      <a:lvl6pPr marL="457200" algn="l" rtl="0" fontAlgn="base">
        <a:spcBef>
          <a:spcPct val="0"/>
        </a:spcBef>
        <a:spcAft>
          <a:spcPct val="0"/>
        </a:spcAft>
        <a:defRPr sz="4000">
          <a:solidFill>
            <a:schemeClr val="tx2"/>
          </a:solidFill>
          <a:latin typeface="Arial" charset="0"/>
          <a:ea typeface="黑体" pitchFamily="49" charset="-122"/>
        </a:defRPr>
      </a:lvl6pPr>
      <a:lvl7pPr marL="914400" algn="l" rtl="0" fontAlgn="base">
        <a:spcBef>
          <a:spcPct val="0"/>
        </a:spcBef>
        <a:spcAft>
          <a:spcPct val="0"/>
        </a:spcAft>
        <a:defRPr sz="4000">
          <a:solidFill>
            <a:schemeClr val="tx2"/>
          </a:solidFill>
          <a:latin typeface="Arial" charset="0"/>
          <a:ea typeface="黑体" pitchFamily="49" charset="-122"/>
        </a:defRPr>
      </a:lvl7pPr>
      <a:lvl8pPr marL="1371600" algn="l" rtl="0" fontAlgn="base">
        <a:spcBef>
          <a:spcPct val="0"/>
        </a:spcBef>
        <a:spcAft>
          <a:spcPct val="0"/>
        </a:spcAft>
        <a:defRPr sz="4000">
          <a:solidFill>
            <a:schemeClr val="tx2"/>
          </a:solidFill>
          <a:latin typeface="Arial" charset="0"/>
          <a:ea typeface="黑体" pitchFamily="49" charset="-122"/>
        </a:defRPr>
      </a:lvl8pPr>
      <a:lvl9pPr marL="1828800" algn="l" rtl="0" fontAlgn="base">
        <a:spcBef>
          <a:spcPct val="0"/>
        </a:spcBef>
        <a:spcAft>
          <a:spcPct val="0"/>
        </a:spcAft>
        <a:defRPr sz="4000">
          <a:solidFill>
            <a:schemeClr val="tx2"/>
          </a:solidFill>
          <a:latin typeface="Arial" charset="0"/>
          <a:ea typeface="黑体" pitchFamily="49" charset="-122"/>
        </a:defRPr>
      </a:lvl9pPr>
    </p:titleStyle>
    <p:bodyStyle>
      <a:lvl1pPr marL="342900" indent="-342900" algn="l" rtl="0" eaLnBrk="0" fontAlgn="base" hangingPunct="0">
        <a:spcBef>
          <a:spcPct val="20000"/>
        </a:spcBef>
        <a:spcAft>
          <a:spcPct val="0"/>
        </a:spcAft>
        <a:buClr>
          <a:schemeClr val="accent4">
            <a:lumMod val="85000"/>
            <a:lumOff val="15000"/>
          </a:schemeClr>
        </a:buClr>
        <a:buSzPct val="80000"/>
        <a:buFont typeface="Wingdings" pitchFamily="2" charset="2"/>
        <a:buChar char="l"/>
        <a:defRPr sz="3200" baseline="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accent4">
            <a:lumMod val="85000"/>
            <a:lumOff val="15000"/>
          </a:schemeClr>
        </a:buClr>
        <a:buSzPct val="80000"/>
        <a:buFont typeface="Arial" pitchFamily="34" charset="0"/>
        <a:buChar char="–"/>
        <a:defRPr sz="2800" baseline="0">
          <a:solidFill>
            <a:schemeClr val="tx1"/>
          </a:solidFill>
          <a:latin typeface="Calibri" pitchFamily="34" charset="0"/>
          <a:ea typeface="+mn-ea"/>
        </a:defRPr>
      </a:lvl2pPr>
      <a:lvl3pPr marL="1143000" indent="-228600" algn="l" rtl="0" eaLnBrk="0" fontAlgn="base" hangingPunct="0">
        <a:spcBef>
          <a:spcPct val="20000"/>
        </a:spcBef>
        <a:spcAft>
          <a:spcPct val="0"/>
        </a:spcAft>
        <a:buClr>
          <a:srgbClr val="990099"/>
        </a:buClr>
        <a:buSzPct val="65000"/>
        <a:buFont typeface="Wingdings" pitchFamily="2" charset="2"/>
        <a:buChar char="p"/>
        <a:defRPr sz="2400" baseline="0">
          <a:solidFill>
            <a:schemeClr val="tx1"/>
          </a:solidFill>
          <a:latin typeface="Calibri" pitchFamily="34" charset="0"/>
          <a:ea typeface="+mn-ea"/>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baseline="0">
          <a:solidFill>
            <a:schemeClr val="tx1"/>
          </a:solidFill>
          <a:latin typeface="Calibri" pitchFamily="34" charset="0"/>
          <a:ea typeface="+mn-ea"/>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baseline="0">
          <a:solidFill>
            <a:schemeClr val="tx1"/>
          </a:solidFill>
          <a:latin typeface="Calibri" pitchFamily="34" charset="0"/>
          <a:ea typeface="+mn-ea"/>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8.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2.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E:\RelightablePerfCap_ppt\0502_ppt\kungfu_stpeters.wmv" TargetMode="Externa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file:///E:\RelightablePerfCap_ppt\0502_ppt\kungfu_beach.wmv" TargetMode="External"/><Relationship Id="rId5" Type="http://schemas.openxmlformats.org/officeDocument/2006/relationships/image" Target="../media/image5.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E:\RelightablePerfCap_ppt\0502_ppt\dance_demo.wmv" TargetMode="External"/><Relationship Id="rId5" Type="http://schemas.openxmlformats.org/officeDocument/2006/relationships/image" Target="../media/image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RelightablePerfCap_ppt\0502_ppt\dance-single%20light%20source.wmv" TargetMode="External"/><Relationship Id="rId1" Type="http://schemas.openxmlformats.org/officeDocument/2006/relationships/tags" Target="../tags/tag10.xml"/><Relationship Id="rId5" Type="http://schemas.openxmlformats.org/officeDocument/2006/relationships/image" Target="../media/image6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E:\RelightablePerfCap_ppt\0502_ppt\samba_demo.wmv" TargetMode="External"/><Relationship Id="rId5" Type="http://schemas.openxmlformats.org/officeDocument/2006/relationships/image" Target="../media/image6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file:///E:\RelightablePerfCap_ppt\0502_ppt\samba_grace.wmv" TargetMode="External"/><Relationship Id="rId5" Type="http://schemas.openxmlformats.org/officeDocument/2006/relationships/image" Target="../media/image6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RelightablePerfCap_ppt\0502_ppt\demo_dance.wmv" TargetMode="Externa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0.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oleObject" Target="../embeddings/oleObject1.bin"/><Relationship Id="rId3" Type="http://schemas.openxmlformats.org/officeDocument/2006/relationships/notesSlide" Target="../notesSlides/notesSlide8.xml"/><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5.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oleObject" Target="../embeddings/oleObject2.bin"/><Relationship Id="rId3" Type="http://schemas.openxmlformats.org/officeDocument/2006/relationships/notesSlide" Target="../notesSlides/notesSlide9.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52369" y="2143117"/>
            <a:ext cx="9853591" cy="2000263"/>
          </a:xfrm>
        </p:spPr>
        <p:txBody>
          <a:bodyPr/>
          <a:lstStyle/>
          <a:p>
            <a:pPr>
              <a:lnSpc>
                <a:spcPts val="5000"/>
              </a:lnSpc>
            </a:pPr>
            <a:r>
              <a:rPr lang="en-US" altLang="zh-CN" sz="3800" b="1" dirty="0" smtClean="0">
                <a:solidFill>
                  <a:schemeClr val="tx1"/>
                </a:solidFill>
              </a:rPr>
              <a:t>Capturing </a:t>
            </a:r>
            <a:r>
              <a:rPr lang="en-US" altLang="zh-CN" sz="3800" b="1" dirty="0" err="1">
                <a:solidFill>
                  <a:schemeClr val="tx1"/>
                </a:solidFill>
              </a:rPr>
              <a:t>Relightable</a:t>
            </a:r>
            <a:r>
              <a:rPr lang="en-US" altLang="zh-CN" sz="3800" b="1" dirty="0">
                <a:solidFill>
                  <a:schemeClr val="tx1"/>
                </a:solidFill>
              </a:rPr>
              <a:t> Human Performances under General Uncontrolled Illumination</a:t>
            </a:r>
            <a:endParaRPr lang="zh-CN" altLang="en-US" sz="3800" b="1" dirty="0">
              <a:solidFill>
                <a:schemeClr val="tx1"/>
              </a:solidFill>
            </a:endParaRPr>
          </a:p>
        </p:txBody>
      </p:sp>
      <p:sp>
        <p:nvSpPr>
          <p:cNvPr id="3" name="副标题 2"/>
          <p:cNvSpPr>
            <a:spLocks noGrp="1"/>
          </p:cNvSpPr>
          <p:nvPr>
            <p:ph type="subTitle" idx="1"/>
          </p:nvPr>
        </p:nvSpPr>
        <p:spPr>
          <a:xfrm>
            <a:off x="1142976" y="3857628"/>
            <a:ext cx="6715172" cy="1038220"/>
          </a:xfrm>
        </p:spPr>
        <p:txBody>
          <a:bodyPr anchor="ctr"/>
          <a:lstStyle/>
          <a:p>
            <a:pPr>
              <a:lnSpc>
                <a:spcPts val="2600"/>
              </a:lnSpc>
            </a:pPr>
            <a:r>
              <a:rPr lang="en-US" altLang="zh-CN" sz="2000" dirty="0" err="1">
                <a:latin typeface="+mn-lt"/>
                <a:cs typeface="Times New Roman" pitchFamily="18" charset="0"/>
              </a:rPr>
              <a:t>Guannan</a:t>
            </a:r>
            <a:r>
              <a:rPr lang="en-US" altLang="zh-CN" sz="2000" dirty="0">
                <a:latin typeface="+mn-lt"/>
                <a:cs typeface="Times New Roman" pitchFamily="18" charset="0"/>
              </a:rPr>
              <a:t> </a:t>
            </a:r>
            <a:r>
              <a:rPr lang="en-US" altLang="zh-CN" sz="2000" dirty="0" smtClean="0">
                <a:latin typeface="+mn-lt"/>
                <a:cs typeface="Times New Roman" pitchFamily="18" charset="0"/>
              </a:rPr>
              <a:t>Li</a:t>
            </a:r>
            <a:r>
              <a:rPr lang="en-US" altLang="zh-CN" sz="2000" baseline="30000" dirty="0" smtClean="0">
                <a:latin typeface="+mn-lt"/>
                <a:cs typeface="Times New Roman" pitchFamily="18" charset="0"/>
              </a:rPr>
              <a:t>1</a:t>
            </a:r>
            <a:r>
              <a:rPr lang="en-US" altLang="zh-CN" sz="2000" dirty="0" smtClean="0">
                <a:latin typeface="+mn-lt"/>
                <a:cs typeface="Times New Roman" pitchFamily="18" charset="0"/>
              </a:rPr>
              <a:t>, </a:t>
            </a:r>
            <a:r>
              <a:rPr lang="en-US" altLang="zh-CN" sz="2000" dirty="0" err="1">
                <a:latin typeface="+mn-lt"/>
                <a:cs typeface="Times New Roman" pitchFamily="18" charset="0"/>
              </a:rPr>
              <a:t>Chenglei</a:t>
            </a:r>
            <a:r>
              <a:rPr lang="en-US" altLang="zh-CN" sz="2000" dirty="0">
                <a:latin typeface="+mn-lt"/>
                <a:cs typeface="Times New Roman" pitchFamily="18" charset="0"/>
              </a:rPr>
              <a:t> </a:t>
            </a:r>
            <a:r>
              <a:rPr lang="en-US" altLang="zh-CN" sz="2000" dirty="0" smtClean="0">
                <a:latin typeface="+mn-lt"/>
                <a:cs typeface="Times New Roman" pitchFamily="18" charset="0"/>
              </a:rPr>
              <a:t>Wu</a:t>
            </a:r>
            <a:r>
              <a:rPr lang="en-US" altLang="zh-CN" sz="2000" baseline="30000" dirty="0" smtClean="0">
                <a:latin typeface="+mn-lt"/>
                <a:cs typeface="Times New Roman" pitchFamily="18" charset="0"/>
              </a:rPr>
              <a:t>2,3</a:t>
            </a:r>
            <a:r>
              <a:rPr lang="en-US" altLang="zh-CN" sz="2000" dirty="0" smtClean="0">
                <a:latin typeface="+mn-lt"/>
                <a:cs typeface="Times New Roman" pitchFamily="18" charset="0"/>
              </a:rPr>
              <a:t>, </a:t>
            </a:r>
            <a:r>
              <a:rPr lang="en-US" altLang="zh-CN" sz="2000" dirty="0" err="1">
                <a:latin typeface="+mn-lt"/>
                <a:cs typeface="Times New Roman" pitchFamily="18" charset="0"/>
              </a:rPr>
              <a:t>Carsten</a:t>
            </a:r>
            <a:r>
              <a:rPr lang="en-US" altLang="zh-CN" sz="2000" dirty="0">
                <a:latin typeface="+mn-lt"/>
                <a:cs typeface="Times New Roman" pitchFamily="18" charset="0"/>
              </a:rPr>
              <a:t> </a:t>
            </a:r>
            <a:r>
              <a:rPr lang="en-US" altLang="zh-CN" sz="2000" dirty="0" smtClean="0">
                <a:latin typeface="+mn-lt"/>
                <a:cs typeface="Times New Roman" pitchFamily="18" charset="0"/>
              </a:rPr>
              <a:t>Stoll</a:t>
            </a:r>
            <a:r>
              <a:rPr lang="en-US" altLang="zh-CN" sz="2000" baseline="30000" dirty="0" smtClean="0">
                <a:latin typeface="+mn-lt"/>
                <a:cs typeface="Times New Roman" pitchFamily="18" charset="0"/>
              </a:rPr>
              <a:t>2</a:t>
            </a:r>
            <a:r>
              <a:rPr lang="en-US" altLang="zh-CN" sz="2000" dirty="0" smtClean="0">
                <a:latin typeface="+mn-lt"/>
                <a:cs typeface="Times New Roman" pitchFamily="18" charset="0"/>
              </a:rPr>
              <a:t>, </a:t>
            </a:r>
            <a:r>
              <a:rPr lang="en-US" altLang="zh-CN" sz="2000" dirty="0" err="1">
                <a:latin typeface="+mn-lt"/>
                <a:cs typeface="Times New Roman" pitchFamily="18" charset="0"/>
              </a:rPr>
              <a:t>Yebin</a:t>
            </a:r>
            <a:r>
              <a:rPr lang="en-US" altLang="zh-CN" sz="2000" dirty="0">
                <a:latin typeface="+mn-lt"/>
                <a:cs typeface="Times New Roman" pitchFamily="18" charset="0"/>
              </a:rPr>
              <a:t> </a:t>
            </a:r>
            <a:r>
              <a:rPr lang="en-US" altLang="zh-CN" sz="2000" dirty="0" smtClean="0">
                <a:latin typeface="+mn-lt"/>
                <a:cs typeface="Times New Roman" pitchFamily="18" charset="0"/>
              </a:rPr>
              <a:t>Liu</a:t>
            </a:r>
            <a:r>
              <a:rPr lang="en-US" altLang="zh-CN" sz="2000" baseline="30000" dirty="0" smtClean="0">
                <a:latin typeface="+mn-lt"/>
                <a:cs typeface="Times New Roman" pitchFamily="18" charset="0"/>
              </a:rPr>
              <a:t>1</a:t>
            </a:r>
            <a:r>
              <a:rPr lang="en-US" altLang="zh-CN" sz="2000" dirty="0" smtClean="0">
                <a:latin typeface="+mn-lt"/>
                <a:cs typeface="Times New Roman" pitchFamily="18" charset="0"/>
              </a:rPr>
              <a:t>, </a:t>
            </a:r>
            <a:r>
              <a:rPr lang="en-US" altLang="zh-CN" sz="2000" dirty="0" err="1" smtClean="0">
                <a:latin typeface="+mn-lt"/>
                <a:cs typeface="Times New Roman" pitchFamily="18" charset="0"/>
              </a:rPr>
              <a:t>Kiran</a:t>
            </a:r>
            <a:r>
              <a:rPr lang="en-US" altLang="zh-CN" sz="2000" dirty="0" smtClean="0">
                <a:latin typeface="+mn-lt"/>
                <a:cs typeface="Times New Roman" pitchFamily="18" charset="0"/>
              </a:rPr>
              <a:t> Varanasi</a:t>
            </a:r>
            <a:r>
              <a:rPr lang="en-US" altLang="zh-CN" sz="2000" baseline="30000" dirty="0" smtClean="0">
                <a:latin typeface="+mn-lt"/>
                <a:cs typeface="Times New Roman" pitchFamily="18" charset="0"/>
              </a:rPr>
              <a:t>2</a:t>
            </a:r>
            <a:r>
              <a:rPr lang="en-US" altLang="zh-CN" sz="2000" dirty="0" smtClean="0">
                <a:latin typeface="+mn-lt"/>
                <a:cs typeface="Times New Roman" pitchFamily="18" charset="0"/>
              </a:rPr>
              <a:t>, </a:t>
            </a:r>
            <a:r>
              <a:rPr lang="en-US" altLang="zh-CN" sz="2000" dirty="0" err="1">
                <a:latin typeface="+mn-lt"/>
                <a:cs typeface="Times New Roman" pitchFamily="18" charset="0"/>
              </a:rPr>
              <a:t>Qionghai</a:t>
            </a:r>
            <a:r>
              <a:rPr lang="en-US" altLang="zh-CN" sz="2000" dirty="0">
                <a:latin typeface="+mn-lt"/>
                <a:cs typeface="Times New Roman" pitchFamily="18" charset="0"/>
              </a:rPr>
              <a:t> </a:t>
            </a:r>
            <a:r>
              <a:rPr lang="en-US" altLang="zh-CN" sz="2000" dirty="0" smtClean="0">
                <a:latin typeface="+mn-lt"/>
                <a:cs typeface="Times New Roman" pitchFamily="18" charset="0"/>
              </a:rPr>
              <a:t>Dai</a:t>
            </a:r>
            <a:r>
              <a:rPr lang="en-US" altLang="zh-CN" sz="2000" baseline="30000" dirty="0" smtClean="0">
                <a:latin typeface="+mn-lt"/>
                <a:cs typeface="Times New Roman" pitchFamily="18" charset="0"/>
              </a:rPr>
              <a:t>1</a:t>
            </a:r>
            <a:r>
              <a:rPr lang="en-US" altLang="zh-CN" sz="2000" dirty="0" smtClean="0">
                <a:latin typeface="+mn-lt"/>
                <a:cs typeface="Times New Roman" pitchFamily="18" charset="0"/>
              </a:rPr>
              <a:t>, Christian Theobalt</a:t>
            </a:r>
            <a:r>
              <a:rPr lang="en-US" altLang="zh-CN" sz="2000" baseline="30000" dirty="0" smtClean="0">
                <a:latin typeface="+mn-lt"/>
                <a:cs typeface="Times New Roman" pitchFamily="18" charset="0"/>
              </a:rPr>
              <a:t>2</a:t>
            </a:r>
            <a:endParaRPr lang="zh-CN" altLang="en-US" sz="2000" baseline="30000" dirty="0">
              <a:latin typeface="+mn-lt"/>
              <a:cs typeface="Times New Roman" pitchFamily="18" charset="0"/>
            </a:endParaRPr>
          </a:p>
        </p:txBody>
      </p:sp>
      <p:pic>
        <p:nvPicPr>
          <p:cNvPr id="4" name="Tsinghua-logo" descr="logo.png"/>
          <p:cNvPicPr>
            <a:picLocks noChangeAspect="1"/>
          </p:cNvPicPr>
          <p:nvPr/>
        </p:nvPicPr>
        <p:blipFill>
          <a:blip r:embed="rId3"/>
          <a:srcRect/>
          <a:stretch>
            <a:fillRect/>
          </a:stretch>
        </p:blipFill>
        <p:spPr bwMode="auto">
          <a:xfrm>
            <a:off x="4097585" y="6143644"/>
            <a:ext cx="1402425" cy="541184"/>
          </a:xfrm>
          <a:prstGeom prst="rect">
            <a:avLst/>
          </a:prstGeom>
          <a:noFill/>
          <a:ln w="9525">
            <a:noFill/>
            <a:miter lim="800000"/>
            <a:headEnd/>
            <a:tailEnd/>
          </a:ln>
        </p:spPr>
      </p:pic>
      <p:pic>
        <p:nvPicPr>
          <p:cNvPr id="5" name="Intel-logo" descr="Logo.png"/>
          <p:cNvPicPr>
            <a:picLocks noChangeAspect="1"/>
          </p:cNvPicPr>
          <p:nvPr/>
        </p:nvPicPr>
        <p:blipFill>
          <a:blip r:embed="rId4"/>
          <a:srcRect/>
          <a:stretch>
            <a:fillRect/>
          </a:stretch>
        </p:blipFill>
        <p:spPr bwMode="auto">
          <a:xfrm>
            <a:off x="6601905" y="6143644"/>
            <a:ext cx="1642737" cy="476058"/>
          </a:xfrm>
          <a:prstGeom prst="rect">
            <a:avLst/>
          </a:prstGeom>
          <a:noFill/>
          <a:ln w="9525">
            <a:noFill/>
            <a:miter lim="800000"/>
            <a:headEnd/>
            <a:tailEnd/>
          </a:ln>
        </p:spPr>
      </p:pic>
      <p:sp>
        <p:nvSpPr>
          <p:cNvPr id="7" name="副标题 2"/>
          <p:cNvSpPr txBox="1">
            <a:spLocks/>
          </p:cNvSpPr>
          <p:nvPr/>
        </p:nvSpPr>
        <p:spPr bwMode="auto">
          <a:xfrm>
            <a:off x="1514476" y="4786322"/>
            <a:ext cx="6057920" cy="1252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0" hangingPunct="0">
              <a:spcBef>
                <a:spcPct val="20000"/>
              </a:spcBef>
              <a:buClr>
                <a:srgbClr val="C00000"/>
              </a:buClr>
              <a:buSzPct val="90000"/>
            </a:pPr>
            <a:r>
              <a:rPr kumimoji="0" lang="en-US" altLang="zh-CN" sz="2000" b="0" i="0" u="none" strike="noStrike" kern="0" cap="none" spc="0" normalizeH="0" baseline="0" noProof="0" dirty="0" err="1" smtClean="0">
                <a:ln>
                  <a:noFill/>
                </a:ln>
                <a:solidFill>
                  <a:schemeClr val="tx1"/>
                </a:solidFill>
                <a:effectLst/>
                <a:uLnTx/>
                <a:uFillTx/>
                <a:latin typeface="+mn-lt"/>
                <a:ea typeface="黑体" pitchFamily="2" charset="-122"/>
                <a:cs typeface="Times New Roman" pitchFamily="18" charset="0"/>
              </a:rPr>
              <a:t>Tsinghua</a:t>
            </a:r>
            <a:r>
              <a:rPr kumimoji="0" lang="en-US" altLang="zh-CN" sz="2000" b="0" i="0" u="none" strike="noStrike" kern="0" cap="none" spc="0" normalizeH="0" baseline="0" noProof="0" dirty="0" smtClean="0">
                <a:ln>
                  <a:noFill/>
                </a:ln>
                <a:solidFill>
                  <a:schemeClr val="tx1"/>
                </a:solidFill>
                <a:effectLst/>
                <a:uLnTx/>
                <a:uFillTx/>
                <a:latin typeface="+mn-lt"/>
                <a:ea typeface="黑体" pitchFamily="2" charset="-122"/>
                <a:cs typeface="Times New Roman" pitchFamily="18" charset="0"/>
              </a:rPr>
              <a:t> University</a:t>
            </a:r>
            <a:r>
              <a:rPr kumimoji="0" lang="en-US" altLang="zh-CN" sz="2000" b="0" i="0" u="none" strike="noStrike" kern="0" cap="none" spc="0" normalizeH="0" baseline="30000" noProof="0" dirty="0" smtClean="0">
                <a:ln>
                  <a:noFill/>
                </a:ln>
                <a:solidFill>
                  <a:schemeClr val="tx1"/>
                </a:solidFill>
                <a:effectLst/>
                <a:uLnTx/>
                <a:uFillTx/>
                <a:latin typeface="+mn-lt"/>
                <a:ea typeface="黑体" pitchFamily="2" charset="-122"/>
                <a:cs typeface="Times New Roman" pitchFamily="18" charset="0"/>
              </a:rPr>
              <a:t>1</a:t>
            </a:r>
            <a:r>
              <a:rPr kumimoji="0" lang="en-US" altLang="zh-CN" sz="2000" b="0" i="0" u="none" strike="noStrike" kern="0" cap="none" spc="0" normalizeH="0" baseline="0" noProof="0" dirty="0" smtClean="0">
                <a:ln>
                  <a:noFill/>
                </a:ln>
                <a:solidFill>
                  <a:schemeClr val="tx1"/>
                </a:solidFill>
                <a:effectLst/>
                <a:uLnTx/>
                <a:uFillTx/>
                <a:latin typeface="+mn-lt"/>
                <a:ea typeface="黑体" pitchFamily="2" charset="-122"/>
                <a:cs typeface="Times New Roman" pitchFamily="18" charset="0"/>
              </a:rPr>
              <a:t>, </a:t>
            </a:r>
          </a:p>
          <a:p>
            <a:pPr lvl="0" algn="ctr" eaLnBrk="0" hangingPunct="0">
              <a:spcBef>
                <a:spcPct val="20000"/>
              </a:spcBef>
              <a:buClr>
                <a:srgbClr val="C00000"/>
              </a:buClr>
              <a:buSzPct val="90000"/>
            </a:pPr>
            <a:r>
              <a:rPr lang="en-US" altLang="zh-CN" sz="2000" kern="0" dirty="0" smtClean="0">
                <a:ea typeface="黑体" pitchFamily="2" charset="-122"/>
                <a:cs typeface="Times New Roman" pitchFamily="18" charset="0"/>
              </a:rPr>
              <a:t>Max-Planck-</a:t>
            </a:r>
            <a:r>
              <a:rPr lang="en-US" altLang="zh-CN" sz="2000" kern="0" dirty="0" err="1" smtClean="0">
                <a:ea typeface="黑体" pitchFamily="2" charset="-122"/>
                <a:cs typeface="Times New Roman" pitchFamily="18" charset="0"/>
              </a:rPr>
              <a:t>Institut</a:t>
            </a:r>
            <a:r>
              <a:rPr lang="en-US" altLang="zh-CN" sz="2000" kern="0" dirty="0" smtClean="0">
                <a:ea typeface="黑体" pitchFamily="2" charset="-122"/>
                <a:cs typeface="Times New Roman" pitchFamily="18" charset="0"/>
              </a:rPr>
              <a:t> Informatik</a:t>
            </a:r>
            <a:r>
              <a:rPr lang="en-US" altLang="zh-CN" sz="2000" kern="0" baseline="30000" dirty="0" smtClean="0">
                <a:ea typeface="黑体" pitchFamily="2" charset="-122"/>
                <a:cs typeface="Times New Roman" pitchFamily="18" charset="0"/>
              </a:rPr>
              <a:t>2</a:t>
            </a:r>
            <a:r>
              <a:rPr kumimoji="0" lang="en-US" altLang="zh-CN" sz="2000" b="0" i="0" u="none" strike="noStrike" kern="0" cap="none" spc="0" normalizeH="0" baseline="0" noProof="0" dirty="0" smtClean="0">
                <a:ln>
                  <a:noFill/>
                </a:ln>
                <a:solidFill>
                  <a:schemeClr val="tx1"/>
                </a:solidFill>
                <a:effectLst/>
                <a:uLnTx/>
                <a:uFillTx/>
                <a:latin typeface="+mn-lt"/>
                <a:ea typeface="黑体" pitchFamily="2" charset="-122"/>
                <a:cs typeface="Times New Roman" pitchFamily="18" charset="0"/>
              </a:rPr>
              <a:t>,</a:t>
            </a:r>
            <a:r>
              <a:rPr kumimoji="0" lang="en-US" altLang="zh-CN" sz="2000" b="0" i="0" u="none" strike="noStrike" kern="0" cap="none" spc="0" normalizeH="0" noProof="0" dirty="0" smtClean="0">
                <a:ln>
                  <a:noFill/>
                </a:ln>
                <a:solidFill>
                  <a:schemeClr val="tx1"/>
                </a:solidFill>
                <a:effectLst/>
                <a:uLnTx/>
                <a:uFillTx/>
                <a:latin typeface="+mn-lt"/>
                <a:ea typeface="黑体" pitchFamily="2" charset="-122"/>
                <a:cs typeface="Times New Roman" pitchFamily="18" charset="0"/>
              </a:rPr>
              <a:t> </a:t>
            </a:r>
          </a:p>
          <a:p>
            <a:pPr lvl="0" algn="ctr" eaLnBrk="0" hangingPunct="0">
              <a:spcBef>
                <a:spcPct val="20000"/>
              </a:spcBef>
              <a:buClr>
                <a:srgbClr val="C00000"/>
              </a:buClr>
              <a:buSzPct val="90000"/>
            </a:pPr>
            <a:r>
              <a:rPr kumimoji="0" lang="en-US" altLang="zh-CN" sz="2000" b="0" i="0" u="none" strike="noStrike" kern="0" cap="none" spc="0" normalizeH="0" noProof="0" dirty="0" smtClean="0">
                <a:ln>
                  <a:noFill/>
                </a:ln>
                <a:solidFill>
                  <a:schemeClr val="tx1"/>
                </a:solidFill>
                <a:effectLst/>
                <a:uLnTx/>
                <a:uFillTx/>
                <a:latin typeface="+mn-lt"/>
                <a:ea typeface="黑体" pitchFamily="2" charset="-122"/>
                <a:cs typeface="Times New Roman" pitchFamily="18" charset="0"/>
              </a:rPr>
              <a:t>Intel Visual Computing Institute</a:t>
            </a:r>
            <a:r>
              <a:rPr kumimoji="0" lang="en-US" altLang="zh-CN" sz="2000" b="0" i="0" u="none" strike="noStrike" kern="0" cap="none" spc="0" normalizeH="0" baseline="30000" noProof="0" dirty="0" smtClean="0">
                <a:ln>
                  <a:noFill/>
                </a:ln>
                <a:solidFill>
                  <a:schemeClr val="tx1"/>
                </a:solidFill>
                <a:effectLst/>
                <a:uLnTx/>
                <a:uFillTx/>
                <a:latin typeface="+mn-lt"/>
                <a:ea typeface="黑体" pitchFamily="2" charset="-122"/>
                <a:cs typeface="Times New Roman" pitchFamily="18" charset="0"/>
              </a:rPr>
              <a:t>3</a:t>
            </a:r>
            <a:endParaRPr lang="en-US" altLang="zh-CN" sz="2000" kern="0" baseline="30000" dirty="0" smtClean="0">
              <a:latin typeface="+mn-lt"/>
              <a:ea typeface="黑体" pitchFamily="2" charset="-122"/>
              <a:cs typeface="Times New Roman" pitchFamily="18" charset="0"/>
            </a:endParaRPr>
          </a:p>
        </p:txBody>
      </p:sp>
      <p:pic>
        <p:nvPicPr>
          <p:cNvPr id="135170" name="Picture 2" descr="E:\GuannanLi\EG_page\teaser.png"/>
          <p:cNvPicPr>
            <a:picLocks noChangeAspect="1" noChangeArrowheads="1"/>
          </p:cNvPicPr>
          <p:nvPr/>
        </p:nvPicPr>
        <p:blipFill>
          <a:blip r:embed="rId5" cstate="print"/>
          <a:srcRect/>
          <a:stretch>
            <a:fillRect/>
          </a:stretch>
        </p:blipFill>
        <p:spPr bwMode="auto">
          <a:xfrm>
            <a:off x="857224" y="31745"/>
            <a:ext cx="7500990" cy="2053515"/>
          </a:xfrm>
          <a:prstGeom prst="rect">
            <a:avLst/>
          </a:prstGeom>
          <a:noFill/>
        </p:spPr>
      </p:pic>
      <p:pic>
        <p:nvPicPr>
          <p:cNvPr id="142337" name="Picture 1"/>
          <p:cNvPicPr>
            <a:picLocks noChangeAspect="1" noChangeArrowheads="1"/>
          </p:cNvPicPr>
          <p:nvPr/>
        </p:nvPicPr>
        <p:blipFill>
          <a:blip r:embed="rId6"/>
          <a:srcRect/>
          <a:stretch>
            <a:fillRect/>
          </a:stretch>
        </p:blipFill>
        <p:spPr bwMode="auto">
          <a:xfrm>
            <a:off x="785787" y="6284212"/>
            <a:ext cx="2500329" cy="430936"/>
          </a:xfrm>
          <a:prstGeom prst="rect">
            <a:avLst/>
          </a:prstGeom>
          <a:noFill/>
          <a:ln w="9525">
            <a:noFill/>
            <a:miter lim="800000"/>
            <a:headEnd/>
            <a:tailEnd/>
          </a:ln>
          <a:effectLst/>
        </p:spPr>
      </p:pic>
    </p:spTree>
  </p:cSld>
  <p:clrMapOvr>
    <a:masterClrMapping/>
  </p:clrMapOvr>
  <p:transition advTm="31079">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Approach - Illumination Estimation</a:t>
            </a:r>
            <a:endParaRPr lang="zh-CN" altLang="en-US" sz="3600" b="0" dirty="0">
              <a:effectLst/>
              <a:latin typeface="+mn-lt"/>
            </a:endParaRPr>
          </a:p>
        </p:txBody>
      </p:sp>
      <p:sp>
        <p:nvSpPr>
          <p:cNvPr id="10" name="TextBox 9"/>
          <p:cNvSpPr txBox="1"/>
          <p:nvPr/>
        </p:nvSpPr>
        <p:spPr>
          <a:xfrm>
            <a:off x="-214346" y="1285860"/>
            <a:ext cx="6215106" cy="523220"/>
          </a:xfrm>
          <a:prstGeom prst="rect">
            <a:avLst/>
          </a:prstGeom>
          <a:noFill/>
        </p:spPr>
        <p:txBody>
          <a:bodyPr wrap="square" rtlCol="0">
            <a:spAutoFit/>
          </a:bodyPr>
          <a:lstStyle/>
          <a:p>
            <a:pPr algn="ctr"/>
            <a:r>
              <a:rPr lang="en-US" altLang="zh-CN" sz="2800" dirty="0" smtClean="0"/>
              <a:t>All-frequency Lighting Estimation</a:t>
            </a:r>
            <a:endParaRPr lang="zh-CN" altLang="en-US" sz="2800" dirty="0"/>
          </a:p>
        </p:txBody>
      </p:sp>
      <p:sp>
        <p:nvSpPr>
          <p:cNvPr id="13" name="TextBox 12"/>
          <p:cNvSpPr txBox="1"/>
          <p:nvPr/>
        </p:nvSpPr>
        <p:spPr>
          <a:xfrm>
            <a:off x="3109992" y="2000240"/>
            <a:ext cx="6286544" cy="461665"/>
          </a:xfrm>
          <a:prstGeom prst="rect">
            <a:avLst/>
          </a:prstGeom>
          <a:noFill/>
        </p:spPr>
        <p:txBody>
          <a:bodyPr wrap="square" rtlCol="0">
            <a:spAutoFit/>
          </a:bodyPr>
          <a:lstStyle/>
          <a:p>
            <a:pPr algn="ctr">
              <a:buFont typeface="Arial" pitchFamily="34" charset="0"/>
              <a:buChar char="•"/>
            </a:pPr>
            <a:r>
              <a:rPr lang="en-US" altLang="zh-CN" dirty="0" smtClean="0"/>
              <a:t>   Rendering equation in wavelet domain </a:t>
            </a:r>
            <a:endParaRPr lang="zh-CN" altLang="en-US" dirty="0"/>
          </a:p>
        </p:txBody>
      </p:sp>
      <p:sp>
        <p:nvSpPr>
          <p:cNvPr id="14" name="TextBox 13"/>
          <p:cNvSpPr txBox="1"/>
          <p:nvPr/>
        </p:nvSpPr>
        <p:spPr>
          <a:xfrm>
            <a:off x="3467182" y="3515524"/>
            <a:ext cx="4857784" cy="1569660"/>
          </a:xfrm>
          <a:prstGeom prst="rect">
            <a:avLst/>
          </a:prstGeom>
          <a:noFill/>
        </p:spPr>
        <p:txBody>
          <a:bodyPr wrap="square" rtlCol="0">
            <a:spAutoFit/>
          </a:bodyPr>
          <a:lstStyle/>
          <a:p>
            <a:pPr>
              <a:lnSpc>
                <a:spcPct val="150000"/>
              </a:lnSpc>
              <a:buFont typeface="Arial" pitchFamily="34" charset="0"/>
              <a:buChar char="•"/>
            </a:pPr>
            <a:r>
              <a:rPr lang="en-US" altLang="zh-CN" dirty="0" smtClean="0"/>
              <a:t>   </a:t>
            </a:r>
            <a:r>
              <a:rPr lang="en-US" altLang="zh-CN" dirty="0" err="1" smtClean="0"/>
              <a:t>Regularizer</a:t>
            </a:r>
            <a:endParaRPr lang="en-US" altLang="zh-CN" dirty="0" smtClean="0"/>
          </a:p>
          <a:p>
            <a:pPr>
              <a:lnSpc>
                <a:spcPct val="150000"/>
              </a:lnSpc>
            </a:pPr>
            <a:r>
              <a:rPr lang="en-US" altLang="zh-CN" sz="2000" dirty="0" smtClean="0"/>
              <a:t>   -  SH estimation</a:t>
            </a:r>
          </a:p>
          <a:p>
            <a:pPr>
              <a:lnSpc>
                <a:spcPct val="150000"/>
              </a:lnSpc>
            </a:pPr>
            <a:r>
              <a:rPr lang="en-US" altLang="zh-CN" sz="2000" dirty="0" smtClean="0"/>
              <a:t>   -  Total variation in spatial domain</a:t>
            </a:r>
            <a:endParaRPr lang="zh-CN" altLang="en-US" sz="2000" dirty="0"/>
          </a:p>
        </p:txBody>
      </p:sp>
      <p:pic>
        <p:nvPicPr>
          <p:cNvPr id="140290" name="Picture 2"/>
          <p:cNvPicPr>
            <a:picLocks noChangeAspect="1" noChangeArrowheads="1"/>
          </p:cNvPicPr>
          <p:nvPr/>
        </p:nvPicPr>
        <p:blipFill>
          <a:blip r:embed="rId3"/>
          <a:srcRect/>
          <a:stretch>
            <a:fillRect/>
          </a:stretch>
        </p:blipFill>
        <p:spPr bwMode="auto">
          <a:xfrm>
            <a:off x="4038686" y="5214950"/>
            <a:ext cx="4357718" cy="1034293"/>
          </a:xfrm>
          <a:prstGeom prst="rect">
            <a:avLst/>
          </a:prstGeom>
          <a:noFill/>
          <a:ln w="9525">
            <a:noFill/>
            <a:miter lim="800000"/>
            <a:headEnd/>
            <a:tailEnd/>
          </a:ln>
          <a:effectLst/>
        </p:spPr>
      </p:pic>
      <p:pic>
        <p:nvPicPr>
          <p:cNvPr id="140291" name="Picture 3"/>
          <p:cNvPicPr>
            <a:picLocks noChangeAspect="1" noChangeArrowheads="1"/>
          </p:cNvPicPr>
          <p:nvPr/>
        </p:nvPicPr>
        <p:blipFill>
          <a:blip r:embed="rId4"/>
          <a:srcRect/>
          <a:stretch>
            <a:fillRect/>
          </a:stretch>
        </p:blipFill>
        <p:spPr bwMode="auto">
          <a:xfrm>
            <a:off x="4176814" y="2500306"/>
            <a:ext cx="2076450" cy="390525"/>
          </a:xfrm>
          <a:prstGeom prst="rect">
            <a:avLst/>
          </a:prstGeom>
          <a:noFill/>
          <a:ln w="9525">
            <a:noFill/>
            <a:miter lim="800000"/>
            <a:headEnd/>
            <a:tailEnd/>
          </a:ln>
          <a:effectLst/>
        </p:spPr>
      </p:pic>
      <p:pic>
        <p:nvPicPr>
          <p:cNvPr id="140292" name="Picture 4"/>
          <p:cNvPicPr>
            <a:picLocks noChangeAspect="1" noChangeArrowheads="1"/>
          </p:cNvPicPr>
          <p:nvPr/>
        </p:nvPicPr>
        <p:blipFill>
          <a:blip r:embed="rId5"/>
          <a:srcRect/>
          <a:stretch>
            <a:fillRect/>
          </a:stretch>
        </p:blipFill>
        <p:spPr bwMode="auto">
          <a:xfrm>
            <a:off x="4538752" y="3000372"/>
            <a:ext cx="3143272" cy="383113"/>
          </a:xfrm>
          <a:prstGeom prst="rect">
            <a:avLst/>
          </a:prstGeom>
          <a:noFill/>
          <a:ln w="9525">
            <a:noFill/>
            <a:miter lim="800000"/>
            <a:headEnd/>
            <a:tailEnd/>
          </a:ln>
          <a:effectLst/>
        </p:spPr>
      </p:pic>
      <p:grpSp>
        <p:nvGrpSpPr>
          <p:cNvPr id="3" name="组合 2"/>
          <p:cNvGrpSpPr/>
          <p:nvPr/>
        </p:nvGrpSpPr>
        <p:grpSpPr>
          <a:xfrm>
            <a:off x="249239" y="1916832"/>
            <a:ext cx="3286148" cy="2286016"/>
            <a:chOff x="5929322" y="1785926"/>
            <a:chExt cx="3286148" cy="2286016"/>
          </a:xfrm>
        </p:grpSpPr>
        <p:sp>
          <p:nvSpPr>
            <p:cNvPr id="8" name="TextBox 7"/>
            <p:cNvSpPr txBox="1"/>
            <p:nvPr/>
          </p:nvSpPr>
          <p:spPr>
            <a:xfrm>
              <a:off x="5929322" y="1785926"/>
              <a:ext cx="3071834" cy="369332"/>
            </a:xfrm>
            <a:prstGeom prst="rect">
              <a:avLst/>
            </a:prstGeom>
            <a:noFill/>
          </p:spPr>
          <p:txBody>
            <a:bodyPr wrap="square" rtlCol="0">
              <a:spAutoFit/>
            </a:bodyPr>
            <a:lstStyle/>
            <a:p>
              <a:pPr algn="ctr"/>
              <a:r>
                <a:rPr lang="en-US" altLang="zh-CN" sz="1800" dirty="0" smtClean="0">
                  <a:solidFill>
                    <a:schemeClr val="accent6">
                      <a:lumMod val="75000"/>
                    </a:schemeClr>
                  </a:solidFill>
                </a:rPr>
                <a:t>Low Frequency Illumination</a:t>
              </a:r>
              <a:endParaRPr lang="zh-CN" altLang="en-US" sz="1800" dirty="0">
                <a:solidFill>
                  <a:schemeClr val="accent6">
                    <a:lumMod val="75000"/>
                  </a:schemeClr>
                </a:solidFill>
              </a:endParaRPr>
            </a:p>
          </p:txBody>
        </p:sp>
        <p:pic>
          <p:nvPicPr>
            <p:cNvPr id="161795" name="Picture 3" descr="F:\我接收到的文件\video_eg\RelightingProjectAdobe\MaterialsUsed\sh_rgb_kungfu_f0011.bmp"/>
            <p:cNvPicPr>
              <a:picLocks noChangeAspect="1" noChangeArrowheads="1"/>
            </p:cNvPicPr>
            <p:nvPr/>
          </p:nvPicPr>
          <p:blipFill>
            <a:blip r:embed="rId6"/>
            <a:srcRect/>
            <a:stretch>
              <a:fillRect/>
            </a:stretch>
          </p:blipFill>
          <p:spPr bwMode="auto">
            <a:xfrm>
              <a:off x="6143636" y="2214554"/>
              <a:ext cx="2438400" cy="1828800"/>
            </a:xfrm>
            <a:prstGeom prst="rect">
              <a:avLst/>
            </a:prstGeom>
            <a:noFill/>
          </p:spPr>
        </p:pic>
        <p:sp>
          <p:nvSpPr>
            <p:cNvPr id="11" name="TextBox 10"/>
            <p:cNvSpPr txBox="1"/>
            <p:nvPr/>
          </p:nvSpPr>
          <p:spPr>
            <a:xfrm>
              <a:off x="7358082" y="3764165"/>
              <a:ext cx="1857388" cy="307777"/>
            </a:xfrm>
            <a:prstGeom prst="rect">
              <a:avLst/>
            </a:prstGeom>
            <a:noFill/>
          </p:spPr>
          <p:txBody>
            <a:bodyPr wrap="square" rtlCol="0">
              <a:spAutoFit/>
            </a:bodyPr>
            <a:lstStyle/>
            <a:p>
              <a:pPr algn="ctr"/>
              <a:r>
                <a:rPr lang="en-US" altLang="zh-CN" sz="1400" dirty="0" smtClean="0">
                  <a:solidFill>
                    <a:srgbClr val="000000"/>
                  </a:solidFill>
                </a:rPr>
                <a:t>SH Representation</a:t>
              </a:r>
              <a:endParaRPr lang="zh-CN" altLang="en-US" sz="1400" dirty="0">
                <a:solidFill>
                  <a:srgbClr val="000000"/>
                </a:solidFill>
              </a:endParaRPr>
            </a:p>
          </p:txBody>
        </p:sp>
      </p:grpSp>
      <p:grpSp>
        <p:nvGrpSpPr>
          <p:cNvPr id="4" name="组合 3"/>
          <p:cNvGrpSpPr/>
          <p:nvPr/>
        </p:nvGrpSpPr>
        <p:grpSpPr>
          <a:xfrm>
            <a:off x="-36512" y="4476458"/>
            <a:ext cx="3500461" cy="2369596"/>
            <a:chOff x="5643571" y="4345552"/>
            <a:chExt cx="3500461" cy="2369596"/>
          </a:xfrm>
        </p:grpSpPr>
        <p:sp>
          <p:nvSpPr>
            <p:cNvPr id="9" name="TextBox 8"/>
            <p:cNvSpPr txBox="1"/>
            <p:nvPr/>
          </p:nvSpPr>
          <p:spPr>
            <a:xfrm>
              <a:off x="5643571" y="4345552"/>
              <a:ext cx="3500461" cy="369332"/>
            </a:xfrm>
            <a:prstGeom prst="rect">
              <a:avLst/>
            </a:prstGeom>
            <a:noFill/>
          </p:spPr>
          <p:txBody>
            <a:bodyPr wrap="square" rtlCol="0">
              <a:spAutoFit/>
            </a:bodyPr>
            <a:lstStyle/>
            <a:p>
              <a:pPr algn="ctr"/>
              <a:r>
                <a:rPr lang="en-US" altLang="zh-CN" sz="1800" dirty="0" smtClean="0">
                  <a:solidFill>
                    <a:schemeClr val="accent6">
                      <a:lumMod val="75000"/>
                    </a:schemeClr>
                  </a:solidFill>
                </a:rPr>
                <a:t>High Frequency Illumination</a:t>
              </a:r>
              <a:endParaRPr lang="zh-CN" altLang="en-US" sz="1800" dirty="0">
                <a:solidFill>
                  <a:schemeClr val="accent6">
                    <a:lumMod val="75000"/>
                  </a:schemeClr>
                </a:solidFill>
              </a:endParaRPr>
            </a:p>
          </p:txBody>
        </p:sp>
        <p:pic>
          <p:nvPicPr>
            <p:cNvPr id="161794" name="Picture 2" descr="F:\我接收到的文件\video_eg\RelightingProjectAdobe\MaterialsUsed\wav_rgb_kungfu_f0011.bmp"/>
            <p:cNvPicPr>
              <a:picLocks noChangeAspect="1" noChangeArrowheads="1"/>
            </p:cNvPicPr>
            <p:nvPr/>
          </p:nvPicPr>
          <p:blipFill>
            <a:blip r:embed="rId7"/>
            <a:srcRect/>
            <a:stretch>
              <a:fillRect/>
            </a:stretch>
          </p:blipFill>
          <p:spPr bwMode="auto">
            <a:xfrm>
              <a:off x="6134128" y="4786322"/>
              <a:ext cx="2438400" cy="1828800"/>
            </a:xfrm>
            <a:prstGeom prst="rect">
              <a:avLst/>
            </a:prstGeom>
            <a:noFill/>
          </p:spPr>
        </p:pic>
        <p:sp>
          <p:nvSpPr>
            <p:cNvPr id="12" name="TextBox 11"/>
            <p:cNvSpPr txBox="1"/>
            <p:nvPr/>
          </p:nvSpPr>
          <p:spPr>
            <a:xfrm>
              <a:off x="7286644" y="6191928"/>
              <a:ext cx="1857388" cy="523220"/>
            </a:xfrm>
            <a:prstGeom prst="rect">
              <a:avLst/>
            </a:prstGeom>
            <a:noFill/>
          </p:spPr>
          <p:txBody>
            <a:bodyPr wrap="square" rtlCol="0">
              <a:spAutoFit/>
            </a:bodyPr>
            <a:lstStyle/>
            <a:p>
              <a:pPr algn="ctr"/>
              <a:r>
                <a:rPr lang="en-US" altLang="zh-CN" sz="1400" dirty="0" smtClean="0">
                  <a:solidFill>
                    <a:srgbClr val="000000"/>
                  </a:solidFill>
                </a:rPr>
                <a:t>Wavelet Representation</a:t>
              </a:r>
              <a:endParaRPr lang="zh-CN" altLang="en-US" sz="1400" dirty="0">
                <a:solidFill>
                  <a:srgbClr val="000000"/>
                </a:solidFill>
              </a:endParaRPr>
            </a:p>
          </p:txBody>
        </p:sp>
      </p:grpSp>
    </p:spTree>
    <p:extLst>
      <p:ext uri="{BB962C8B-B14F-4D97-AF65-F5344CB8AC3E}">
        <p14:creationId xmlns="" xmlns:p14="http://schemas.microsoft.com/office/powerpoint/2010/main" val="4049549238"/>
      </p:ext>
    </p:extLst>
  </p:cSld>
  <p:clrMapOvr>
    <a:masterClrMapping/>
  </p:clrMapOvr>
  <p:transition advTm="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Approach - Reflectance Estimation</a:t>
            </a:r>
            <a:endParaRPr lang="zh-CN" altLang="en-US" sz="3600" b="0" dirty="0">
              <a:effectLst/>
              <a:latin typeface="+mn-lt"/>
            </a:endParaRPr>
          </a:p>
        </p:txBody>
      </p:sp>
      <p:sp>
        <p:nvSpPr>
          <p:cNvPr id="4" name="TextBox 3"/>
          <p:cNvSpPr txBox="1"/>
          <p:nvPr/>
        </p:nvSpPr>
        <p:spPr>
          <a:xfrm>
            <a:off x="-214346" y="1285860"/>
            <a:ext cx="6215106" cy="523220"/>
          </a:xfrm>
          <a:prstGeom prst="rect">
            <a:avLst/>
          </a:prstGeom>
          <a:noFill/>
        </p:spPr>
        <p:txBody>
          <a:bodyPr wrap="square" rtlCol="0">
            <a:spAutoFit/>
          </a:bodyPr>
          <a:lstStyle/>
          <a:p>
            <a:pPr algn="ctr"/>
            <a:r>
              <a:rPr lang="en-US" altLang="zh-CN" sz="2800" dirty="0" smtClean="0"/>
              <a:t>Parametric Reflectance Estimation</a:t>
            </a:r>
            <a:endParaRPr lang="zh-CN" altLang="en-US" sz="2800" dirty="0"/>
          </a:p>
        </p:txBody>
      </p:sp>
      <p:sp>
        <p:nvSpPr>
          <p:cNvPr id="17" name="TextBox 16"/>
          <p:cNvSpPr txBox="1"/>
          <p:nvPr/>
        </p:nvSpPr>
        <p:spPr>
          <a:xfrm>
            <a:off x="899592" y="4797152"/>
            <a:ext cx="4614790" cy="400110"/>
          </a:xfrm>
          <a:prstGeom prst="rect">
            <a:avLst/>
          </a:prstGeom>
          <a:noFill/>
        </p:spPr>
        <p:txBody>
          <a:bodyPr wrap="square" rtlCol="0">
            <a:spAutoFit/>
          </a:bodyPr>
          <a:lstStyle/>
          <a:p>
            <a:pPr>
              <a:buFont typeface="Arial" pitchFamily="34" charset="0"/>
              <a:buChar char="•"/>
            </a:pPr>
            <a:r>
              <a:rPr lang="en-US" altLang="zh-CN" sz="2000" dirty="0" smtClean="0"/>
              <a:t>   A set of base materials</a:t>
            </a:r>
            <a:endParaRPr lang="zh-CN" altLang="en-US" sz="2000" dirty="0"/>
          </a:p>
        </p:txBody>
      </p:sp>
      <p:sp>
        <p:nvSpPr>
          <p:cNvPr id="18" name="TextBox 17"/>
          <p:cNvSpPr txBox="1"/>
          <p:nvPr/>
        </p:nvSpPr>
        <p:spPr>
          <a:xfrm>
            <a:off x="905870" y="5333146"/>
            <a:ext cx="6443291" cy="400110"/>
          </a:xfrm>
          <a:prstGeom prst="rect">
            <a:avLst/>
          </a:prstGeom>
          <a:noFill/>
        </p:spPr>
        <p:txBody>
          <a:bodyPr wrap="square" rtlCol="0">
            <a:spAutoFit/>
          </a:bodyPr>
          <a:lstStyle/>
          <a:p>
            <a:pPr>
              <a:buFont typeface="Arial" pitchFamily="34" charset="0"/>
              <a:buChar char="•"/>
            </a:pPr>
            <a:r>
              <a:rPr lang="en-US" altLang="zh-CN" sz="2000" dirty="0" smtClean="0"/>
              <a:t>   Time invariant per-segment specular component</a:t>
            </a:r>
            <a:endParaRPr lang="zh-CN" altLang="en-US" sz="2000" dirty="0"/>
          </a:p>
        </p:txBody>
      </p:sp>
      <p:sp>
        <p:nvSpPr>
          <p:cNvPr id="19" name="TextBox 18"/>
          <p:cNvSpPr txBox="1"/>
          <p:nvPr/>
        </p:nvSpPr>
        <p:spPr>
          <a:xfrm>
            <a:off x="937021" y="5909210"/>
            <a:ext cx="6449569" cy="400110"/>
          </a:xfrm>
          <a:prstGeom prst="rect">
            <a:avLst/>
          </a:prstGeom>
          <a:noFill/>
        </p:spPr>
        <p:txBody>
          <a:bodyPr wrap="square" rtlCol="0">
            <a:spAutoFit/>
          </a:bodyPr>
          <a:lstStyle/>
          <a:p>
            <a:pPr>
              <a:buFont typeface="Arial" pitchFamily="34" charset="0"/>
              <a:buChar char="•"/>
            </a:pPr>
            <a:r>
              <a:rPr lang="en-US" altLang="zh-CN" sz="2000" dirty="0" smtClean="0"/>
              <a:t>   Time-</a:t>
            </a:r>
            <a:r>
              <a:rPr lang="en-US" altLang="zh-CN" sz="2000" dirty="0" err="1" smtClean="0"/>
              <a:t>vayring</a:t>
            </a:r>
            <a:r>
              <a:rPr lang="en-US" altLang="zh-CN" sz="2000" dirty="0" smtClean="0"/>
              <a:t> per-vertex diffuse albedo</a:t>
            </a:r>
            <a:endParaRPr lang="zh-CN" altLang="en-US" sz="2000" dirty="0"/>
          </a:p>
        </p:txBody>
      </p:sp>
      <p:sp>
        <p:nvSpPr>
          <p:cNvPr id="23" name="TextBox 22"/>
          <p:cNvSpPr txBox="1"/>
          <p:nvPr/>
        </p:nvSpPr>
        <p:spPr>
          <a:xfrm>
            <a:off x="467544" y="2132856"/>
            <a:ext cx="2857520" cy="461665"/>
          </a:xfrm>
          <a:prstGeom prst="rect">
            <a:avLst/>
          </a:prstGeom>
          <a:noFill/>
        </p:spPr>
        <p:txBody>
          <a:bodyPr wrap="square" rtlCol="0">
            <a:spAutoFit/>
          </a:bodyPr>
          <a:lstStyle/>
          <a:p>
            <a:r>
              <a:rPr lang="en-US" altLang="zh-CN" i="1" dirty="0" err="1" smtClean="0">
                <a:latin typeface="Calibri" pitchFamily="34" charset="0"/>
              </a:rPr>
              <a:t>Phong</a:t>
            </a:r>
            <a:r>
              <a:rPr lang="en-US" altLang="zh-CN" i="1" dirty="0" smtClean="0">
                <a:latin typeface="Calibri" pitchFamily="34" charset="0"/>
              </a:rPr>
              <a:t> BRDF Model</a:t>
            </a:r>
            <a:endParaRPr lang="zh-CN" altLang="en-US" i="1" dirty="0" smtClean="0">
              <a:latin typeface="Calibri" pitchFamily="34" charset="0"/>
            </a:endParaRPr>
          </a:p>
        </p:txBody>
      </p:sp>
      <p:pic>
        <p:nvPicPr>
          <p:cNvPr id="24" name="Picture 3"/>
          <p:cNvPicPr>
            <a:picLocks noChangeAspect="1" noChangeArrowheads="1"/>
          </p:cNvPicPr>
          <p:nvPr/>
        </p:nvPicPr>
        <p:blipFill>
          <a:blip r:embed="rId4"/>
          <a:srcRect/>
          <a:stretch>
            <a:fillRect/>
          </a:stretch>
        </p:blipFill>
        <p:spPr bwMode="auto">
          <a:xfrm>
            <a:off x="1791618" y="2931927"/>
            <a:ext cx="3500462" cy="569081"/>
          </a:xfrm>
          <a:prstGeom prst="rect">
            <a:avLst/>
          </a:prstGeom>
          <a:noFill/>
          <a:ln w="9525">
            <a:noFill/>
            <a:miter lim="800000"/>
            <a:headEnd/>
            <a:tailEnd/>
          </a:ln>
          <a:effectLst/>
        </p:spPr>
      </p:pic>
      <p:pic>
        <p:nvPicPr>
          <p:cNvPr id="25" name="Picture 4"/>
          <p:cNvPicPr>
            <a:picLocks noChangeAspect="1" noChangeArrowheads="1"/>
          </p:cNvPicPr>
          <p:nvPr/>
        </p:nvPicPr>
        <p:blipFill>
          <a:blip r:embed="rId5" cstate="print"/>
          <a:srcRect/>
          <a:stretch>
            <a:fillRect/>
          </a:stretch>
        </p:blipFill>
        <p:spPr bwMode="auto">
          <a:xfrm>
            <a:off x="5508104" y="2074671"/>
            <a:ext cx="1285884" cy="729005"/>
          </a:xfrm>
          <a:prstGeom prst="rect">
            <a:avLst/>
          </a:prstGeom>
          <a:noFill/>
          <a:ln w="9525">
            <a:noFill/>
            <a:miter lim="800000"/>
            <a:headEnd/>
            <a:tailEnd/>
          </a:ln>
          <a:effectLst/>
        </p:spPr>
      </p:pic>
      <p:sp>
        <p:nvSpPr>
          <p:cNvPr id="26" name="TextBox 25"/>
          <p:cNvSpPr txBox="1"/>
          <p:nvPr/>
        </p:nvSpPr>
        <p:spPr>
          <a:xfrm>
            <a:off x="611560" y="4191471"/>
            <a:ext cx="2857520" cy="461665"/>
          </a:xfrm>
          <a:prstGeom prst="rect">
            <a:avLst/>
          </a:prstGeom>
          <a:noFill/>
        </p:spPr>
        <p:txBody>
          <a:bodyPr wrap="square" rtlCol="0">
            <a:spAutoFit/>
          </a:bodyPr>
          <a:lstStyle/>
          <a:p>
            <a:r>
              <a:rPr lang="en-US" altLang="zh-CN" i="1" dirty="0" smtClean="0">
                <a:latin typeface="Calibri" pitchFamily="34" charset="0"/>
              </a:rPr>
              <a:t>Assumptions:</a:t>
            </a:r>
            <a:endParaRPr lang="zh-CN" altLang="en-US" i="1" dirty="0" smtClean="0">
              <a:latin typeface="Calibri" pitchFamily="34" charset="0"/>
            </a:endParaRPr>
          </a:p>
        </p:txBody>
      </p:sp>
      <p:sp>
        <p:nvSpPr>
          <p:cNvPr id="14" name="矩形 13"/>
          <p:cNvSpPr/>
          <p:nvPr/>
        </p:nvSpPr>
        <p:spPr>
          <a:xfrm>
            <a:off x="251520" y="3635732"/>
            <a:ext cx="8928992" cy="369332"/>
          </a:xfrm>
          <a:prstGeom prst="rect">
            <a:avLst/>
          </a:prstGeom>
        </p:spPr>
        <p:txBody>
          <a:bodyPr wrap="square">
            <a:spAutoFit/>
          </a:bodyPr>
          <a:lstStyle/>
          <a:p>
            <a:r>
              <a:rPr lang="en-US" altLang="zh-CN" sz="1800" dirty="0">
                <a:solidFill>
                  <a:schemeClr val="accent2">
                    <a:lumMod val="25000"/>
                  </a:schemeClr>
                </a:solidFill>
              </a:rPr>
              <a:t>represent diffuse and specular surface reflectance based on a small set of parameters</a:t>
            </a:r>
            <a:endParaRPr lang="zh-CN" altLang="en-US" sz="1800" dirty="0">
              <a:solidFill>
                <a:schemeClr val="accent2">
                  <a:lumMod val="25000"/>
                </a:schemeClr>
              </a:solidFill>
            </a:endParaRPr>
          </a:p>
        </p:txBody>
      </p:sp>
      <p:pic>
        <p:nvPicPr>
          <p:cNvPr id="28" name="Picture 3"/>
          <p:cNvPicPr>
            <a:picLocks noChangeAspect="1" noChangeArrowheads="1"/>
          </p:cNvPicPr>
          <p:nvPr/>
        </p:nvPicPr>
        <p:blipFill>
          <a:blip r:embed="rId6" cstate="print"/>
          <a:srcRect/>
          <a:stretch>
            <a:fillRect/>
          </a:stretch>
        </p:blipFill>
        <p:spPr bwMode="auto">
          <a:xfrm>
            <a:off x="7452320" y="1499752"/>
            <a:ext cx="1111271" cy="2073264"/>
          </a:xfrm>
          <a:prstGeom prst="rect">
            <a:avLst/>
          </a:prstGeom>
          <a:noFill/>
          <a:ln w="9525">
            <a:noFill/>
            <a:miter lim="800000"/>
            <a:headEnd/>
            <a:tailEnd/>
          </a:ln>
          <a:effectLst/>
        </p:spPr>
      </p:pic>
    </p:spTree>
    <p:custDataLst>
      <p:tags r:id="rId1"/>
    </p:custDataLst>
    <p:extLst>
      <p:ext uri="{BB962C8B-B14F-4D97-AF65-F5344CB8AC3E}">
        <p14:creationId xmlns="" xmlns:p14="http://schemas.microsoft.com/office/powerpoint/2010/main" val="1241040267"/>
      </p:ext>
    </p:extLst>
  </p:cSld>
  <p:clrMapOvr>
    <a:masterClrMapping/>
  </p:clrMapOvr>
  <p:transition advTm="155282">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Approach - Reflectance Estimation</a:t>
            </a:r>
            <a:endParaRPr lang="zh-CN" altLang="en-US" sz="3600" b="0" dirty="0">
              <a:effectLst/>
              <a:latin typeface="+mn-lt"/>
            </a:endParaRPr>
          </a:p>
        </p:txBody>
      </p:sp>
      <p:sp>
        <p:nvSpPr>
          <p:cNvPr id="4" name="TextBox 3"/>
          <p:cNvSpPr txBox="1"/>
          <p:nvPr/>
        </p:nvSpPr>
        <p:spPr>
          <a:xfrm>
            <a:off x="-214346" y="1285860"/>
            <a:ext cx="6215106" cy="523220"/>
          </a:xfrm>
          <a:prstGeom prst="rect">
            <a:avLst/>
          </a:prstGeom>
          <a:noFill/>
        </p:spPr>
        <p:txBody>
          <a:bodyPr wrap="square" rtlCol="0">
            <a:spAutoFit/>
          </a:bodyPr>
          <a:lstStyle/>
          <a:p>
            <a:pPr algn="ctr"/>
            <a:r>
              <a:rPr lang="en-US" altLang="zh-CN" sz="2800" dirty="0" smtClean="0"/>
              <a:t>Parametric Reflectance Estimation</a:t>
            </a:r>
            <a:endParaRPr lang="zh-CN" altLang="en-US" sz="2800" dirty="0"/>
          </a:p>
        </p:txBody>
      </p:sp>
      <p:sp>
        <p:nvSpPr>
          <p:cNvPr id="5" name="TextBox 4"/>
          <p:cNvSpPr txBox="1"/>
          <p:nvPr/>
        </p:nvSpPr>
        <p:spPr>
          <a:xfrm>
            <a:off x="285720" y="1928802"/>
            <a:ext cx="4214842" cy="461665"/>
          </a:xfrm>
          <a:prstGeom prst="rect">
            <a:avLst/>
          </a:prstGeom>
          <a:noFill/>
        </p:spPr>
        <p:txBody>
          <a:bodyPr wrap="square" rtlCol="0">
            <a:spAutoFit/>
          </a:bodyPr>
          <a:lstStyle/>
          <a:p>
            <a:pPr>
              <a:buFont typeface="Arial" pitchFamily="34" charset="0"/>
              <a:buChar char="•"/>
            </a:pPr>
            <a:r>
              <a:rPr lang="en-US" altLang="zh-CN" dirty="0" smtClean="0"/>
              <a:t>   Per-segment Estimation</a:t>
            </a:r>
            <a:endParaRPr lang="zh-CN" altLang="en-US" dirty="0"/>
          </a:p>
        </p:txBody>
      </p:sp>
      <p:pic>
        <p:nvPicPr>
          <p:cNvPr id="142338" name="Picture 2"/>
          <p:cNvPicPr>
            <a:picLocks noChangeAspect="1" noChangeArrowheads="1"/>
          </p:cNvPicPr>
          <p:nvPr/>
        </p:nvPicPr>
        <p:blipFill>
          <a:blip r:embed="rId4" cstate="print"/>
          <a:srcRect/>
          <a:stretch>
            <a:fillRect/>
          </a:stretch>
        </p:blipFill>
        <p:spPr bwMode="auto">
          <a:xfrm>
            <a:off x="4071934" y="4781748"/>
            <a:ext cx="3068687" cy="2076276"/>
          </a:xfrm>
          <a:prstGeom prst="rect">
            <a:avLst/>
          </a:prstGeom>
          <a:noFill/>
          <a:ln w="9525">
            <a:noFill/>
            <a:miter lim="800000"/>
            <a:headEnd/>
            <a:tailEnd/>
          </a:ln>
          <a:effectLst/>
        </p:spPr>
      </p:pic>
      <p:sp>
        <p:nvSpPr>
          <p:cNvPr id="8" name="TextBox 7"/>
          <p:cNvSpPr txBox="1"/>
          <p:nvPr/>
        </p:nvSpPr>
        <p:spPr>
          <a:xfrm>
            <a:off x="500034" y="4929198"/>
            <a:ext cx="2000264" cy="646331"/>
          </a:xfrm>
          <a:prstGeom prst="rect">
            <a:avLst/>
          </a:prstGeom>
          <a:noFill/>
        </p:spPr>
        <p:txBody>
          <a:bodyPr wrap="square" rtlCol="0">
            <a:spAutoFit/>
          </a:bodyPr>
          <a:lstStyle/>
          <a:p>
            <a:pPr algn="ctr"/>
            <a:r>
              <a:rPr lang="en-US" altLang="zh-CN" sz="1800" dirty="0" smtClean="0">
                <a:solidFill>
                  <a:schemeClr val="accent6">
                    <a:lumMod val="75000"/>
                  </a:schemeClr>
                </a:solidFill>
              </a:rPr>
              <a:t>Low Frequency Reflectance</a:t>
            </a:r>
            <a:endParaRPr lang="zh-CN" altLang="en-US" sz="1800" dirty="0">
              <a:solidFill>
                <a:schemeClr val="accent6">
                  <a:lumMod val="75000"/>
                </a:schemeClr>
              </a:solidFill>
            </a:endParaRPr>
          </a:p>
        </p:txBody>
      </p:sp>
      <p:sp>
        <p:nvSpPr>
          <p:cNvPr id="9" name="TextBox 8"/>
          <p:cNvSpPr txBox="1"/>
          <p:nvPr/>
        </p:nvSpPr>
        <p:spPr>
          <a:xfrm>
            <a:off x="6929454" y="4929198"/>
            <a:ext cx="2143140" cy="646331"/>
          </a:xfrm>
          <a:prstGeom prst="rect">
            <a:avLst/>
          </a:prstGeom>
          <a:noFill/>
        </p:spPr>
        <p:txBody>
          <a:bodyPr wrap="square" rtlCol="0">
            <a:spAutoFit/>
          </a:bodyPr>
          <a:lstStyle/>
          <a:p>
            <a:pPr algn="ctr"/>
            <a:r>
              <a:rPr lang="en-US" altLang="zh-CN" sz="1800" dirty="0" smtClean="0">
                <a:solidFill>
                  <a:schemeClr val="accent6">
                    <a:lumMod val="75000"/>
                  </a:schemeClr>
                </a:solidFill>
              </a:rPr>
              <a:t>High Frequency Reflectance</a:t>
            </a:r>
            <a:endParaRPr lang="zh-CN" altLang="en-US" sz="1800" dirty="0">
              <a:solidFill>
                <a:schemeClr val="accent6">
                  <a:lumMod val="75000"/>
                </a:schemeClr>
              </a:solidFill>
            </a:endParaRPr>
          </a:p>
        </p:txBody>
      </p:sp>
      <p:sp>
        <p:nvSpPr>
          <p:cNvPr id="10" name="TextBox 9"/>
          <p:cNvSpPr txBox="1"/>
          <p:nvPr/>
        </p:nvSpPr>
        <p:spPr>
          <a:xfrm>
            <a:off x="571472" y="6263366"/>
            <a:ext cx="1857388" cy="523220"/>
          </a:xfrm>
          <a:prstGeom prst="rect">
            <a:avLst/>
          </a:prstGeom>
          <a:noFill/>
        </p:spPr>
        <p:txBody>
          <a:bodyPr wrap="square" rtlCol="0">
            <a:spAutoFit/>
          </a:bodyPr>
          <a:lstStyle/>
          <a:p>
            <a:pPr algn="ctr"/>
            <a:r>
              <a:rPr lang="en-US" altLang="zh-CN" sz="1400" dirty="0" smtClean="0">
                <a:solidFill>
                  <a:srgbClr val="000000"/>
                </a:solidFill>
              </a:rPr>
              <a:t>Diffuse Representation</a:t>
            </a:r>
            <a:endParaRPr lang="zh-CN" altLang="en-US" sz="1400" dirty="0">
              <a:solidFill>
                <a:srgbClr val="000000"/>
              </a:solidFill>
            </a:endParaRPr>
          </a:p>
        </p:txBody>
      </p:sp>
      <p:sp>
        <p:nvSpPr>
          <p:cNvPr id="11" name="TextBox 10"/>
          <p:cNvSpPr txBox="1"/>
          <p:nvPr/>
        </p:nvSpPr>
        <p:spPr>
          <a:xfrm>
            <a:off x="7000892" y="6263366"/>
            <a:ext cx="1857388" cy="523220"/>
          </a:xfrm>
          <a:prstGeom prst="rect">
            <a:avLst/>
          </a:prstGeom>
          <a:noFill/>
        </p:spPr>
        <p:txBody>
          <a:bodyPr wrap="square" rtlCol="0">
            <a:spAutoFit/>
          </a:bodyPr>
          <a:lstStyle/>
          <a:p>
            <a:pPr algn="ctr"/>
            <a:r>
              <a:rPr lang="en-US" altLang="zh-CN" sz="1400" dirty="0" smtClean="0">
                <a:solidFill>
                  <a:srgbClr val="000000"/>
                </a:solidFill>
              </a:rPr>
              <a:t>Phong BRDF Representation</a:t>
            </a:r>
            <a:endParaRPr lang="zh-CN" altLang="en-US" sz="1400" dirty="0">
              <a:solidFill>
                <a:srgbClr val="000000"/>
              </a:solidFill>
            </a:endParaRPr>
          </a:p>
        </p:txBody>
      </p:sp>
      <p:sp>
        <p:nvSpPr>
          <p:cNvPr id="12" name="TextBox 11"/>
          <p:cNvSpPr txBox="1"/>
          <p:nvPr/>
        </p:nvSpPr>
        <p:spPr>
          <a:xfrm>
            <a:off x="285720" y="3110211"/>
            <a:ext cx="4214842" cy="461665"/>
          </a:xfrm>
          <a:prstGeom prst="rect">
            <a:avLst/>
          </a:prstGeom>
          <a:noFill/>
        </p:spPr>
        <p:txBody>
          <a:bodyPr wrap="square" rtlCol="0">
            <a:spAutoFit/>
          </a:bodyPr>
          <a:lstStyle/>
          <a:p>
            <a:pPr>
              <a:buFont typeface="Arial" pitchFamily="34" charset="0"/>
              <a:buChar char="•"/>
            </a:pPr>
            <a:r>
              <a:rPr lang="en-US" altLang="zh-CN" dirty="0" smtClean="0"/>
              <a:t>   Per-frame Diffuse Update</a:t>
            </a:r>
            <a:endParaRPr lang="zh-CN" altLang="en-US" dirty="0"/>
          </a:p>
        </p:txBody>
      </p:sp>
      <p:sp>
        <p:nvSpPr>
          <p:cNvPr id="13" name="右箭头 12"/>
          <p:cNvSpPr/>
          <p:nvPr/>
        </p:nvSpPr>
        <p:spPr bwMode="auto">
          <a:xfrm>
            <a:off x="3357554" y="5286388"/>
            <a:ext cx="571504" cy="428628"/>
          </a:xfrm>
          <a:prstGeom prst="rightArrow">
            <a:avLst/>
          </a:prstGeom>
          <a:solidFill>
            <a:schemeClr val="accent5">
              <a:lumMod val="90000"/>
            </a:schemeClr>
          </a:solidFill>
          <a:ln w="3175" algn="ctr">
            <a:solidFill>
              <a:schemeClr val="accent5">
                <a:lumMod val="75000"/>
              </a:schemeClr>
            </a:solid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800" smtClean="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pic>
        <p:nvPicPr>
          <p:cNvPr id="142339" name="Picture 3"/>
          <p:cNvPicPr>
            <a:picLocks noChangeAspect="1" noChangeArrowheads="1"/>
          </p:cNvPicPr>
          <p:nvPr/>
        </p:nvPicPr>
        <p:blipFill>
          <a:blip r:embed="rId5"/>
          <a:srcRect/>
          <a:stretch>
            <a:fillRect/>
          </a:stretch>
        </p:blipFill>
        <p:spPr bwMode="auto">
          <a:xfrm>
            <a:off x="1071538" y="2428868"/>
            <a:ext cx="6643734" cy="578157"/>
          </a:xfrm>
          <a:prstGeom prst="rect">
            <a:avLst/>
          </a:prstGeom>
          <a:noFill/>
          <a:ln w="9525">
            <a:noFill/>
            <a:miter lim="800000"/>
            <a:headEnd/>
            <a:tailEnd/>
          </a:ln>
          <a:effectLst/>
        </p:spPr>
      </p:pic>
      <p:pic>
        <p:nvPicPr>
          <p:cNvPr id="142341" name="Picture 5"/>
          <p:cNvPicPr>
            <a:picLocks noChangeAspect="1" noChangeArrowheads="1"/>
          </p:cNvPicPr>
          <p:nvPr/>
        </p:nvPicPr>
        <p:blipFill>
          <a:blip r:embed="rId6"/>
          <a:srcRect/>
          <a:stretch>
            <a:fillRect/>
          </a:stretch>
        </p:blipFill>
        <p:spPr bwMode="auto">
          <a:xfrm>
            <a:off x="1214414" y="4254260"/>
            <a:ext cx="3333752" cy="317748"/>
          </a:xfrm>
          <a:prstGeom prst="rect">
            <a:avLst/>
          </a:prstGeom>
          <a:noFill/>
          <a:ln w="9525">
            <a:noFill/>
            <a:miter lim="800000"/>
            <a:headEnd/>
            <a:tailEnd/>
          </a:ln>
          <a:effectLst/>
        </p:spPr>
      </p:pic>
      <p:pic>
        <p:nvPicPr>
          <p:cNvPr id="142342" name="Picture 6"/>
          <p:cNvPicPr>
            <a:picLocks noChangeAspect="1" noChangeArrowheads="1"/>
          </p:cNvPicPr>
          <p:nvPr/>
        </p:nvPicPr>
        <p:blipFill>
          <a:blip r:embed="rId7"/>
          <a:srcRect/>
          <a:stretch>
            <a:fillRect/>
          </a:stretch>
        </p:blipFill>
        <p:spPr bwMode="auto">
          <a:xfrm>
            <a:off x="1071538" y="3584942"/>
            <a:ext cx="6929486" cy="558438"/>
          </a:xfrm>
          <a:prstGeom prst="rect">
            <a:avLst/>
          </a:prstGeom>
          <a:noFill/>
          <a:ln w="9525">
            <a:noFill/>
            <a:miter lim="800000"/>
            <a:headEnd/>
            <a:tailEnd/>
          </a:ln>
          <a:effectLst/>
        </p:spPr>
      </p:pic>
      <p:pic>
        <p:nvPicPr>
          <p:cNvPr id="139266" name="Picture 2" descr="C:\Users\gli\Desktop\diffuse_albedo_r.pn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189170" y="4783455"/>
            <a:ext cx="1171573" cy="2068557"/>
          </a:xfrm>
          <a:prstGeom prst="rect">
            <a:avLst/>
          </a:prstGeom>
          <a:noFill/>
          <a:extLst>
            <a:ext uri="{909E8E84-426E-40DD-AFC4-6F175D3DCCD1}">
              <a14:hiddenFill xmlns="" xmlns:a14="http://schemas.microsoft.com/office/drawing/2010/main">
                <a:solidFill>
                  <a:srgbClr val="FFFFFF"/>
                </a:solidFill>
              </a14:hiddenFill>
            </a:ext>
          </a:extLst>
        </p:spPr>
      </p:pic>
      <p:pic>
        <p:nvPicPr>
          <p:cNvPr id="139267" name="Picture 3" descr="C:\Users\gli\Desktop\diffuse_albedo_r_perVertex.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026333" y="4768869"/>
            <a:ext cx="1016877" cy="2069813"/>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cSld>
  <p:clrMapOvr>
    <a:masterClrMapping/>
  </p:clrMapOvr>
  <p:transition advTm="135015">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Approach - </a:t>
            </a:r>
            <a:r>
              <a:rPr lang="en-US" altLang="zh-CN" sz="3600" b="0" dirty="0" smtClean="0">
                <a:latin typeface="+mn-lt"/>
              </a:rPr>
              <a:t>Performance</a:t>
            </a:r>
            <a:r>
              <a:rPr lang="en-US" altLang="zh-CN" sz="3600" b="0" dirty="0" smtClean="0">
                <a:effectLst/>
                <a:latin typeface="+mn-lt"/>
              </a:rPr>
              <a:t> Relighting</a:t>
            </a:r>
            <a:endParaRPr lang="zh-CN" altLang="en-US" sz="3600" b="0" dirty="0">
              <a:effectLst/>
              <a:latin typeface="+mn-lt"/>
            </a:endParaRPr>
          </a:p>
        </p:txBody>
      </p:sp>
      <p:sp>
        <p:nvSpPr>
          <p:cNvPr id="4" name="TextBox 3"/>
          <p:cNvSpPr txBox="1"/>
          <p:nvPr/>
        </p:nvSpPr>
        <p:spPr>
          <a:xfrm>
            <a:off x="-428660" y="1252823"/>
            <a:ext cx="6286544" cy="461665"/>
          </a:xfrm>
          <a:prstGeom prst="rect">
            <a:avLst/>
          </a:prstGeom>
          <a:noFill/>
        </p:spPr>
        <p:txBody>
          <a:bodyPr wrap="square" rtlCol="0">
            <a:spAutoFit/>
          </a:bodyPr>
          <a:lstStyle/>
          <a:p>
            <a:pPr algn="ctr">
              <a:buFont typeface="Arial" pitchFamily="34" charset="0"/>
              <a:buChar char="•"/>
            </a:pPr>
            <a:r>
              <a:rPr lang="en-US" altLang="zh-CN" dirty="0" smtClean="0"/>
              <a:t>   Median-cut Environment Sampling</a:t>
            </a:r>
            <a:endParaRPr lang="zh-CN" altLang="en-US" dirty="0"/>
          </a:p>
        </p:txBody>
      </p:sp>
      <p:pic>
        <p:nvPicPr>
          <p:cNvPr id="141315" name="Picture 3"/>
          <p:cNvPicPr>
            <a:picLocks noChangeAspect="1" noChangeArrowheads="1"/>
          </p:cNvPicPr>
          <p:nvPr/>
        </p:nvPicPr>
        <p:blipFill>
          <a:blip r:embed="rId4"/>
          <a:srcRect/>
          <a:stretch>
            <a:fillRect/>
          </a:stretch>
        </p:blipFill>
        <p:spPr bwMode="auto">
          <a:xfrm>
            <a:off x="857224" y="1996892"/>
            <a:ext cx="3429024" cy="1717860"/>
          </a:xfrm>
          <a:prstGeom prst="rect">
            <a:avLst/>
          </a:prstGeom>
          <a:noFill/>
          <a:ln w="9525">
            <a:noFill/>
            <a:miter lim="800000"/>
            <a:headEnd/>
            <a:tailEnd/>
          </a:ln>
          <a:effectLst/>
        </p:spPr>
      </p:pic>
      <p:sp>
        <p:nvSpPr>
          <p:cNvPr id="20" name="TextBox 19"/>
          <p:cNvSpPr txBox="1"/>
          <p:nvPr/>
        </p:nvSpPr>
        <p:spPr>
          <a:xfrm>
            <a:off x="5357818" y="1375934"/>
            <a:ext cx="1857388" cy="338554"/>
          </a:xfrm>
          <a:prstGeom prst="rect">
            <a:avLst/>
          </a:prstGeom>
          <a:noFill/>
        </p:spPr>
        <p:txBody>
          <a:bodyPr wrap="square" rtlCol="0">
            <a:spAutoFit/>
          </a:bodyPr>
          <a:lstStyle/>
          <a:p>
            <a:pPr algn="ctr"/>
            <a:r>
              <a:rPr lang="en-US" altLang="zh-CN" sz="1600" dirty="0" smtClean="0">
                <a:solidFill>
                  <a:srgbClr val="000000"/>
                </a:solidFill>
              </a:rPr>
              <a:t>256 light sources</a:t>
            </a:r>
            <a:endParaRPr lang="zh-CN" altLang="en-US" sz="1600" dirty="0">
              <a:solidFill>
                <a:srgbClr val="000000"/>
              </a:solidFill>
            </a:endParaRPr>
          </a:p>
        </p:txBody>
      </p:sp>
      <p:sp>
        <p:nvSpPr>
          <p:cNvPr id="21" name="TextBox 20"/>
          <p:cNvSpPr txBox="1"/>
          <p:nvPr/>
        </p:nvSpPr>
        <p:spPr>
          <a:xfrm>
            <a:off x="2428860" y="6448032"/>
            <a:ext cx="2357454" cy="338554"/>
          </a:xfrm>
          <a:prstGeom prst="rect">
            <a:avLst/>
          </a:prstGeom>
          <a:noFill/>
        </p:spPr>
        <p:txBody>
          <a:bodyPr wrap="square" rtlCol="0">
            <a:spAutoFit/>
          </a:bodyPr>
          <a:lstStyle/>
          <a:p>
            <a:pPr algn="ctr"/>
            <a:r>
              <a:rPr lang="en-US" altLang="zh-CN" sz="1600" dirty="0" smtClean="0">
                <a:solidFill>
                  <a:srgbClr val="000000"/>
                </a:solidFill>
              </a:rPr>
              <a:t>4 frames per second</a:t>
            </a:r>
            <a:endParaRPr lang="zh-CN" altLang="en-US" sz="1600" dirty="0">
              <a:solidFill>
                <a:srgbClr val="000000"/>
              </a:solidFill>
            </a:endParaRPr>
          </a:p>
        </p:txBody>
      </p:sp>
      <p:pic>
        <p:nvPicPr>
          <p:cNvPr id="186370" name="Picture 2"/>
          <p:cNvPicPr>
            <a:picLocks noChangeAspect="1" noChangeArrowheads="1"/>
          </p:cNvPicPr>
          <p:nvPr/>
        </p:nvPicPr>
        <p:blipFill>
          <a:blip r:embed="rId5" cstate="print"/>
          <a:srcRect/>
          <a:stretch>
            <a:fillRect/>
          </a:stretch>
        </p:blipFill>
        <p:spPr bwMode="auto">
          <a:xfrm>
            <a:off x="5012415" y="2052155"/>
            <a:ext cx="3714776" cy="2234101"/>
          </a:xfrm>
          <a:prstGeom prst="rect">
            <a:avLst/>
          </a:prstGeom>
          <a:noFill/>
          <a:ln w="9525">
            <a:noFill/>
            <a:miter lim="800000"/>
            <a:headEnd/>
            <a:tailEnd/>
          </a:ln>
          <a:effectLst/>
        </p:spPr>
      </p:pic>
      <p:pic>
        <p:nvPicPr>
          <p:cNvPr id="186371" name="Picture 3"/>
          <p:cNvPicPr>
            <a:picLocks noChangeAspect="1" noChangeArrowheads="1"/>
          </p:cNvPicPr>
          <p:nvPr/>
        </p:nvPicPr>
        <p:blipFill>
          <a:blip r:embed="rId6" cstate="print"/>
          <a:srcRect/>
          <a:stretch>
            <a:fillRect/>
          </a:stretch>
        </p:blipFill>
        <p:spPr bwMode="auto">
          <a:xfrm>
            <a:off x="5000628" y="4488813"/>
            <a:ext cx="4000528" cy="2012021"/>
          </a:xfrm>
          <a:prstGeom prst="rect">
            <a:avLst/>
          </a:prstGeom>
          <a:noFill/>
          <a:ln w="9525">
            <a:noFill/>
            <a:miter lim="800000"/>
            <a:headEnd/>
            <a:tailEnd/>
          </a:ln>
          <a:effectLst/>
        </p:spPr>
      </p:pic>
      <p:pic>
        <p:nvPicPr>
          <p:cNvPr id="10" name="kungfu_stpeters.wmv">
            <a:hlinkClick r:id="" action="ppaction://media"/>
          </p:cNvPr>
          <p:cNvPicPr>
            <a:picLocks noRot="1" noChangeAspect="1"/>
          </p:cNvPicPr>
          <p:nvPr>
            <a:videoFile r:link="rId1"/>
          </p:nvPr>
        </p:nvPicPr>
        <p:blipFill>
          <a:blip r:embed="rId7" cstate="print"/>
          <a:stretch>
            <a:fillRect/>
          </a:stretch>
        </p:blipFill>
        <p:spPr>
          <a:xfrm>
            <a:off x="216000" y="3787200"/>
            <a:ext cx="4697600" cy="2642400"/>
          </a:xfrm>
          <a:prstGeom prst="rect">
            <a:avLst/>
          </a:prstGeom>
        </p:spPr>
      </p:pic>
    </p:spTree>
  </p:cSld>
  <p:clrMapOvr>
    <a:masterClrMapping/>
  </p:clrMapOvr>
  <p:transition advTm="5782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Outline</a:t>
            </a:r>
            <a:endParaRPr lang="zh-CN" altLang="en-US" sz="3600" b="0" dirty="0">
              <a:effectLst/>
              <a:latin typeface="+mn-lt"/>
            </a:endParaRPr>
          </a:p>
        </p:txBody>
      </p:sp>
      <p:sp>
        <p:nvSpPr>
          <p:cNvPr id="3" name="内容占位符 2"/>
          <p:cNvSpPr>
            <a:spLocks noGrp="1"/>
          </p:cNvSpPr>
          <p:nvPr>
            <p:ph idx="1"/>
          </p:nvPr>
        </p:nvSpPr>
        <p:spPr/>
        <p:txBody>
          <a:bodyPr/>
          <a:lstStyle/>
          <a:p>
            <a:r>
              <a:rPr lang="en-US" altLang="zh-CN" dirty="0" smtClean="0"/>
              <a:t>Approach</a:t>
            </a:r>
          </a:p>
          <a:p>
            <a:pPr lvl="1"/>
            <a:r>
              <a:rPr lang="en-US" altLang="zh-CN" dirty="0" smtClean="0"/>
              <a:t>Data Capture</a:t>
            </a:r>
          </a:p>
          <a:p>
            <a:pPr lvl="1"/>
            <a:r>
              <a:rPr lang="en-US" altLang="zh-CN" dirty="0" smtClean="0"/>
              <a:t>Shape &amp; Appearance Reconstruction</a:t>
            </a:r>
          </a:p>
          <a:p>
            <a:pPr lvl="1"/>
            <a:r>
              <a:rPr lang="en-US" altLang="zh-CN" dirty="0" smtClean="0"/>
              <a:t>Performance Relighting</a:t>
            </a:r>
          </a:p>
          <a:p>
            <a:r>
              <a:rPr lang="en-US" altLang="zh-CN" dirty="0" smtClean="0"/>
              <a:t>Results</a:t>
            </a:r>
          </a:p>
          <a:p>
            <a:r>
              <a:rPr lang="en-US" altLang="zh-CN" dirty="0" smtClean="0"/>
              <a:t>Future Work and Summary</a:t>
            </a:r>
            <a:endParaRPr lang="zh-CN" altLang="en-US" dirty="0"/>
          </a:p>
        </p:txBody>
      </p:sp>
      <p:sp>
        <p:nvSpPr>
          <p:cNvPr id="4" name="矩形 3"/>
          <p:cNvSpPr/>
          <p:nvPr/>
        </p:nvSpPr>
        <p:spPr bwMode="auto">
          <a:xfrm>
            <a:off x="357158" y="1285860"/>
            <a:ext cx="7572428" cy="2071702"/>
          </a:xfrm>
          <a:prstGeom prst="rect">
            <a:avLst/>
          </a:prstGeom>
          <a:solidFill>
            <a:schemeClr val="bg1">
              <a:alpha val="62000"/>
            </a:schemeClr>
          </a:solidFill>
          <a:ln w="3175" algn="ctr">
            <a:solidFill>
              <a:schemeClr val="bg1"/>
            </a:solidFill>
            <a:miter lim="800000"/>
            <a:headEnd/>
            <a:tailEnd/>
          </a:ln>
          <a:effectLst/>
        </p:spPr>
        <p:txBody>
          <a:bodyPr lIns="91446" tIns="91446" rIns="91446" bIns="91446" rtlCol="0" anchor="ctr"/>
          <a:lstStyle/>
          <a:p>
            <a:pPr algn="ctr"/>
            <a:endParaRPr lang="zh-CN" altLang="en-US" sz="2800" smtClean="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5" name="矩形 4"/>
          <p:cNvSpPr/>
          <p:nvPr/>
        </p:nvSpPr>
        <p:spPr bwMode="auto">
          <a:xfrm>
            <a:off x="642910" y="3857628"/>
            <a:ext cx="7572428" cy="785818"/>
          </a:xfrm>
          <a:prstGeom prst="rect">
            <a:avLst/>
          </a:prstGeom>
          <a:solidFill>
            <a:schemeClr val="bg1">
              <a:alpha val="62000"/>
            </a:schemeClr>
          </a:solidFill>
          <a:ln w="3175" algn="ctr">
            <a:solidFill>
              <a:schemeClr val="bg1"/>
            </a:solidFill>
            <a:miter lim="800000"/>
            <a:headEnd/>
            <a:tailEnd/>
          </a:ln>
          <a:effectLst/>
        </p:spPr>
        <p:txBody>
          <a:bodyPr lIns="91446" tIns="91446" rIns="91446" bIns="91446" rtlCol="0" anchor="ctr"/>
          <a:lstStyle/>
          <a:p>
            <a:pPr algn="ctr"/>
            <a:endParaRPr lang="zh-CN" altLang="en-US" sz="2800" smtClean="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Tree>
  </p:cSld>
  <p:clrMapOvr>
    <a:masterClrMapping/>
  </p:clrMapOvr>
  <p:transition advTm="3485">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Results – </a:t>
            </a:r>
            <a:r>
              <a:rPr lang="en-US" altLang="zh-CN" sz="3600" b="0" i="1" dirty="0" err="1" smtClean="0">
                <a:effectLst/>
                <a:latin typeface="+mn-lt"/>
              </a:rPr>
              <a:t>kungfu</a:t>
            </a:r>
            <a:r>
              <a:rPr lang="en-US" altLang="zh-CN" sz="3600" b="0" dirty="0" smtClean="0">
                <a:effectLst/>
                <a:latin typeface="+mn-lt"/>
              </a:rPr>
              <a:t> sequence</a:t>
            </a:r>
            <a:endParaRPr lang="zh-CN" altLang="en-US" sz="3600" b="0" dirty="0">
              <a:effectLst/>
              <a:latin typeface="+mn-lt"/>
            </a:endParaRPr>
          </a:p>
        </p:txBody>
      </p:sp>
      <p:sp>
        <p:nvSpPr>
          <p:cNvPr id="6" name="TextBox 5"/>
          <p:cNvSpPr txBox="1"/>
          <p:nvPr/>
        </p:nvSpPr>
        <p:spPr>
          <a:xfrm>
            <a:off x="1245600" y="1396800"/>
            <a:ext cx="4929222" cy="461665"/>
          </a:xfrm>
          <a:prstGeom prst="rect">
            <a:avLst/>
          </a:prstGeom>
          <a:noFill/>
        </p:spPr>
        <p:txBody>
          <a:bodyPr wrap="square" rtlCol="0">
            <a:spAutoFit/>
          </a:bodyPr>
          <a:lstStyle/>
          <a:p>
            <a:pPr>
              <a:buFont typeface="Arial" pitchFamily="34" charset="0"/>
              <a:buChar char="–"/>
            </a:pPr>
            <a:r>
              <a:rPr lang="en-US" altLang="zh-CN" dirty="0" smtClean="0"/>
              <a:t>  Environment map </a:t>
            </a:r>
            <a:r>
              <a:rPr lang="en-US" altLang="zh-CN" i="1" dirty="0" smtClean="0">
                <a:latin typeface="Times New Roman" pitchFamily="18" charset="0"/>
                <a:cs typeface="Times New Roman" pitchFamily="18" charset="0"/>
              </a:rPr>
              <a:t>Beach</a:t>
            </a:r>
            <a:endParaRPr lang="zh-CN" altLang="en-US" i="1" dirty="0" smtClean="0">
              <a:latin typeface="Times New Roman" pitchFamily="18" charset="0"/>
              <a:cs typeface="Times New Roman" pitchFamily="18" charset="0"/>
            </a:endParaRPr>
          </a:p>
        </p:txBody>
      </p:sp>
      <p:pic>
        <p:nvPicPr>
          <p:cNvPr id="162820" name="Picture 4"/>
          <p:cNvPicPr>
            <a:picLocks noChangeAspect="1" noChangeArrowheads="1"/>
          </p:cNvPicPr>
          <p:nvPr/>
        </p:nvPicPr>
        <p:blipFill>
          <a:blip r:embed="rId4" cstate="print"/>
          <a:srcRect/>
          <a:stretch>
            <a:fillRect/>
          </a:stretch>
        </p:blipFill>
        <p:spPr bwMode="auto">
          <a:xfrm>
            <a:off x="388800" y="1332000"/>
            <a:ext cx="784216" cy="781200"/>
          </a:xfrm>
          <a:prstGeom prst="rect">
            <a:avLst/>
          </a:prstGeom>
          <a:noFill/>
          <a:ln w="9525">
            <a:noFill/>
            <a:miter lim="800000"/>
            <a:headEnd/>
            <a:tailEnd/>
          </a:ln>
          <a:effectLst/>
        </p:spPr>
      </p:pic>
      <p:pic>
        <p:nvPicPr>
          <p:cNvPr id="8" name="kungfu_beach.wmv">
            <a:hlinkClick r:id="" action="ppaction://media"/>
          </p:cNvPr>
          <p:cNvPicPr>
            <a:picLocks noGrp="1" noRot="1" noChangeAspect="1"/>
          </p:cNvPicPr>
          <p:nvPr>
            <p:ph idx="1"/>
            <a:videoFile r:link="rId1"/>
          </p:nvPr>
        </p:nvPicPr>
        <p:blipFill>
          <a:blip r:embed="rId5"/>
          <a:stretch>
            <a:fillRect/>
          </a:stretch>
        </p:blipFill>
        <p:spPr>
          <a:xfrm>
            <a:off x="1177200" y="2113200"/>
            <a:ext cx="7040001" cy="3960000"/>
          </a:xfrm>
          <a:prstGeom prst="rect">
            <a:avLst/>
          </a:prstGeom>
        </p:spPr>
      </p:pic>
    </p:spTree>
  </p:cSld>
  <p:clrMapOvr>
    <a:masterClrMapping/>
  </p:clrMapOvr>
  <p:transition advClick="0" advTm="2890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Results – </a:t>
            </a:r>
            <a:r>
              <a:rPr lang="en-US" altLang="zh-CN" sz="3600" b="0" i="1" dirty="0" smtClean="0">
                <a:effectLst/>
                <a:latin typeface="+mn-lt"/>
              </a:rPr>
              <a:t>dance</a:t>
            </a:r>
            <a:r>
              <a:rPr lang="en-US" altLang="zh-CN" sz="3600" b="0" dirty="0" smtClean="0">
                <a:effectLst/>
                <a:latin typeface="+mn-lt"/>
              </a:rPr>
              <a:t> sequence</a:t>
            </a:r>
            <a:endParaRPr lang="zh-CN" altLang="en-US" sz="3600" b="0" dirty="0">
              <a:effectLst/>
              <a:latin typeface="+mn-lt"/>
            </a:endParaRPr>
          </a:p>
        </p:txBody>
      </p:sp>
      <p:sp>
        <p:nvSpPr>
          <p:cNvPr id="5" name="TextBox 4"/>
          <p:cNvSpPr txBox="1"/>
          <p:nvPr/>
        </p:nvSpPr>
        <p:spPr>
          <a:xfrm>
            <a:off x="1246075" y="1397826"/>
            <a:ext cx="5572164" cy="461665"/>
          </a:xfrm>
          <a:prstGeom prst="rect">
            <a:avLst/>
          </a:prstGeom>
          <a:noFill/>
        </p:spPr>
        <p:txBody>
          <a:bodyPr wrap="square" rtlCol="0">
            <a:spAutoFit/>
          </a:bodyPr>
          <a:lstStyle/>
          <a:p>
            <a:pPr>
              <a:buFont typeface="Arial" pitchFamily="34" charset="0"/>
              <a:buChar char="–"/>
            </a:pPr>
            <a:r>
              <a:rPr lang="en-US" altLang="zh-CN" dirty="0" smtClean="0"/>
              <a:t>  Environment map </a:t>
            </a:r>
            <a:r>
              <a:rPr lang="en-US" altLang="zh-CN" i="1" dirty="0" smtClean="0">
                <a:latin typeface="Times New Roman" pitchFamily="18" charset="0"/>
                <a:cs typeface="Times New Roman" pitchFamily="18" charset="0"/>
              </a:rPr>
              <a:t>Grace Cathedral</a:t>
            </a:r>
            <a:endParaRPr lang="zh-CN" altLang="en-US" i="1" dirty="0" smtClean="0">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cstate="print"/>
          <a:srcRect/>
          <a:stretch>
            <a:fillRect/>
          </a:stretch>
        </p:blipFill>
        <p:spPr bwMode="auto">
          <a:xfrm>
            <a:off x="388819" y="1331637"/>
            <a:ext cx="785808" cy="780569"/>
          </a:xfrm>
          <a:prstGeom prst="rect">
            <a:avLst/>
          </a:prstGeom>
          <a:noFill/>
          <a:ln w="9525">
            <a:noFill/>
            <a:miter lim="800000"/>
            <a:headEnd/>
            <a:tailEnd/>
          </a:ln>
          <a:effectLst/>
        </p:spPr>
      </p:pic>
      <p:pic>
        <p:nvPicPr>
          <p:cNvPr id="11" name="dance_demo.wmv">
            <a:hlinkClick r:id="" action="ppaction://media"/>
          </p:cNvPr>
          <p:cNvPicPr>
            <a:picLocks noGrp="1" noRot="1" noChangeAspect="1"/>
          </p:cNvPicPr>
          <p:nvPr>
            <p:ph idx="1"/>
            <a:videoFile r:link="rId1"/>
          </p:nvPr>
        </p:nvPicPr>
        <p:blipFill>
          <a:blip r:embed="rId5"/>
          <a:stretch>
            <a:fillRect/>
          </a:stretch>
        </p:blipFill>
        <p:spPr>
          <a:xfrm>
            <a:off x="1177200" y="2113200"/>
            <a:ext cx="7040001" cy="3960000"/>
          </a:xfrm>
          <a:prstGeom prst="rect">
            <a:avLst/>
          </a:prstGeom>
        </p:spPr>
      </p:pic>
    </p:spTree>
  </p:cSld>
  <p:clrMapOvr>
    <a:masterClrMapping/>
  </p:clrMapOvr>
  <p:transition advClick="0" advTm="6589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Results – </a:t>
            </a:r>
            <a:r>
              <a:rPr lang="en-US" altLang="zh-CN" sz="3600" b="0" i="1" dirty="0" smtClean="0">
                <a:effectLst/>
                <a:latin typeface="+mn-lt"/>
              </a:rPr>
              <a:t>dance</a:t>
            </a:r>
            <a:r>
              <a:rPr lang="en-US" altLang="zh-CN" sz="3600" b="0" dirty="0" smtClean="0">
                <a:effectLst/>
                <a:latin typeface="+mn-lt"/>
              </a:rPr>
              <a:t> sequence</a:t>
            </a:r>
            <a:endParaRPr lang="zh-CN" altLang="en-US" sz="3600" b="0" dirty="0">
              <a:effectLst/>
              <a:latin typeface="+mn-lt"/>
            </a:endParaRPr>
          </a:p>
        </p:txBody>
      </p:sp>
      <p:pic>
        <p:nvPicPr>
          <p:cNvPr id="5" name="dance-single light source.wmv">
            <a:hlinkClick r:id="" action="ppaction://media"/>
          </p:cNvPr>
          <p:cNvPicPr>
            <a:picLocks noGrp="1" noRot="1" noChangeAspect="1"/>
          </p:cNvPicPr>
          <p:nvPr>
            <p:ph idx="1"/>
            <a:videoFile r:link="rId2"/>
          </p:nvPr>
        </p:nvPicPr>
        <p:blipFill>
          <a:blip r:embed="rId5"/>
          <a:stretch>
            <a:fillRect/>
          </a:stretch>
        </p:blipFill>
        <p:spPr>
          <a:xfrm>
            <a:off x="1000800" y="1951200"/>
            <a:ext cx="7040000" cy="3960000"/>
          </a:xfrm>
          <a:prstGeom prst="rect">
            <a:avLst/>
          </a:prstGeom>
        </p:spPr>
      </p:pic>
      <p:sp>
        <p:nvSpPr>
          <p:cNvPr id="4" name="TextBox 3"/>
          <p:cNvSpPr txBox="1"/>
          <p:nvPr/>
        </p:nvSpPr>
        <p:spPr>
          <a:xfrm>
            <a:off x="1245600" y="1396800"/>
            <a:ext cx="4929222" cy="461665"/>
          </a:xfrm>
          <a:prstGeom prst="rect">
            <a:avLst/>
          </a:prstGeom>
          <a:noFill/>
        </p:spPr>
        <p:txBody>
          <a:bodyPr wrap="square" rtlCol="0">
            <a:spAutoFit/>
          </a:bodyPr>
          <a:lstStyle/>
          <a:p>
            <a:pPr>
              <a:buFont typeface="Arial" pitchFamily="34" charset="0"/>
              <a:buChar char="–"/>
            </a:pPr>
            <a:r>
              <a:rPr lang="en-US" altLang="zh-CN" dirty="0" smtClean="0"/>
              <a:t>  Single light source</a:t>
            </a:r>
            <a:endParaRPr lang="zh-CN" altLang="en-US" i="1" dirty="0" smtClean="0">
              <a:latin typeface="Times New Roman" pitchFamily="18" charset="0"/>
              <a:cs typeface="Times New Roman" pitchFamily="18" charset="0"/>
            </a:endParaRPr>
          </a:p>
        </p:txBody>
      </p:sp>
    </p:spTree>
    <p:custDataLst>
      <p:tags r:id="rId1"/>
    </p:custDataLst>
  </p:cSld>
  <p:clrMapOvr>
    <a:masterClrMapping/>
  </p:clrMapOvr>
  <p:transition advClick="0" advTm="2196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Results – </a:t>
            </a:r>
            <a:r>
              <a:rPr lang="en-US" altLang="zh-CN" sz="3600" b="0" i="1" dirty="0" smtClean="0">
                <a:effectLst/>
                <a:latin typeface="+mn-lt"/>
              </a:rPr>
              <a:t>samba</a:t>
            </a:r>
            <a:r>
              <a:rPr lang="en-US" altLang="zh-CN" sz="3600" b="0" dirty="0" smtClean="0">
                <a:effectLst/>
                <a:latin typeface="+mn-lt"/>
              </a:rPr>
              <a:t> sequence</a:t>
            </a:r>
            <a:endParaRPr lang="zh-CN" altLang="en-US" sz="3600" b="0" dirty="0">
              <a:effectLst/>
              <a:latin typeface="+mn-lt"/>
            </a:endParaRPr>
          </a:p>
        </p:txBody>
      </p:sp>
      <p:pic>
        <p:nvPicPr>
          <p:cNvPr id="7" name="samba_demo.wmv">
            <a:hlinkClick r:id="" action="ppaction://media"/>
          </p:cNvPr>
          <p:cNvPicPr>
            <a:picLocks noGrp="1" noRot="1" noChangeAspect="1"/>
          </p:cNvPicPr>
          <p:nvPr>
            <p:ph idx="1"/>
            <a:videoFile r:link="rId1"/>
          </p:nvPr>
        </p:nvPicPr>
        <p:blipFill>
          <a:blip r:embed="rId4"/>
          <a:stretch>
            <a:fillRect/>
          </a:stretch>
        </p:blipFill>
        <p:spPr>
          <a:xfrm>
            <a:off x="1177200" y="2113200"/>
            <a:ext cx="7040000" cy="3960000"/>
          </a:xfrm>
          <a:prstGeom prst="rect">
            <a:avLst/>
          </a:prstGeom>
        </p:spPr>
      </p:pic>
      <p:sp>
        <p:nvSpPr>
          <p:cNvPr id="4" name="TextBox 3"/>
          <p:cNvSpPr txBox="1"/>
          <p:nvPr/>
        </p:nvSpPr>
        <p:spPr>
          <a:xfrm>
            <a:off x="1245600" y="1396800"/>
            <a:ext cx="6000792" cy="461665"/>
          </a:xfrm>
          <a:prstGeom prst="rect">
            <a:avLst/>
          </a:prstGeom>
          <a:noFill/>
        </p:spPr>
        <p:txBody>
          <a:bodyPr wrap="square" rtlCol="0">
            <a:spAutoFit/>
          </a:bodyPr>
          <a:lstStyle/>
          <a:p>
            <a:pPr>
              <a:buFont typeface="Arial" pitchFamily="34" charset="0"/>
              <a:buChar char="–"/>
            </a:pPr>
            <a:r>
              <a:rPr lang="en-US" altLang="zh-CN" dirty="0" smtClean="0"/>
              <a:t>  Environment map </a:t>
            </a:r>
            <a:r>
              <a:rPr lang="en-US" altLang="zh-CN" i="1" dirty="0" smtClean="0">
                <a:latin typeface="Times New Roman" pitchFamily="18" charset="0"/>
                <a:cs typeface="Times New Roman" pitchFamily="18" charset="0"/>
              </a:rPr>
              <a:t>St. </a:t>
            </a:r>
            <a:r>
              <a:rPr lang="en-US" altLang="zh-CN" i="1" dirty="0" err="1" smtClean="0">
                <a:latin typeface="Times New Roman" pitchFamily="18" charset="0"/>
                <a:cs typeface="Times New Roman" pitchFamily="18" charset="0"/>
              </a:rPr>
              <a:t>Perter‘s</a:t>
            </a:r>
            <a:r>
              <a:rPr lang="en-US" altLang="zh-CN" i="1" dirty="0" smtClean="0">
                <a:latin typeface="Times New Roman" pitchFamily="18" charset="0"/>
                <a:cs typeface="Times New Roman" pitchFamily="18" charset="0"/>
              </a:rPr>
              <a:t> Basilica</a:t>
            </a:r>
            <a:endParaRPr lang="zh-CN" altLang="en-US" i="1" dirty="0" smtClean="0">
              <a:latin typeface="Times New Roman" pitchFamily="18" charset="0"/>
              <a:cs typeface="Times New Roman" pitchFamily="18" charset="0"/>
            </a:endParaRPr>
          </a:p>
        </p:txBody>
      </p:sp>
      <p:pic>
        <p:nvPicPr>
          <p:cNvPr id="5" name="Picture 3"/>
          <p:cNvPicPr>
            <a:picLocks noChangeArrowheads="1"/>
          </p:cNvPicPr>
          <p:nvPr/>
        </p:nvPicPr>
        <p:blipFill>
          <a:blip r:embed="rId5" cstate="print"/>
          <a:srcRect/>
          <a:stretch>
            <a:fillRect/>
          </a:stretch>
        </p:blipFill>
        <p:spPr bwMode="auto">
          <a:xfrm>
            <a:off x="388800" y="1332000"/>
            <a:ext cx="784800" cy="781200"/>
          </a:xfrm>
          <a:prstGeom prst="rect">
            <a:avLst/>
          </a:prstGeom>
          <a:noFill/>
          <a:ln w="9525">
            <a:noFill/>
            <a:miter lim="800000"/>
            <a:headEnd/>
            <a:tailEnd/>
          </a:ln>
          <a:effectLst/>
        </p:spPr>
      </p:pic>
    </p:spTree>
  </p:cSld>
  <p:clrMapOvr>
    <a:masterClrMapping/>
  </p:clrMapOvr>
  <p:transition advClick="0" advTm="3368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Results – </a:t>
            </a:r>
            <a:r>
              <a:rPr lang="en-US" altLang="zh-CN" sz="3600" b="0" i="1" dirty="0" smtClean="0">
                <a:effectLst/>
                <a:latin typeface="+mn-lt"/>
              </a:rPr>
              <a:t>samba</a:t>
            </a:r>
            <a:r>
              <a:rPr lang="en-US" altLang="zh-CN" sz="3600" b="0" dirty="0" smtClean="0">
                <a:effectLst/>
                <a:latin typeface="+mn-lt"/>
              </a:rPr>
              <a:t> sequence</a:t>
            </a:r>
            <a:endParaRPr lang="zh-CN" altLang="en-US" sz="3600" b="0" dirty="0">
              <a:effectLst/>
              <a:latin typeface="+mn-lt"/>
            </a:endParaRPr>
          </a:p>
        </p:txBody>
      </p:sp>
      <p:pic>
        <p:nvPicPr>
          <p:cNvPr id="4" name="samba_grace.wmv">
            <a:hlinkClick r:id="" action="ppaction://media"/>
          </p:cNvPr>
          <p:cNvPicPr>
            <a:picLocks noGrp="1" noRot="1" noChangeAspect="1"/>
          </p:cNvPicPr>
          <p:nvPr>
            <p:ph idx="1"/>
            <a:videoFile r:link="rId1"/>
          </p:nvPr>
        </p:nvPicPr>
        <p:blipFill>
          <a:blip r:embed="rId4"/>
          <a:stretch>
            <a:fillRect/>
          </a:stretch>
        </p:blipFill>
        <p:spPr>
          <a:xfrm>
            <a:off x="1177200" y="2113200"/>
            <a:ext cx="7040001" cy="3960000"/>
          </a:xfrm>
          <a:prstGeom prst="rect">
            <a:avLst/>
          </a:prstGeom>
        </p:spPr>
      </p:pic>
      <p:sp>
        <p:nvSpPr>
          <p:cNvPr id="6" name="TextBox 5"/>
          <p:cNvSpPr txBox="1"/>
          <p:nvPr/>
        </p:nvSpPr>
        <p:spPr>
          <a:xfrm>
            <a:off x="1246075" y="1397826"/>
            <a:ext cx="5572164" cy="461665"/>
          </a:xfrm>
          <a:prstGeom prst="rect">
            <a:avLst/>
          </a:prstGeom>
          <a:noFill/>
        </p:spPr>
        <p:txBody>
          <a:bodyPr wrap="square" rtlCol="0">
            <a:spAutoFit/>
          </a:bodyPr>
          <a:lstStyle/>
          <a:p>
            <a:pPr>
              <a:buFont typeface="Arial" pitchFamily="34" charset="0"/>
              <a:buChar char="–"/>
            </a:pPr>
            <a:r>
              <a:rPr lang="en-US" altLang="zh-CN" dirty="0" smtClean="0"/>
              <a:t>  Environment map </a:t>
            </a:r>
            <a:r>
              <a:rPr lang="en-US" altLang="zh-CN" i="1" dirty="0" smtClean="0">
                <a:latin typeface="Times New Roman" pitchFamily="18" charset="0"/>
                <a:cs typeface="Times New Roman" pitchFamily="18" charset="0"/>
              </a:rPr>
              <a:t>Grace Cathedral</a:t>
            </a:r>
            <a:endParaRPr lang="zh-CN" altLang="en-US" i="1" dirty="0" smtClean="0">
              <a:latin typeface="Times New Roman" pitchFamily="18" charset="0"/>
              <a:cs typeface="Times New Roman" pitchFamily="18" charset="0"/>
            </a:endParaRPr>
          </a:p>
        </p:txBody>
      </p:sp>
      <p:pic>
        <p:nvPicPr>
          <p:cNvPr id="7" name="Picture 2"/>
          <p:cNvPicPr>
            <a:picLocks noChangeAspect="1" noChangeArrowheads="1"/>
          </p:cNvPicPr>
          <p:nvPr/>
        </p:nvPicPr>
        <p:blipFill>
          <a:blip r:embed="rId5" cstate="print"/>
          <a:srcRect/>
          <a:stretch>
            <a:fillRect/>
          </a:stretch>
        </p:blipFill>
        <p:spPr bwMode="auto">
          <a:xfrm>
            <a:off x="388819" y="1331637"/>
            <a:ext cx="785808" cy="780569"/>
          </a:xfrm>
          <a:prstGeom prst="rect">
            <a:avLst/>
          </a:prstGeom>
          <a:noFill/>
          <a:ln w="9525">
            <a:noFill/>
            <a:miter lim="800000"/>
            <a:headEnd/>
            <a:tailEnd/>
          </a:ln>
          <a:effectLst/>
        </p:spPr>
      </p:pic>
    </p:spTree>
  </p:cSld>
  <p:clrMapOvr>
    <a:masterClrMapping/>
  </p:clrMapOvr>
  <p:transition advClick="0" advTm="5646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err="1" smtClean="0">
                <a:effectLst/>
                <a:latin typeface="+mn-lt"/>
              </a:rPr>
              <a:t>Relightable</a:t>
            </a:r>
            <a:r>
              <a:rPr lang="en-US" altLang="zh-CN" sz="3600" b="0" dirty="0" smtClean="0">
                <a:effectLst/>
                <a:latin typeface="+mn-lt"/>
              </a:rPr>
              <a:t> Performance Capture</a:t>
            </a:r>
            <a:endParaRPr lang="zh-CN" altLang="en-US" sz="3600" b="0" dirty="0">
              <a:effectLst/>
              <a:latin typeface="+mn-lt"/>
            </a:endParaRPr>
          </a:p>
        </p:txBody>
      </p:sp>
      <p:pic>
        <p:nvPicPr>
          <p:cNvPr id="4" name="demo_dance.wmv">
            <a:hlinkClick r:id="" action="ppaction://media"/>
          </p:cNvPr>
          <p:cNvPicPr>
            <a:picLocks noRot="1" noChangeAspect="1"/>
          </p:cNvPicPr>
          <p:nvPr>
            <a:videoFile r:link="rId2"/>
          </p:nvPr>
        </p:nvPicPr>
        <p:blipFill>
          <a:blip r:embed="rId5"/>
          <a:stretch>
            <a:fillRect/>
          </a:stretch>
        </p:blipFill>
        <p:spPr>
          <a:xfrm>
            <a:off x="234000" y="1429200"/>
            <a:ext cx="8656320" cy="4869180"/>
          </a:xfrm>
          <a:prstGeom prst="rect">
            <a:avLst/>
          </a:prstGeom>
        </p:spPr>
      </p:pic>
    </p:spTree>
    <p:custDataLst>
      <p:tags r:id="rId1"/>
    </p:custDataLst>
  </p:cSld>
  <p:clrMapOvr>
    <a:masterClrMapping/>
  </p:clrMapOvr>
  <p:transition advTm="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Results – </a:t>
            </a:r>
            <a:r>
              <a:rPr lang="en-US" altLang="zh-CN" sz="3600" b="0" i="1" dirty="0" smtClean="0">
                <a:effectLst/>
                <a:latin typeface="+mn-lt"/>
              </a:rPr>
              <a:t>synthetic</a:t>
            </a:r>
            <a:r>
              <a:rPr lang="en-US" altLang="zh-CN" sz="3600" b="0" dirty="0" smtClean="0">
                <a:effectLst/>
                <a:latin typeface="+mn-lt"/>
              </a:rPr>
              <a:t> sequence</a:t>
            </a:r>
            <a:endParaRPr lang="zh-CN" altLang="en-US" sz="3600" b="0" dirty="0">
              <a:effectLst/>
              <a:latin typeface="+mn-lt"/>
            </a:endParaRPr>
          </a:p>
        </p:txBody>
      </p:sp>
      <p:pic>
        <p:nvPicPr>
          <p:cNvPr id="162818" name="Picture 2" descr="D:\Guannan_0414\Figs\topic3\suppFigs\recontTimeSteps.png"/>
          <p:cNvPicPr>
            <a:picLocks noChangeAspect="1" noChangeArrowheads="1"/>
          </p:cNvPicPr>
          <p:nvPr/>
        </p:nvPicPr>
        <p:blipFill>
          <a:blip r:embed="rId4"/>
          <a:srcRect/>
          <a:stretch>
            <a:fillRect/>
          </a:stretch>
        </p:blipFill>
        <p:spPr bwMode="auto">
          <a:xfrm>
            <a:off x="142844" y="2500306"/>
            <a:ext cx="4853933" cy="3147481"/>
          </a:xfrm>
          <a:prstGeom prst="rect">
            <a:avLst/>
          </a:prstGeom>
          <a:noFill/>
        </p:spPr>
      </p:pic>
      <p:sp>
        <p:nvSpPr>
          <p:cNvPr id="6" name="TextBox 5"/>
          <p:cNvSpPr txBox="1"/>
          <p:nvPr/>
        </p:nvSpPr>
        <p:spPr>
          <a:xfrm>
            <a:off x="71406" y="1428736"/>
            <a:ext cx="4857784" cy="830997"/>
          </a:xfrm>
          <a:prstGeom prst="rect">
            <a:avLst/>
          </a:prstGeom>
          <a:noFill/>
        </p:spPr>
        <p:txBody>
          <a:bodyPr wrap="square" rtlCol="0">
            <a:spAutoFit/>
          </a:bodyPr>
          <a:lstStyle/>
          <a:p>
            <a:pPr>
              <a:buFont typeface="Arial" pitchFamily="34" charset="0"/>
              <a:buChar char="•"/>
            </a:pPr>
            <a:r>
              <a:rPr lang="en-US" altLang="zh-CN" dirty="0" smtClean="0"/>
              <a:t>   10 virtual cameras, 100 frames,</a:t>
            </a:r>
          </a:p>
          <a:p>
            <a:r>
              <a:rPr lang="en-US" altLang="zh-CN" dirty="0" smtClean="0"/>
              <a:t>     time varying illumination</a:t>
            </a:r>
            <a:endParaRPr lang="zh-CN" altLang="en-US" dirty="0"/>
          </a:p>
        </p:txBody>
      </p:sp>
      <p:sp>
        <p:nvSpPr>
          <p:cNvPr id="8" name="TextBox 7"/>
          <p:cNvSpPr txBox="1"/>
          <p:nvPr/>
        </p:nvSpPr>
        <p:spPr>
          <a:xfrm>
            <a:off x="4929190" y="1428736"/>
            <a:ext cx="4000528" cy="461665"/>
          </a:xfrm>
          <a:prstGeom prst="rect">
            <a:avLst/>
          </a:prstGeom>
          <a:noFill/>
        </p:spPr>
        <p:txBody>
          <a:bodyPr wrap="square" rtlCol="0">
            <a:spAutoFit/>
          </a:bodyPr>
          <a:lstStyle/>
          <a:p>
            <a:pPr>
              <a:buFont typeface="Arial" pitchFamily="34" charset="0"/>
              <a:buChar char="•"/>
            </a:pPr>
            <a:r>
              <a:rPr lang="en-US" altLang="zh-CN" dirty="0" smtClean="0"/>
              <a:t>   Quantitative Evaluation</a:t>
            </a:r>
            <a:endParaRPr lang="zh-CN" altLang="en-US" dirty="0"/>
          </a:p>
        </p:txBody>
      </p:sp>
      <p:sp>
        <p:nvSpPr>
          <p:cNvPr id="10" name="内容占位符 2"/>
          <p:cNvSpPr txBox="1">
            <a:spLocks/>
          </p:cNvSpPr>
          <p:nvPr/>
        </p:nvSpPr>
        <p:spPr bwMode="auto">
          <a:xfrm>
            <a:off x="5214942" y="2000240"/>
            <a:ext cx="3500462"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accent4">
                  <a:lumMod val="85000"/>
                  <a:lumOff val="15000"/>
                </a:schemeClr>
              </a:buClr>
              <a:buSzPct val="80000"/>
              <a:buFont typeface="Arial" pitchFamily="34" charset="0"/>
              <a:buChar char="–"/>
            </a:pPr>
            <a:r>
              <a:rPr lang="en-US" altLang="zh-CN" sz="2000" kern="0" dirty="0" smtClean="0">
                <a:latin typeface="Arial Unicode MS" pitchFamily="34" charset="-122"/>
                <a:ea typeface="黑体" pitchFamily="2" charset="-122"/>
              </a:rPr>
              <a:t>Time-varying illumination</a:t>
            </a:r>
          </a:p>
        </p:txBody>
      </p:sp>
      <p:grpSp>
        <p:nvGrpSpPr>
          <p:cNvPr id="17" name="组合 16"/>
          <p:cNvGrpSpPr/>
          <p:nvPr/>
        </p:nvGrpSpPr>
        <p:grpSpPr>
          <a:xfrm>
            <a:off x="4916790" y="2643182"/>
            <a:ext cx="4164399" cy="3595053"/>
            <a:chOff x="4916790" y="2786059"/>
            <a:chExt cx="4164399" cy="3595053"/>
          </a:xfrm>
        </p:grpSpPr>
        <p:pic>
          <p:nvPicPr>
            <p:cNvPr id="163846" name="Picture 6"/>
            <p:cNvPicPr>
              <a:picLocks noChangeAspect="1" noChangeArrowheads="1"/>
            </p:cNvPicPr>
            <p:nvPr/>
          </p:nvPicPr>
          <p:blipFill>
            <a:blip r:embed="rId5" cstate="print"/>
            <a:srcRect/>
            <a:stretch>
              <a:fillRect/>
            </a:stretch>
          </p:blipFill>
          <p:spPr bwMode="auto">
            <a:xfrm>
              <a:off x="4916790" y="2786059"/>
              <a:ext cx="4155804" cy="964923"/>
            </a:xfrm>
            <a:prstGeom prst="rect">
              <a:avLst/>
            </a:prstGeom>
            <a:noFill/>
            <a:ln w="9525">
              <a:noFill/>
              <a:miter lim="800000"/>
              <a:headEnd/>
              <a:tailEnd/>
            </a:ln>
            <a:effectLst/>
          </p:spPr>
        </p:pic>
        <p:pic>
          <p:nvPicPr>
            <p:cNvPr id="163847" name="Picture 7"/>
            <p:cNvPicPr>
              <a:picLocks noChangeAspect="1" noChangeArrowheads="1"/>
            </p:cNvPicPr>
            <p:nvPr/>
          </p:nvPicPr>
          <p:blipFill>
            <a:blip r:embed="rId6" cstate="print"/>
            <a:srcRect/>
            <a:stretch>
              <a:fillRect/>
            </a:stretch>
          </p:blipFill>
          <p:spPr bwMode="auto">
            <a:xfrm>
              <a:off x="4916790" y="3786190"/>
              <a:ext cx="4155804" cy="995555"/>
            </a:xfrm>
            <a:prstGeom prst="rect">
              <a:avLst/>
            </a:prstGeom>
            <a:noFill/>
            <a:ln w="9525">
              <a:noFill/>
              <a:miter lim="800000"/>
              <a:headEnd/>
              <a:tailEnd/>
            </a:ln>
            <a:effectLst/>
          </p:spPr>
        </p:pic>
        <p:pic>
          <p:nvPicPr>
            <p:cNvPr id="163848" name="Picture 8"/>
            <p:cNvPicPr>
              <a:picLocks noChangeAspect="1" noChangeArrowheads="1"/>
            </p:cNvPicPr>
            <p:nvPr/>
          </p:nvPicPr>
          <p:blipFill>
            <a:blip r:embed="rId7" cstate="print"/>
            <a:srcRect/>
            <a:stretch>
              <a:fillRect/>
            </a:stretch>
          </p:blipFill>
          <p:spPr bwMode="auto">
            <a:xfrm>
              <a:off x="4925385" y="4795381"/>
              <a:ext cx="4155804" cy="990450"/>
            </a:xfrm>
            <a:prstGeom prst="rect">
              <a:avLst/>
            </a:prstGeom>
            <a:noFill/>
            <a:ln w="9525">
              <a:noFill/>
              <a:miter lim="800000"/>
              <a:headEnd/>
              <a:tailEnd/>
            </a:ln>
            <a:effectLst/>
          </p:spPr>
        </p:pic>
        <p:sp>
          <p:nvSpPr>
            <p:cNvPr id="14" name="TextBox 13"/>
            <p:cNvSpPr txBox="1"/>
            <p:nvPr/>
          </p:nvSpPr>
          <p:spPr>
            <a:xfrm>
              <a:off x="5143504" y="5857892"/>
              <a:ext cx="1000132" cy="523220"/>
            </a:xfrm>
            <a:prstGeom prst="rect">
              <a:avLst/>
            </a:prstGeom>
            <a:noFill/>
          </p:spPr>
          <p:txBody>
            <a:bodyPr wrap="square" rtlCol="0">
              <a:spAutoFit/>
            </a:bodyPr>
            <a:lstStyle/>
            <a:p>
              <a:pPr algn="ctr"/>
              <a:r>
                <a:rPr lang="en-US" altLang="zh-CN" sz="1400" dirty="0" smtClean="0"/>
                <a:t>Ground Truth</a:t>
              </a:r>
              <a:endParaRPr lang="zh-CN" altLang="en-US" sz="1400" dirty="0"/>
            </a:p>
          </p:txBody>
        </p:sp>
        <p:sp>
          <p:nvSpPr>
            <p:cNvPr id="15" name="TextBox 14"/>
            <p:cNvSpPr txBox="1"/>
            <p:nvPr/>
          </p:nvSpPr>
          <p:spPr>
            <a:xfrm>
              <a:off x="6357950" y="5857892"/>
              <a:ext cx="1143008" cy="523220"/>
            </a:xfrm>
            <a:prstGeom prst="rect">
              <a:avLst/>
            </a:prstGeom>
            <a:noFill/>
          </p:spPr>
          <p:txBody>
            <a:bodyPr wrap="square" rtlCol="0">
              <a:spAutoFit/>
            </a:bodyPr>
            <a:lstStyle/>
            <a:p>
              <a:pPr algn="ctr"/>
              <a:r>
                <a:rPr lang="en-US" altLang="zh-CN" sz="1400" dirty="0" smtClean="0"/>
                <a:t>SH</a:t>
              </a:r>
            </a:p>
            <a:p>
              <a:pPr algn="ctr"/>
              <a:r>
                <a:rPr lang="en-US" altLang="zh-CN" sz="1400" dirty="0" smtClean="0"/>
                <a:t>Estimation</a:t>
              </a:r>
              <a:endParaRPr lang="zh-CN" altLang="en-US" sz="1400" dirty="0"/>
            </a:p>
          </p:txBody>
        </p:sp>
        <p:sp>
          <p:nvSpPr>
            <p:cNvPr id="16" name="TextBox 15"/>
            <p:cNvSpPr txBox="1"/>
            <p:nvPr/>
          </p:nvSpPr>
          <p:spPr>
            <a:xfrm>
              <a:off x="7786710" y="5857892"/>
              <a:ext cx="1143008" cy="523220"/>
            </a:xfrm>
            <a:prstGeom prst="rect">
              <a:avLst/>
            </a:prstGeom>
            <a:noFill/>
          </p:spPr>
          <p:txBody>
            <a:bodyPr wrap="square" rtlCol="0">
              <a:spAutoFit/>
            </a:bodyPr>
            <a:lstStyle/>
            <a:p>
              <a:pPr algn="ctr"/>
              <a:r>
                <a:rPr lang="en-US" altLang="zh-CN" sz="1400" dirty="0" smtClean="0"/>
                <a:t>Wavelet</a:t>
              </a:r>
            </a:p>
            <a:p>
              <a:pPr algn="ctr"/>
              <a:r>
                <a:rPr lang="en-US" altLang="zh-CN" sz="1400" dirty="0" smtClean="0"/>
                <a:t>Estimation</a:t>
              </a:r>
              <a:endParaRPr lang="zh-CN" altLang="en-US" sz="1400" dirty="0"/>
            </a:p>
          </p:txBody>
        </p:sp>
      </p:grpSp>
      <p:sp>
        <p:nvSpPr>
          <p:cNvPr id="18" name="矩形 17"/>
          <p:cNvSpPr/>
          <p:nvPr/>
        </p:nvSpPr>
        <p:spPr>
          <a:xfrm>
            <a:off x="5214942" y="2457386"/>
            <a:ext cx="3038011" cy="400110"/>
          </a:xfrm>
          <a:prstGeom prst="rect">
            <a:avLst/>
          </a:prstGeom>
        </p:spPr>
        <p:txBody>
          <a:bodyPr wrap="none">
            <a:spAutoFit/>
          </a:bodyPr>
          <a:lstStyle/>
          <a:p>
            <a:pPr marL="342900" lvl="0" indent="-342900" eaLnBrk="0" hangingPunct="0">
              <a:spcBef>
                <a:spcPct val="20000"/>
              </a:spcBef>
              <a:buClr>
                <a:schemeClr val="accent4">
                  <a:lumMod val="85000"/>
                  <a:lumOff val="15000"/>
                </a:schemeClr>
              </a:buClr>
              <a:buSzPct val="80000"/>
              <a:buFont typeface="Arial" pitchFamily="34" charset="0"/>
              <a:buChar char="–"/>
            </a:pPr>
            <a:r>
              <a:rPr lang="en-US" altLang="zh-CN" sz="2000" kern="0" dirty="0" smtClean="0">
                <a:latin typeface="Arial Unicode MS" pitchFamily="34" charset="-122"/>
                <a:ea typeface="黑体" pitchFamily="2" charset="-122"/>
              </a:rPr>
              <a:t> </a:t>
            </a:r>
            <a:r>
              <a:rPr lang="en-US" altLang="zh-CN" sz="2000" kern="0" dirty="0" err="1" smtClean="0">
                <a:latin typeface="Arial Unicode MS" pitchFamily="34" charset="-122"/>
                <a:ea typeface="黑体" pitchFamily="2" charset="-122"/>
              </a:rPr>
              <a:t>v.s</a:t>
            </a:r>
            <a:r>
              <a:rPr lang="en-US" altLang="zh-CN" sz="2000" kern="0" dirty="0" smtClean="0">
                <a:latin typeface="Arial Unicode MS" pitchFamily="34" charset="-122"/>
                <a:ea typeface="黑体" pitchFamily="2" charset="-122"/>
              </a:rPr>
              <a:t>.  SH based BRDF</a:t>
            </a:r>
          </a:p>
        </p:txBody>
      </p:sp>
      <p:sp>
        <p:nvSpPr>
          <p:cNvPr id="19" name="矩形 18"/>
          <p:cNvSpPr/>
          <p:nvPr/>
        </p:nvSpPr>
        <p:spPr>
          <a:xfrm>
            <a:off x="5214942" y="2886014"/>
            <a:ext cx="2709396" cy="400110"/>
          </a:xfrm>
          <a:prstGeom prst="rect">
            <a:avLst/>
          </a:prstGeom>
        </p:spPr>
        <p:txBody>
          <a:bodyPr wrap="none">
            <a:spAutoFit/>
          </a:bodyPr>
          <a:lstStyle/>
          <a:p>
            <a:pPr marL="342900" lvl="0" indent="-342900" eaLnBrk="0" hangingPunct="0">
              <a:spcBef>
                <a:spcPct val="20000"/>
              </a:spcBef>
              <a:buClr>
                <a:schemeClr val="accent4">
                  <a:lumMod val="85000"/>
                  <a:lumOff val="15000"/>
                </a:schemeClr>
              </a:buClr>
              <a:buSzPct val="80000"/>
              <a:buFont typeface="Arial" pitchFamily="34" charset="0"/>
              <a:buChar char="–"/>
            </a:pPr>
            <a:r>
              <a:rPr lang="en-US" altLang="zh-CN" sz="2000" kern="0" dirty="0" smtClean="0">
                <a:latin typeface="Arial Unicode MS" pitchFamily="34" charset="-122"/>
                <a:ea typeface="黑体" pitchFamily="2" charset="-122"/>
              </a:rPr>
              <a:t> </a:t>
            </a:r>
            <a:r>
              <a:rPr lang="en-US" altLang="zh-CN" sz="2000" kern="0" dirty="0" err="1" smtClean="0">
                <a:latin typeface="Arial Unicode MS" pitchFamily="34" charset="-122"/>
                <a:ea typeface="黑体" pitchFamily="2" charset="-122"/>
              </a:rPr>
              <a:t>v.s</a:t>
            </a:r>
            <a:r>
              <a:rPr lang="en-US" altLang="zh-CN" sz="2000" kern="0" dirty="0" smtClean="0">
                <a:latin typeface="Arial Unicode MS" pitchFamily="34" charset="-122"/>
                <a:ea typeface="黑体" pitchFamily="2" charset="-122"/>
              </a:rPr>
              <a:t>.  diffuse BRDF</a:t>
            </a:r>
          </a:p>
        </p:txBody>
      </p:sp>
      <p:grpSp>
        <p:nvGrpSpPr>
          <p:cNvPr id="24" name="组合 23"/>
          <p:cNvGrpSpPr/>
          <p:nvPr/>
        </p:nvGrpSpPr>
        <p:grpSpPr>
          <a:xfrm>
            <a:off x="5357818" y="3214686"/>
            <a:ext cx="3534667" cy="2786082"/>
            <a:chOff x="5429256" y="5143512"/>
            <a:chExt cx="3534667" cy="2786082"/>
          </a:xfrm>
        </p:grpSpPr>
        <p:pic>
          <p:nvPicPr>
            <p:cNvPr id="163849" name="Picture 9"/>
            <p:cNvPicPr>
              <a:picLocks noChangeAspect="1" noChangeArrowheads="1"/>
            </p:cNvPicPr>
            <p:nvPr/>
          </p:nvPicPr>
          <p:blipFill>
            <a:blip r:embed="rId8" cstate="print"/>
            <a:srcRect/>
            <a:stretch>
              <a:fillRect/>
            </a:stretch>
          </p:blipFill>
          <p:spPr bwMode="auto">
            <a:xfrm>
              <a:off x="5429256" y="6385403"/>
              <a:ext cx="3534667" cy="1544191"/>
            </a:xfrm>
            <a:prstGeom prst="rect">
              <a:avLst/>
            </a:prstGeom>
            <a:noFill/>
            <a:ln w="9525">
              <a:noFill/>
              <a:miter lim="800000"/>
              <a:headEnd/>
              <a:tailEnd/>
            </a:ln>
            <a:effectLst/>
          </p:spPr>
        </p:pic>
        <p:sp>
          <p:nvSpPr>
            <p:cNvPr id="22" name="TextBox 21"/>
            <p:cNvSpPr txBox="1"/>
            <p:nvPr/>
          </p:nvSpPr>
          <p:spPr>
            <a:xfrm>
              <a:off x="5572132" y="5143512"/>
              <a:ext cx="3071866" cy="523220"/>
            </a:xfrm>
            <a:prstGeom prst="rect">
              <a:avLst/>
            </a:prstGeom>
            <a:noFill/>
          </p:spPr>
          <p:txBody>
            <a:bodyPr wrap="square" rtlCol="0">
              <a:spAutoFit/>
            </a:bodyPr>
            <a:lstStyle/>
            <a:p>
              <a:pPr algn="ctr"/>
              <a:r>
                <a:rPr lang="en-US" altLang="zh-CN" sz="1400" dirty="0" smtClean="0"/>
                <a:t>SH based BRDF error:</a:t>
              </a:r>
            </a:p>
            <a:p>
              <a:pPr algn="ctr"/>
              <a:r>
                <a:rPr lang="en-US" altLang="zh-CN" sz="1400" dirty="0" smtClean="0"/>
                <a:t> (0.0392, 0.0591, 23.846)</a:t>
              </a:r>
              <a:endParaRPr lang="zh-CN" altLang="en-US" sz="1400" dirty="0"/>
            </a:p>
          </p:txBody>
        </p:sp>
        <p:sp>
          <p:nvSpPr>
            <p:cNvPr id="23" name="TextBox 22"/>
            <p:cNvSpPr txBox="1"/>
            <p:nvPr/>
          </p:nvSpPr>
          <p:spPr>
            <a:xfrm>
              <a:off x="5572132" y="5715016"/>
              <a:ext cx="3071866" cy="523220"/>
            </a:xfrm>
            <a:prstGeom prst="rect">
              <a:avLst/>
            </a:prstGeom>
            <a:noFill/>
          </p:spPr>
          <p:txBody>
            <a:bodyPr wrap="square" rtlCol="0">
              <a:spAutoFit/>
            </a:bodyPr>
            <a:lstStyle/>
            <a:p>
              <a:pPr algn="ctr"/>
              <a:r>
                <a:rPr lang="en-US" altLang="zh-CN" sz="1400" dirty="0" smtClean="0"/>
                <a:t>Full pipeline BRDF error:</a:t>
              </a:r>
            </a:p>
            <a:p>
              <a:pPr algn="ctr"/>
              <a:r>
                <a:rPr lang="en-US" altLang="zh-CN" sz="1400" dirty="0" smtClean="0"/>
                <a:t> (0.0392, 0.0591, 23.846)</a:t>
              </a:r>
              <a:endParaRPr lang="zh-CN" altLang="en-US" sz="1400" dirty="0"/>
            </a:p>
          </p:txBody>
        </p:sp>
      </p:grpSp>
      <p:grpSp>
        <p:nvGrpSpPr>
          <p:cNvPr id="32" name="组合 31"/>
          <p:cNvGrpSpPr/>
          <p:nvPr/>
        </p:nvGrpSpPr>
        <p:grpSpPr>
          <a:xfrm>
            <a:off x="5072066" y="3357562"/>
            <a:ext cx="3932250" cy="3481382"/>
            <a:chOff x="4997468" y="3357562"/>
            <a:chExt cx="3932250" cy="3481382"/>
          </a:xfrm>
        </p:grpSpPr>
        <p:pic>
          <p:nvPicPr>
            <p:cNvPr id="163851" name="Picture 11"/>
            <p:cNvPicPr>
              <a:picLocks noChangeAspect="1" noChangeArrowheads="1"/>
            </p:cNvPicPr>
            <p:nvPr/>
          </p:nvPicPr>
          <p:blipFill>
            <a:blip r:embed="rId9" cstate="print"/>
            <a:srcRect/>
            <a:stretch>
              <a:fillRect/>
            </a:stretch>
          </p:blipFill>
          <p:spPr bwMode="auto">
            <a:xfrm>
              <a:off x="4997468" y="3357562"/>
              <a:ext cx="2595391" cy="3481382"/>
            </a:xfrm>
            <a:prstGeom prst="rect">
              <a:avLst/>
            </a:prstGeom>
            <a:noFill/>
            <a:ln w="9525">
              <a:noFill/>
              <a:miter lim="800000"/>
              <a:headEnd/>
              <a:tailEnd/>
            </a:ln>
            <a:effectLst/>
          </p:spPr>
        </p:pic>
        <p:sp>
          <p:nvSpPr>
            <p:cNvPr id="27" name="TextBox 26"/>
            <p:cNvSpPr txBox="1"/>
            <p:nvPr/>
          </p:nvSpPr>
          <p:spPr>
            <a:xfrm>
              <a:off x="7643834" y="3643314"/>
              <a:ext cx="1285852" cy="523220"/>
            </a:xfrm>
            <a:prstGeom prst="rect">
              <a:avLst/>
            </a:prstGeom>
            <a:noFill/>
          </p:spPr>
          <p:txBody>
            <a:bodyPr wrap="square" rtlCol="0">
              <a:spAutoFit/>
            </a:bodyPr>
            <a:lstStyle/>
            <a:p>
              <a:pPr algn="ctr"/>
              <a:r>
                <a:rPr lang="en-US" altLang="zh-CN" sz="1400" dirty="0" smtClean="0"/>
                <a:t>(a): Ground</a:t>
              </a:r>
            </a:p>
            <a:p>
              <a:pPr algn="ctr"/>
              <a:r>
                <a:rPr lang="en-US" altLang="zh-CN" sz="1400" dirty="0" smtClean="0"/>
                <a:t> truth BRDF</a:t>
              </a:r>
            </a:p>
          </p:txBody>
        </p:sp>
        <p:sp>
          <p:nvSpPr>
            <p:cNvPr id="28" name="TextBox 27"/>
            <p:cNvSpPr txBox="1"/>
            <p:nvPr/>
          </p:nvSpPr>
          <p:spPr>
            <a:xfrm>
              <a:off x="7643834" y="4214818"/>
              <a:ext cx="1285852" cy="523220"/>
            </a:xfrm>
            <a:prstGeom prst="rect">
              <a:avLst/>
            </a:prstGeom>
            <a:noFill/>
          </p:spPr>
          <p:txBody>
            <a:bodyPr wrap="square" rtlCol="0">
              <a:spAutoFit/>
            </a:bodyPr>
            <a:lstStyle/>
            <a:p>
              <a:pPr algn="ctr"/>
              <a:r>
                <a:rPr lang="en-US" altLang="zh-CN" sz="1400" dirty="0" smtClean="0"/>
                <a:t>(b): Diffuse</a:t>
              </a:r>
            </a:p>
            <a:p>
              <a:pPr algn="ctr"/>
              <a:r>
                <a:rPr lang="en-US" altLang="zh-CN" sz="1400" dirty="0" smtClean="0"/>
                <a:t> BRDF</a:t>
              </a:r>
            </a:p>
          </p:txBody>
        </p:sp>
        <p:sp>
          <p:nvSpPr>
            <p:cNvPr id="29" name="TextBox 28"/>
            <p:cNvSpPr txBox="1"/>
            <p:nvPr/>
          </p:nvSpPr>
          <p:spPr>
            <a:xfrm>
              <a:off x="7606871" y="4763168"/>
              <a:ext cx="1285852" cy="523220"/>
            </a:xfrm>
            <a:prstGeom prst="rect">
              <a:avLst/>
            </a:prstGeom>
            <a:noFill/>
          </p:spPr>
          <p:txBody>
            <a:bodyPr wrap="square" rtlCol="0">
              <a:spAutoFit/>
            </a:bodyPr>
            <a:lstStyle/>
            <a:p>
              <a:pPr algn="ctr"/>
              <a:r>
                <a:rPr lang="en-US" altLang="zh-CN" sz="1400" dirty="0" smtClean="0"/>
                <a:t>(c): Phong</a:t>
              </a:r>
            </a:p>
            <a:p>
              <a:pPr algn="ctr"/>
              <a:r>
                <a:rPr lang="en-US" altLang="zh-CN" sz="1400" dirty="0" smtClean="0"/>
                <a:t> BRDF</a:t>
              </a:r>
            </a:p>
          </p:txBody>
        </p:sp>
        <p:sp>
          <p:nvSpPr>
            <p:cNvPr id="30" name="TextBox 29"/>
            <p:cNvSpPr txBox="1"/>
            <p:nvPr/>
          </p:nvSpPr>
          <p:spPr>
            <a:xfrm>
              <a:off x="7643866" y="5334672"/>
              <a:ext cx="1285852" cy="523220"/>
            </a:xfrm>
            <a:prstGeom prst="rect">
              <a:avLst/>
            </a:prstGeom>
            <a:noFill/>
          </p:spPr>
          <p:txBody>
            <a:bodyPr wrap="square" rtlCol="0">
              <a:spAutoFit/>
            </a:bodyPr>
            <a:lstStyle/>
            <a:p>
              <a:pPr algn="ctr"/>
              <a:r>
                <a:rPr lang="en-US" altLang="zh-CN" sz="1400" dirty="0" smtClean="0"/>
                <a:t>(d): Diffuse</a:t>
              </a:r>
            </a:p>
            <a:p>
              <a:pPr algn="ctr"/>
              <a:r>
                <a:rPr lang="en-US" altLang="zh-CN" sz="1400" dirty="0" smtClean="0"/>
                <a:t> relit error</a:t>
              </a:r>
            </a:p>
          </p:txBody>
        </p:sp>
        <p:sp>
          <p:nvSpPr>
            <p:cNvPr id="31" name="TextBox 30"/>
            <p:cNvSpPr txBox="1"/>
            <p:nvPr/>
          </p:nvSpPr>
          <p:spPr>
            <a:xfrm>
              <a:off x="7606903" y="5906176"/>
              <a:ext cx="1285852" cy="523220"/>
            </a:xfrm>
            <a:prstGeom prst="rect">
              <a:avLst/>
            </a:prstGeom>
            <a:noFill/>
          </p:spPr>
          <p:txBody>
            <a:bodyPr wrap="square" rtlCol="0">
              <a:spAutoFit/>
            </a:bodyPr>
            <a:lstStyle/>
            <a:p>
              <a:pPr algn="ctr"/>
              <a:r>
                <a:rPr lang="en-US" altLang="zh-CN" sz="1400" dirty="0" smtClean="0"/>
                <a:t>(e): Phong</a:t>
              </a:r>
            </a:p>
            <a:p>
              <a:pPr algn="ctr"/>
              <a:r>
                <a:rPr lang="en-US" altLang="zh-CN" sz="1400" dirty="0" smtClean="0"/>
                <a:t> relit error</a:t>
              </a:r>
            </a:p>
          </p:txBody>
        </p:sp>
      </p:grpSp>
    </p:spTree>
    <p:custDataLst>
      <p:tags r:id="rId1"/>
    </p:custDataLst>
  </p:cSld>
  <p:clrMapOvr>
    <a:masterClrMapping/>
  </p:clrMapOvr>
  <p:transition advTm="21886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1000"/>
                            </p:stCondLst>
                            <p:childTnLst>
                              <p:par>
                                <p:cTn id="37" presetID="9"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dissolve">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Outline</a:t>
            </a:r>
            <a:endParaRPr lang="zh-CN" altLang="en-US" sz="3600" b="0" dirty="0">
              <a:effectLst/>
              <a:latin typeface="+mn-lt"/>
            </a:endParaRPr>
          </a:p>
        </p:txBody>
      </p:sp>
      <p:sp>
        <p:nvSpPr>
          <p:cNvPr id="3" name="内容占位符 2"/>
          <p:cNvSpPr>
            <a:spLocks noGrp="1"/>
          </p:cNvSpPr>
          <p:nvPr>
            <p:ph idx="1"/>
          </p:nvPr>
        </p:nvSpPr>
        <p:spPr/>
        <p:txBody>
          <a:bodyPr/>
          <a:lstStyle/>
          <a:p>
            <a:r>
              <a:rPr lang="en-US" altLang="zh-CN" dirty="0" smtClean="0"/>
              <a:t>Approach</a:t>
            </a:r>
          </a:p>
          <a:p>
            <a:pPr lvl="1"/>
            <a:r>
              <a:rPr lang="en-US" altLang="zh-CN" dirty="0" smtClean="0"/>
              <a:t>Data Capture</a:t>
            </a:r>
          </a:p>
          <a:p>
            <a:pPr lvl="1"/>
            <a:r>
              <a:rPr lang="en-US" altLang="zh-CN" dirty="0" smtClean="0"/>
              <a:t>Shape &amp; Appearance Reconstruction</a:t>
            </a:r>
          </a:p>
          <a:p>
            <a:pPr lvl="1"/>
            <a:r>
              <a:rPr lang="en-US" altLang="zh-CN" dirty="0" smtClean="0"/>
              <a:t>Performance Relighting</a:t>
            </a:r>
          </a:p>
          <a:p>
            <a:r>
              <a:rPr lang="en-US" altLang="zh-CN" dirty="0" smtClean="0"/>
              <a:t>Results</a:t>
            </a:r>
          </a:p>
          <a:p>
            <a:r>
              <a:rPr lang="en-US" altLang="zh-CN" dirty="0" smtClean="0"/>
              <a:t>Future Work and Conclusion</a:t>
            </a:r>
            <a:endParaRPr lang="zh-CN" altLang="en-US" dirty="0"/>
          </a:p>
        </p:txBody>
      </p:sp>
      <p:sp>
        <p:nvSpPr>
          <p:cNvPr id="4" name="矩形 3"/>
          <p:cNvSpPr/>
          <p:nvPr/>
        </p:nvSpPr>
        <p:spPr bwMode="auto">
          <a:xfrm>
            <a:off x="357158" y="1285860"/>
            <a:ext cx="7572428" cy="2571768"/>
          </a:xfrm>
          <a:prstGeom prst="rect">
            <a:avLst/>
          </a:prstGeom>
          <a:solidFill>
            <a:schemeClr val="bg1">
              <a:alpha val="62000"/>
            </a:schemeClr>
          </a:solidFill>
          <a:ln w="3175" algn="ctr">
            <a:solidFill>
              <a:schemeClr val="bg1"/>
            </a:solidFill>
            <a:miter lim="800000"/>
            <a:headEnd/>
            <a:tailEnd/>
          </a:ln>
          <a:effectLst/>
        </p:spPr>
        <p:txBody>
          <a:bodyPr lIns="91446" tIns="91446" rIns="91446" bIns="91446" rtlCol="0" anchor="ctr"/>
          <a:lstStyle/>
          <a:p>
            <a:pPr algn="ctr"/>
            <a:endParaRPr lang="zh-CN" altLang="en-US" sz="2800" smtClean="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Tree>
  </p:cSld>
  <p:clrMapOvr>
    <a:masterClrMapping/>
  </p:clrMapOvr>
  <p:transition advTm="6438">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latin typeface="+mn-lt"/>
              </a:rPr>
              <a:t>Future Work</a:t>
            </a:r>
            <a:endParaRPr lang="zh-CN" altLang="en-US" sz="3600" b="0" dirty="0">
              <a:effectLst/>
              <a:latin typeface="+mn-lt"/>
            </a:endParaRPr>
          </a:p>
        </p:txBody>
      </p:sp>
      <p:sp>
        <p:nvSpPr>
          <p:cNvPr id="3" name="item1"/>
          <p:cNvSpPr>
            <a:spLocks noGrp="1"/>
          </p:cNvSpPr>
          <p:nvPr>
            <p:ph idx="1"/>
          </p:nvPr>
        </p:nvSpPr>
        <p:spPr>
          <a:xfrm>
            <a:off x="611188" y="1389083"/>
            <a:ext cx="7924800" cy="1031805"/>
          </a:xfrm>
        </p:spPr>
        <p:txBody>
          <a:bodyPr/>
          <a:lstStyle/>
          <a:p>
            <a:pPr>
              <a:buFont typeface="Arial" pitchFamily="34" charset="0"/>
              <a:buChar char="–"/>
            </a:pPr>
            <a:r>
              <a:rPr lang="en-US" altLang="zh-CN" sz="2800" dirty="0" smtClean="0"/>
              <a:t>Combination with super-resolution approaches for better visual quality</a:t>
            </a:r>
          </a:p>
        </p:txBody>
      </p:sp>
      <p:sp>
        <p:nvSpPr>
          <p:cNvPr id="5" name="item2"/>
          <p:cNvSpPr txBox="1">
            <a:spLocks/>
          </p:cNvSpPr>
          <p:nvPr/>
        </p:nvSpPr>
        <p:spPr bwMode="auto">
          <a:xfrm>
            <a:off x="611560" y="2492896"/>
            <a:ext cx="5688632" cy="756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4">
                  <a:lumMod val="85000"/>
                  <a:lumOff val="15000"/>
                </a:schemeClr>
              </a:buClr>
              <a:buSzPct val="80000"/>
              <a:buFont typeface="Arial" pitchFamily="34" charset="0"/>
              <a:buChar char="•"/>
              <a:defRPr sz="3200" baseline="0">
                <a:solidFill>
                  <a:schemeClr val="tx1"/>
                </a:solidFill>
                <a:latin typeface="Arial Unicode MS" pitchFamily="34" charset="-122"/>
                <a:ea typeface="黑体" pitchFamily="2" charset="-122"/>
                <a:cs typeface="+mn-cs"/>
              </a:defRPr>
            </a:lvl1pPr>
            <a:lvl2pPr marL="742950" indent="-285750" algn="l" rtl="0" eaLnBrk="0" fontAlgn="base" hangingPunct="0">
              <a:spcBef>
                <a:spcPct val="20000"/>
              </a:spcBef>
              <a:spcAft>
                <a:spcPct val="0"/>
              </a:spcAft>
              <a:buClr>
                <a:schemeClr val="accent4">
                  <a:lumMod val="85000"/>
                  <a:lumOff val="15000"/>
                </a:schemeClr>
              </a:buClr>
              <a:buSzPct val="80000"/>
              <a:buFont typeface="Arial" pitchFamily="34" charset="0"/>
              <a:buChar char="–"/>
              <a:defRPr sz="2800" baseline="0">
                <a:solidFill>
                  <a:schemeClr val="tx1"/>
                </a:solidFill>
                <a:latin typeface="Arial Unicode MS" pitchFamily="34" charset="-122"/>
                <a:ea typeface="黑体" pitchFamily="2" charset="-122"/>
              </a:defRPr>
            </a:lvl2pPr>
            <a:lvl3pPr marL="1143000" indent="-228600" algn="l" rtl="0" eaLnBrk="0" fontAlgn="base" hangingPunct="0">
              <a:spcBef>
                <a:spcPct val="20000"/>
              </a:spcBef>
              <a:spcAft>
                <a:spcPct val="0"/>
              </a:spcAft>
              <a:buClr>
                <a:srgbClr val="990099"/>
              </a:buClr>
              <a:buSzPct val="65000"/>
              <a:buFont typeface="Wingdings" pitchFamily="2" charset="2"/>
              <a:buChar char="p"/>
              <a:defRPr sz="2400" baseline="0">
                <a:solidFill>
                  <a:schemeClr val="tx1"/>
                </a:solidFill>
                <a:latin typeface="Arial Unicode MS" pitchFamily="34" charset="-122"/>
                <a:ea typeface="黑体" pitchFamily="2" charset="-122"/>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baseline="0">
                <a:solidFill>
                  <a:schemeClr val="tx1"/>
                </a:solidFill>
                <a:latin typeface="Arial Unicode MS" pitchFamily="34" charset="-122"/>
                <a:ea typeface="黑体" pitchFamily="2" charset="-122"/>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baseline="0">
                <a:solidFill>
                  <a:schemeClr val="tx1"/>
                </a:solidFill>
                <a:latin typeface="Arial Unicode MS" pitchFamily="34" charset="-122"/>
                <a:ea typeface="黑体" pitchFamily="2" charset="-122"/>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a:buFont typeface="Arial" pitchFamily="34" charset="0"/>
              <a:buChar char="–"/>
            </a:pPr>
            <a:r>
              <a:rPr lang="en-US" altLang="zh-CN" sz="2800" dirty="0" smtClean="0"/>
              <a:t>Considering global illumination</a:t>
            </a:r>
          </a:p>
        </p:txBody>
      </p:sp>
      <p:sp>
        <p:nvSpPr>
          <p:cNvPr id="6" name="item3"/>
          <p:cNvSpPr txBox="1">
            <a:spLocks/>
          </p:cNvSpPr>
          <p:nvPr/>
        </p:nvSpPr>
        <p:spPr bwMode="auto">
          <a:xfrm>
            <a:off x="611560" y="3212976"/>
            <a:ext cx="7924800"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4">
                  <a:lumMod val="85000"/>
                  <a:lumOff val="15000"/>
                </a:schemeClr>
              </a:buClr>
              <a:buSzPct val="80000"/>
              <a:buFont typeface="Arial" pitchFamily="34" charset="0"/>
              <a:buChar char="•"/>
              <a:defRPr sz="3200" baseline="0">
                <a:solidFill>
                  <a:schemeClr val="tx1"/>
                </a:solidFill>
                <a:latin typeface="Arial Unicode MS" pitchFamily="34" charset="-122"/>
                <a:ea typeface="黑体" pitchFamily="2" charset="-122"/>
                <a:cs typeface="+mn-cs"/>
              </a:defRPr>
            </a:lvl1pPr>
            <a:lvl2pPr marL="742950" indent="-285750" algn="l" rtl="0" eaLnBrk="0" fontAlgn="base" hangingPunct="0">
              <a:spcBef>
                <a:spcPct val="20000"/>
              </a:spcBef>
              <a:spcAft>
                <a:spcPct val="0"/>
              </a:spcAft>
              <a:buClr>
                <a:schemeClr val="accent4">
                  <a:lumMod val="85000"/>
                  <a:lumOff val="15000"/>
                </a:schemeClr>
              </a:buClr>
              <a:buSzPct val="80000"/>
              <a:buFont typeface="Arial" pitchFamily="34" charset="0"/>
              <a:buChar char="–"/>
              <a:defRPr sz="2800" baseline="0">
                <a:solidFill>
                  <a:schemeClr val="tx1"/>
                </a:solidFill>
                <a:latin typeface="Arial Unicode MS" pitchFamily="34" charset="-122"/>
                <a:ea typeface="黑体" pitchFamily="2" charset="-122"/>
              </a:defRPr>
            </a:lvl2pPr>
            <a:lvl3pPr marL="1143000" indent="-228600" algn="l" rtl="0" eaLnBrk="0" fontAlgn="base" hangingPunct="0">
              <a:spcBef>
                <a:spcPct val="20000"/>
              </a:spcBef>
              <a:spcAft>
                <a:spcPct val="0"/>
              </a:spcAft>
              <a:buClr>
                <a:srgbClr val="990099"/>
              </a:buClr>
              <a:buSzPct val="65000"/>
              <a:buFont typeface="Wingdings" pitchFamily="2" charset="2"/>
              <a:buChar char="p"/>
              <a:defRPr sz="2400" baseline="0">
                <a:solidFill>
                  <a:schemeClr val="tx1"/>
                </a:solidFill>
                <a:latin typeface="Arial Unicode MS" pitchFamily="34" charset="-122"/>
                <a:ea typeface="黑体" pitchFamily="2" charset="-122"/>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baseline="0">
                <a:solidFill>
                  <a:schemeClr val="tx1"/>
                </a:solidFill>
                <a:latin typeface="Arial Unicode MS" pitchFamily="34" charset="-122"/>
                <a:ea typeface="黑体" pitchFamily="2" charset="-122"/>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baseline="0">
                <a:solidFill>
                  <a:schemeClr val="tx1"/>
                </a:solidFill>
                <a:latin typeface="Arial Unicode MS" pitchFamily="34" charset="-122"/>
                <a:ea typeface="黑体" pitchFamily="2" charset="-122"/>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a:buFont typeface="Arial" pitchFamily="34" charset="0"/>
              <a:buChar char="–"/>
            </a:pPr>
            <a:r>
              <a:rPr lang="en-US" altLang="zh-CN" sz="2800" dirty="0" smtClean="0"/>
              <a:t>More complex BRDF model</a:t>
            </a:r>
          </a:p>
        </p:txBody>
      </p:sp>
      <p:sp>
        <p:nvSpPr>
          <p:cNvPr id="7" name="item4"/>
          <p:cNvSpPr txBox="1">
            <a:spLocks/>
          </p:cNvSpPr>
          <p:nvPr/>
        </p:nvSpPr>
        <p:spPr bwMode="auto">
          <a:xfrm>
            <a:off x="611560" y="3889328"/>
            <a:ext cx="6060604" cy="72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4">
                  <a:lumMod val="85000"/>
                  <a:lumOff val="15000"/>
                </a:schemeClr>
              </a:buClr>
              <a:buSzPct val="80000"/>
              <a:buFont typeface="Arial" pitchFamily="34" charset="0"/>
              <a:buChar char="•"/>
              <a:defRPr sz="3200" baseline="0">
                <a:solidFill>
                  <a:schemeClr val="tx1"/>
                </a:solidFill>
                <a:latin typeface="Arial Unicode MS" pitchFamily="34" charset="-122"/>
                <a:ea typeface="黑体" pitchFamily="2" charset="-122"/>
                <a:cs typeface="+mn-cs"/>
              </a:defRPr>
            </a:lvl1pPr>
            <a:lvl2pPr marL="742950" indent="-285750" algn="l" rtl="0" eaLnBrk="0" fontAlgn="base" hangingPunct="0">
              <a:spcBef>
                <a:spcPct val="20000"/>
              </a:spcBef>
              <a:spcAft>
                <a:spcPct val="0"/>
              </a:spcAft>
              <a:buClr>
                <a:schemeClr val="accent4">
                  <a:lumMod val="85000"/>
                  <a:lumOff val="15000"/>
                </a:schemeClr>
              </a:buClr>
              <a:buSzPct val="80000"/>
              <a:buFont typeface="Arial" pitchFamily="34" charset="0"/>
              <a:buChar char="–"/>
              <a:defRPr sz="2800" baseline="0">
                <a:solidFill>
                  <a:schemeClr val="tx1"/>
                </a:solidFill>
                <a:latin typeface="Arial Unicode MS" pitchFamily="34" charset="-122"/>
                <a:ea typeface="黑体" pitchFamily="2" charset="-122"/>
              </a:defRPr>
            </a:lvl2pPr>
            <a:lvl3pPr marL="1143000" indent="-228600" algn="l" rtl="0" eaLnBrk="0" fontAlgn="base" hangingPunct="0">
              <a:spcBef>
                <a:spcPct val="20000"/>
              </a:spcBef>
              <a:spcAft>
                <a:spcPct val="0"/>
              </a:spcAft>
              <a:buClr>
                <a:srgbClr val="990099"/>
              </a:buClr>
              <a:buSzPct val="65000"/>
              <a:buFont typeface="Wingdings" pitchFamily="2" charset="2"/>
              <a:buChar char="p"/>
              <a:defRPr sz="2400" baseline="0">
                <a:solidFill>
                  <a:schemeClr val="tx1"/>
                </a:solidFill>
                <a:latin typeface="Arial Unicode MS" pitchFamily="34" charset="-122"/>
                <a:ea typeface="黑体" pitchFamily="2" charset="-122"/>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baseline="0">
                <a:solidFill>
                  <a:schemeClr val="tx1"/>
                </a:solidFill>
                <a:latin typeface="Arial Unicode MS" pitchFamily="34" charset="-122"/>
                <a:ea typeface="黑体" pitchFamily="2" charset="-122"/>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baseline="0">
                <a:solidFill>
                  <a:schemeClr val="tx1"/>
                </a:solidFill>
                <a:latin typeface="Arial Unicode MS" pitchFamily="34" charset="-122"/>
                <a:ea typeface="黑体" pitchFamily="2" charset="-122"/>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a:buFont typeface="Arial" pitchFamily="34" charset="0"/>
              <a:buChar char="–"/>
            </a:pPr>
            <a:r>
              <a:rPr lang="en-US" altLang="zh-CN" sz="2800" dirty="0" smtClean="0"/>
              <a:t>Outdoor performance capture</a:t>
            </a:r>
            <a:endParaRPr lang="zh-CN" altLang="en-US" sz="2800" dirty="0"/>
          </a:p>
        </p:txBody>
      </p:sp>
    </p:spTree>
    <p:custDataLst>
      <p:tags r:id="rId1"/>
    </p:custDataLst>
  </p:cSld>
  <p:clrMapOvr>
    <a:masterClrMapping/>
  </p:clrMapOvr>
  <p:transition advTm="140672">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Conclusion</a:t>
            </a:r>
            <a:endParaRPr lang="zh-CN" altLang="en-US" sz="3600" b="0" dirty="0">
              <a:effectLst/>
              <a:latin typeface="+mn-lt"/>
            </a:endParaRPr>
          </a:p>
        </p:txBody>
      </p:sp>
      <p:sp>
        <p:nvSpPr>
          <p:cNvPr id="3" name="内容占位符 2"/>
          <p:cNvSpPr>
            <a:spLocks noGrp="1"/>
          </p:cNvSpPr>
          <p:nvPr>
            <p:ph idx="1"/>
          </p:nvPr>
        </p:nvSpPr>
        <p:spPr>
          <a:xfrm>
            <a:off x="611188" y="1196975"/>
            <a:ext cx="2674928" cy="517513"/>
          </a:xfrm>
        </p:spPr>
        <p:txBody>
          <a:bodyPr/>
          <a:lstStyle/>
          <a:p>
            <a:r>
              <a:rPr lang="en-US" altLang="zh-CN" sz="2800" dirty="0" smtClean="0"/>
              <a:t>Summary</a:t>
            </a:r>
            <a:endParaRPr lang="zh-CN" altLang="en-US" sz="2800" dirty="0"/>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04707" y="4140243"/>
            <a:ext cx="2696449" cy="1289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srcRect/>
          <a:stretch>
            <a:fillRect/>
          </a:stretch>
        </p:blipFill>
        <p:spPr bwMode="auto">
          <a:xfrm>
            <a:off x="6290836" y="5551825"/>
            <a:ext cx="2781758" cy="663257"/>
          </a:xfrm>
          <a:prstGeom prst="rect">
            <a:avLst/>
          </a:prstGeom>
          <a:noFill/>
          <a:ln w="9525">
            <a:noFill/>
            <a:miter lim="800000"/>
            <a:headEnd/>
            <a:tailEnd/>
          </a:ln>
          <a:effectLst/>
        </p:spPr>
      </p:pic>
      <p:sp>
        <p:nvSpPr>
          <p:cNvPr id="7" name="内容占位符 2"/>
          <p:cNvSpPr txBox="1">
            <a:spLocks/>
          </p:cNvSpPr>
          <p:nvPr/>
        </p:nvSpPr>
        <p:spPr bwMode="auto">
          <a:xfrm>
            <a:off x="785786" y="1772545"/>
            <a:ext cx="7715304" cy="1603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accent4">
                  <a:lumMod val="85000"/>
                  <a:lumOff val="15000"/>
                </a:schemeClr>
              </a:buClr>
              <a:buSzPct val="80000"/>
              <a:buFont typeface="Arial" pitchFamily="34" charset="0"/>
              <a:buChar char="–"/>
            </a:pPr>
            <a:r>
              <a:rPr lang="en-US" altLang="zh-CN" sz="2000" kern="0" dirty="0" smtClean="0">
                <a:latin typeface="Arial Unicode MS" pitchFamily="34" charset="-122"/>
                <a:ea typeface="黑体" pitchFamily="2" charset="-122"/>
              </a:rPr>
              <a:t>Capture detailed time-varying geometry, incident lighting, and spatial-temporally varying reflectance of the surface</a:t>
            </a:r>
          </a:p>
          <a:p>
            <a:pPr marL="342900" lvl="0" indent="-342900" eaLnBrk="0" hangingPunct="0">
              <a:spcBef>
                <a:spcPct val="20000"/>
              </a:spcBef>
              <a:buClr>
                <a:schemeClr val="accent4">
                  <a:lumMod val="85000"/>
                  <a:lumOff val="15000"/>
                </a:schemeClr>
              </a:buClr>
              <a:buSzPct val="80000"/>
              <a:buFont typeface="Arial" pitchFamily="34" charset="0"/>
              <a:buChar char="–"/>
            </a:pPr>
            <a:r>
              <a:rPr lang="en-US" altLang="zh-CN" sz="2000" kern="0" dirty="0" smtClean="0">
                <a:latin typeface="Arial Unicode MS" pitchFamily="34" charset="-122"/>
                <a:ea typeface="黑体" pitchFamily="2" charset="-122"/>
              </a:rPr>
              <a:t>Reconstruct non-</a:t>
            </a:r>
            <a:r>
              <a:rPr lang="en-US" altLang="zh-CN" sz="2000" kern="0" dirty="0" err="1" smtClean="0">
                <a:latin typeface="Arial Unicode MS" pitchFamily="34" charset="-122"/>
                <a:ea typeface="黑体" pitchFamily="2" charset="-122"/>
              </a:rPr>
              <a:t>Lambertian</a:t>
            </a:r>
            <a:r>
              <a:rPr lang="en-US" altLang="zh-CN" sz="2000" kern="0" dirty="0" smtClean="0">
                <a:latin typeface="Arial Unicode MS" pitchFamily="34" charset="-122"/>
                <a:ea typeface="黑体" pitchFamily="2" charset="-122"/>
              </a:rPr>
              <a:t> </a:t>
            </a:r>
            <a:r>
              <a:rPr kumimoji="0" lang="en-US" altLang="zh-CN" sz="2000" b="0" i="0" u="none" strike="noStrike" kern="0" cap="none" spc="0" normalizeH="0" baseline="0" noProof="0" dirty="0" smtClean="0">
                <a:ln>
                  <a:noFill/>
                </a:ln>
                <a:solidFill>
                  <a:schemeClr val="tx1"/>
                </a:solidFill>
                <a:effectLst/>
                <a:uLnTx/>
                <a:uFillTx/>
                <a:latin typeface="Arial Unicode MS" pitchFamily="34" charset="-122"/>
                <a:ea typeface="黑体" pitchFamily="2" charset="-122"/>
                <a:cs typeface="+mn-cs"/>
              </a:rPr>
              <a:t>appearance from multi-view video under uncontrolled illumination</a:t>
            </a:r>
          </a:p>
          <a:p>
            <a:pPr marL="342900" marR="0" lvl="0" indent="-342900" algn="l" defTabSz="914400" rtl="0" eaLnBrk="0" fontAlgn="base" latinLnBrk="0" hangingPunct="0">
              <a:lnSpc>
                <a:spcPct val="100000"/>
              </a:lnSpc>
              <a:spcBef>
                <a:spcPct val="20000"/>
              </a:spcBef>
              <a:spcAft>
                <a:spcPct val="0"/>
              </a:spcAft>
              <a:buClr>
                <a:schemeClr val="accent4">
                  <a:lumMod val="85000"/>
                  <a:lumOff val="15000"/>
                </a:schemeClr>
              </a:buClr>
              <a:buSzPct val="80000"/>
              <a:buFont typeface="Arial" pitchFamily="34" charset="0"/>
              <a:buChar char="–"/>
              <a:tabLst/>
              <a:defRPr/>
            </a:pPr>
            <a:r>
              <a:rPr lang="en-US" altLang="zh-CN" sz="2000" kern="0" dirty="0" smtClean="0">
                <a:latin typeface="Arial Unicode MS" pitchFamily="34" charset="-122"/>
                <a:ea typeface="黑体" pitchFamily="2" charset="-122"/>
              </a:rPr>
              <a:t>Capture </a:t>
            </a:r>
            <a:r>
              <a:rPr lang="en-US" altLang="zh-CN" sz="2000" kern="0" dirty="0" err="1" smtClean="0">
                <a:latin typeface="Arial Unicode MS" pitchFamily="34" charset="-122"/>
                <a:ea typeface="黑体" pitchFamily="2" charset="-122"/>
              </a:rPr>
              <a:t>relightable</a:t>
            </a:r>
            <a:r>
              <a:rPr lang="en-US" altLang="zh-CN" sz="2000" kern="0" dirty="0" smtClean="0">
                <a:latin typeface="Arial Unicode MS" pitchFamily="34" charset="-122"/>
                <a:ea typeface="黑体" pitchFamily="2" charset="-122"/>
              </a:rPr>
              <a:t> performance without complex controllable light setups</a:t>
            </a:r>
          </a:p>
        </p:txBody>
      </p:sp>
      <p:sp>
        <p:nvSpPr>
          <p:cNvPr id="8" name="内容占位符 2"/>
          <p:cNvSpPr txBox="1">
            <a:spLocks/>
          </p:cNvSpPr>
          <p:nvPr/>
        </p:nvSpPr>
        <p:spPr bwMode="auto">
          <a:xfrm>
            <a:off x="785786" y="3754484"/>
            <a:ext cx="7924800" cy="1103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4">
                  <a:lumMod val="85000"/>
                  <a:lumOff val="15000"/>
                </a:schemeClr>
              </a:buClr>
              <a:buSzPct val="80000"/>
              <a:buFont typeface="Arial" pitchFamily="34" charset="0"/>
              <a:buChar char="–"/>
              <a:tabLst/>
              <a:defRPr/>
            </a:pPr>
            <a:endParaRPr kumimoji="0" lang="zh-CN" altLang="en-US" sz="2000" b="0" i="0" u="none" strike="noStrike" kern="0" cap="none" spc="0" normalizeH="0" baseline="0" noProof="0" dirty="0">
              <a:ln>
                <a:noFill/>
              </a:ln>
              <a:solidFill>
                <a:schemeClr val="tx1"/>
              </a:solidFill>
              <a:effectLst/>
              <a:uLnTx/>
              <a:uFillTx/>
              <a:latin typeface="Arial Unicode MS" pitchFamily="34" charset="-122"/>
              <a:ea typeface="黑体" pitchFamily="2" charset="-122"/>
              <a:cs typeface="+mn-cs"/>
            </a:endParaRPr>
          </a:p>
        </p:txBody>
      </p:sp>
      <p:sp>
        <p:nvSpPr>
          <p:cNvPr id="9" name="内容占位符 2"/>
          <p:cNvSpPr txBox="1">
            <a:spLocks/>
          </p:cNvSpPr>
          <p:nvPr/>
        </p:nvSpPr>
        <p:spPr bwMode="auto">
          <a:xfrm>
            <a:off x="594173" y="4071943"/>
            <a:ext cx="2928958" cy="428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4">
                  <a:lumMod val="85000"/>
                  <a:lumOff val="15000"/>
                </a:schemeClr>
              </a:buClr>
              <a:buSzPct val="80000"/>
              <a:buFont typeface="Arial" pitchFamily="34" charset="0"/>
              <a:buChar char="•"/>
              <a:tabLst/>
              <a:defRPr/>
            </a:pPr>
            <a:r>
              <a:rPr kumimoji="0" lang="en-US" altLang="zh-CN" sz="2800" b="0" i="0" u="none" strike="noStrike" kern="0" cap="none" spc="0" normalizeH="0" baseline="0" noProof="0" dirty="0" smtClean="0">
                <a:ln>
                  <a:noFill/>
                </a:ln>
                <a:solidFill>
                  <a:schemeClr val="tx1"/>
                </a:solidFill>
                <a:effectLst/>
                <a:uLnTx/>
                <a:uFillTx/>
                <a:latin typeface="Arial Unicode MS" pitchFamily="34" charset="-122"/>
                <a:ea typeface="黑体" pitchFamily="2" charset="-122"/>
                <a:cs typeface="+mn-cs"/>
              </a:rPr>
              <a:t>Limitation</a:t>
            </a:r>
            <a:endParaRPr kumimoji="0" lang="zh-CN" altLang="en-US" sz="2800" b="0" i="0" u="none" strike="noStrike" kern="0" cap="none" spc="0" normalizeH="0" baseline="0" noProof="0" dirty="0">
              <a:ln>
                <a:noFill/>
              </a:ln>
              <a:solidFill>
                <a:schemeClr val="tx1"/>
              </a:solidFill>
              <a:effectLst/>
              <a:uLnTx/>
              <a:uFillTx/>
              <a:latin typeface="Arial Unicode MS" pitchFamily="34" charset="-122"/>
              <a:ea typeface="黑体" pitchFamily="2" charset="-122"/>
              <a:cs typeface="+mn-cs"/>
            </a:endParaRPr>
          </a:p>
        </p:txBody>
      </p:sp>
      <p:sp>
        <p:nvSpPr>
          <p:cNvPr id="11" name="内容占位符 2"/>
          <p:cNvSpPr txBox="1">
            <a:spLocks/>
          </p:cNvSpPr>
          <p:nvPr/>
        </p:nvSpPr>
        <p:spPr bwMode="auto">
          <a:xfrm>
            <a:off x="777632" y="4598762"/>
            <a:ext cx="5723194" cy="71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accent4">
                  <a:lumMod val="85000"/>
                  <a:lumOff val="15000"/>
                </a:schemeClr>
              </a:buClr>
              <a:buSzPct val="80000"/>
              <a:buFont typeface="Arial" pitchFamily="34" charset="0"/>
              <a:buChar char="–"/>
            </a:pPr>
            <a:r>
              <a:rPr lang="en-US" altLang="zh-CN" sz="2000" kern="0" dirty="0" smtClean="0">
                <a:latin typeface="Arial Unicode MS" pitchFamily="34" charset="-122"/>
                <a:ea typeface="黑体" pitchFamily="2" charset="-122"/>
              </a:rPr>
              <a:t>Direct illumination coming from infinitely far light sources</a:t>
            </a:r>
          </a:p>
        </p:txBody>
      </p:sp>
      <p:sp>
        <p:nvSpPr>
          <p:cNvPr id="12" name="内容占位符 2"/>
          <p:cNvSpPr txBox="1">
            <a:spLocks/>
          </p:cNvSpPr>
          <p:nvPr/>
        </p:nvSpPr>
        <p:spPr bwMode="auto">
          <a:xfrm>
            <a:off x="785786" y="5286388"/>
            <a:ext cx="5357850" cy="71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accent4">
                  <a:lumMod val="85000"/>
                  <a:lumOff val="15000"/>
                </a:schemeClr>
              </a:buClr>
              <a:buSzPct val="80000"/>
              <a:buFont typeface="Arial" pitchFamily="34" charset="0"/>
              <a:buChar char="–"/>
            </a:pPr>
            <a:r>
              <a:rPr lang="en-US" altLang="zh-CN" sz="2000" kern="0" dirty="0" smtClean="0">
                <a:latin typeface="Arial Unicode MS" pitchFamily="34" charset="-122"/>
                <a:ea typeface="黑体" pitchFamily="2" charset="-122"/>
              </a:rPr>
              <a:t>Using Phong model to represent the appearance of human skin</a:t>
            </a:r>
          </a:p>
        </p:txBody>
      </p:sp>
      <p:sp>
        <p:nvSpPr>
          <p:cNvPr id="13" name="内容占位符 2"/>
          <p:cNvSpPr txBox="1">
            <a:spLocks/>
          </p:cNvSpPr>
          <p:nvPr/>
        </p:nvSpPr>
        <p:spPr bwMode="auto">
          <a:xfrm>
            <a:off x="785786" y="6000768"/>
            <a:ext cx="5357850" cy="71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accent4">
                  <a:lumMod val="85000"/>
                  <a:lumOff val="15000"/>
                </a:schemeClr>
              </a:buClr>
              <a:buSzPct val="80000"/>
              <a:buFont typeface="Arial" pitchFamily="34" charset="0"/>
              <a:buChar char="–"/>
            </a:pPr>
            <a:r>
              <a:rPr lang="en-US" altLang="zh-CN" sz="2000" kern="0" dirty="0" smtClean="0">
                <a:latin typeface="Arial Unicode MS" pitchFamily="34" charset="-122"/>
                <a:ea typeface="黑体" pitchFamily="2" charset="-122"/>
              </a:rPr>
              <a:t>Limited by the resolution of input videos</a:t>
            </a:r>
          </a:p>
        </p:txBody>
      </p:sp>
    </p:spTree>
  </p:cSld>
  <p:clrMapOvr>
    <a:masterClrMapping/>
  </p:clrMapOvr>
  <p:transition advTm="107843">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Background</a:t>
            </a:r>
            <a:endParaRPr lang="zh-CN" altLang="en-US" sz="3600" b="0" dirty="0">
              <a:effectLst/>
              <a:latin typeface="+mn-lt"/>
            </a:endParaRPr>
          </a:p>
        </p:txBody>
      </p:sp>
      <p:pic>
        <p:nvPicPr>
          <p:cNvPr id="141314" name="Picture 2" descr="http://hd-report.com/wp-content/uploads/2010/05/Avatar-Performance-Capture-img_4.jpg"/>
          <p:cNvPicPr>
            <a:picLocks noChangeAspect="1" noChangeArrowheads="1"/>
          </p:cNvPicPr>
          <p:nvPr/>
        </p:nvPicPr>
        <p:blipFill>
          <a:blip r:embed="rId4"/>
          <a:srcRect/>
          <a:stretch>
            <a:fillRect/>
          </a:stretch>
        </p:blipFill>
        <p:spPr bwMode="auto">
          <a:xfrm>
            <a:off x="1066823" y="1485912"/>
            <a:ext cx="6791325" cy="3800476"/>
          </a:xfrm>
          <a:prstGeom prst="rect">
            <a:avLst/>
          </a:prstGeom>
          <a:noFill/>
        </p:spPr>
      </p:pic>
      <p:sp>
        <p:nvSpPr>
          <p:cNvPr id="5" name="TextBox 4"/>
          <p:cNvSpPr txBox="1"/>
          <p:nvPr/>
        </p:nvSpPr>
        <p:spPr>
          <a:xfrm>
            <a:off x="500034" y="5500702"/>
            <a:ext cx="8786874" cy="461665"/>
          </a:xfrm>
          <a:prstGeom prst="rect">
            <a:avLst/>
          </a:prstGeom>
          <a:noFill/>
        </p:spPr>
        <p:txBody>
          <a:bodyPr wrap="square" rtlCol="0">
            <a:spAutoFit/>
          </a:bodyPr>
          <a:lstStyle/>
          <a:p>
            <a:r>
              <a:rPr lang="en-US" altLang="zh-CN" dirty="0" smtClean="0"/>
              <a:t>Creating Human Performances Beyond the Recording Studio</a:t>
            </a:r>
            <a:endParaRPr lang="zh-CN" altLang="en-US" dirty="0" smtClean="0"/>
          </a:p>
        </p:txBody>
      </p:sp>
      <p:grpSp>
        <p:nvGrpSpPr>
          <p:cNvPr id="8" name="组合 7"/>
          <p:cNvGrpSpPr/>
          <p:nvPr/>
        </p:nvGrpSpPr>
        <p:grpSpPr>
          <a:xfrm>
            <a:off x="2428860" y="5929330"/>
            <a:ext cx="3357586" cy="785818"/>
            <a:chOff x="2428860" y="5929330"/>
            <a:chExt cx="3357586" cy="785818"/>
          </a:xfrm>
        </p:grpSpPr>
        <p:sp>
          <p:nvSpPr>
            <p:cNvPr id="6" name="TextBox 5"/>
            <p:cNvSpPr txBox="1"/>
            <p:nvPr/>
          </p:nvSpPr>
          <p:spPr>
            <a:xfrm>
              <a:off x="2428860" y="5929330"/>
              <a:ext cx="2571768" cy="400110"/>
            </a:xfrm>
            <a:prstGeom prst="rect">
              <a:avLst/>
            </a:prstGeom>
            <a:noFill/>
          </p:spPr>
          <p:txBody>
            <a:bodyPr wrap="square" rtlCol="0">
              <a:spAutoFit/>
            </a:bodyPr>
            <a:lstStyle/>
            <a:p>
              <a:pPr algn="ctr">
                <a:buFont typeface="Arial" pitchFamily="34" charset="0"/>
                <a:buChar char="–"/>
              </a:pPr>
              <a:r>
                <a:rPr lang="en-US" altLang="zh-CN" sz="2000" dirty="0" smtClean="0">
                  <a:solidFill>
                    <a:schemeClr val="accent6">
                      <a:lumMod val="75000"/>
                    </a:schemeClr>
                  </a:solidFill>
                </a:rPr>
                <a:t>  In new lighting</a:t>
              </a:r>
              <a:endParaRPr lang="zh-CN" altLang="en-US" sz="2000" dirty="0">
                <a:solidFill>
                  <a:schemeClr val="accent6">
                    <a:lumMod val="75000"/>
                  </a:schemeClr>
                </a:solidFill>
              </a:endParaRPr>
            </a:p>
          </p:txBody>
        </p:sp>
        <p:sp>
          <p:nvSpPr>
            <p:cNvPr id="7" name="TextBox 6"/>
            <p:cNvSpPr txBox="1"/>
            <p:nvPr/>
          </p:nvSpPr>
          <p:spPr>
            <a:xfrm>
              <a:off x="2428860" y="6315038"/>
              <a:ext cx="3357586" cy="400110"/>
            </a:xfrm>
            <a:prstGeom prst="rect">
              <a:avLst/>
            </a:prstGeom>
            <a:noFill/>
          </p:spPr>
          <p:txBody>
            <a:bodyPr wrap="square" rtlCol="0">
              <a:spAutoFit/>
            </a:bodyPr>
            <a:lstStyle/>
            <a:p>
              <a:pPr algn="ctr">
                <a:buFont typeface="Arial" pitchFamily="34" charset="0"/>
                <a:buChar char="–"/>
              </a:pPr>
              <a:r>
                <a:rPr lang="en-US" altLang="zh-CN" sz="2000" dirty="0" smtClean="0">
                  <a:solidFill>
                    <a:schemeClr val="accent6">
                      <a:lumMod val="75000"/>
                    </a:schemeClr>
                  </a:solidFill>
                </a:rPr>
                <a:t>  Under new view-point</a:t>
              </a:r>
              <a:endParaRPr lang="zh-CN" altLang="en-US" sz="2000" dirty="0">
                <a:solidFill>
                  <a:schemeClr val="accent6">
                    <a:lumMod val="75000"/>
                  </a:schemeClr>
                </a:solidFill>
              </a:endParaRPr>
            </a:p>
          </p:txBody>
        </p:sp>
      </p:grpSp>
    </p:spTree>
    <p:custDataLst>
      <p:tags r:id="rId1"/>
    </p:custDataLst>
  </p:cSld>
  <p:clrMapOvr>
    <a:masterClrMapping/>
  </p:clrMapOvr>
  <p:transition advTm="27594">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Background</a:t>
            </a:r>
            <a:endParaRPr lang="zh-CN" altLang="en-US" sz="3600" b="0" dirty="0">
              <a:effectLst/>
              <a:latin typeface="+mn-lt"/>
            </a:endParaRPr>
          </a:p>
        </p:txBody>
      </p:sp>
      <p:sp>
        <p:nvSpPr>
          <p:cNvPr id="3" name="内容占位符 2"/>
          <p:cNvSpPr>
            <a:spLocks noGrp="1"/>
          </p:cNvSpPr>
          <p:nvPr>
            <p:ph idx="1"/>
          </p:nvPr>
        </p:nvSpPr>
        <p:spPr>
          <a:xfrm>
            <a:off x="611188" y="1196975"/>
            <a:ext cx="8318530" cy="4968875"/>
          </a:xfrm>
        </p:spPr>
        <p:txBody>
          <a:bodyPr/>
          <a:lstStyle/>
          <a:p>
            <a:r>
              <a:rPr lang="en-US" altLang="zh-CN" dirty="0" smtClean="0"/>
              <a:t>Motion Capture and 3D Reconstruction</a:t>
            </a:r>
            <a:endParaRPr lang="zh-CN" altLang="en-US" dirty="0"/>
          </a:p>
        </p:txBody>
      </p:sp>
      <p:sp>
        <p:nvSpPr>
          <p:cNvPr id="10" name="TextBox 9"/>
          <p:cNvSpPr txBox="1"/>
          <p:nvPr/>
        </p:nvSpPr>
        <p:spPr>
          <a:xfrm>
            <a:off x="1000100" y="4143380"/>
            <a:ext cx="6500858" cy="430887"/>
          </a:xfrm>
          <a:prstGeom prst="rect">
            <a:avLst/>
          </a:prstGeom>
          <a:noFill/>
        </p:spPr>
        <p:txBody>
          <a:bodyPr wrap="square" rtlCol="0">
            <a:spAutoFit/>
          </a:bodyPr>
          <a:lstStyle/>
          <a:p>
            <a:r>
              <a:rPr lang="en-US" altLang="zh-CN" sz="2200" dirty="0" smtClean="0"/>
              <a:t>Shading-based Dynamic Shape Refinement</a:t>
            </a:r>
            <a:endParaRPr lang="zh-CN" altLang="en-US" sz="2200" dirty="0" smtClean="0"/>
          </a:p>
        </p:txBody>
      </p:sp>
      <p:grpSp>
        <p:nvGrpSpPr>
          <p:cNvPr id="27" name="组合 26"/>
          <p:cNvGrpSpPr/>
          <p:nvPr/>
        </p:nvGrpSpPr>
        <p:grpSpPr>
          <a:xfrm>
            <a:off x="785786" y="1785926"/>
            <a:ext cx="7715305" cy="1789567"/>
            <a:chOff x="785786" y="1785926"/>
            <a:chExt cx="7715305" cy="1789567"/>
          </a:xfrm>
        </p:grpSpPr>
        <p:pic>
          <p:nvPicPr>
            <p:cNvPr id="140290" name="Picture 2"/>
            <p:cNvPicPr>
              <a:picLocks noChangeAspect="1" noChangeArrowheads="1"/>
            </p:cNvPicPr>
            <p:nvPr/>
          </p:nvPicPr>
          <p:blipFill>
            <a:blip r:embed="rId4" cstate="print"/>
            <a:srcRect/>
            <a:stretch>
              <a:fillRect/>
            </a:stretch>
          </p:blipFill>
          <p:spPr bwMode="auto">
            <a:xfrm>
              <a:off x="785786" y="1785926"/>
              <a:ext cx="1451001" cy="1789567"/>
            </a:xfrm>
            <a:prstGeom prst="rect">
              <a:avLst/>
            </a:prstGeom>
            <a:noFill/>
            <a:ln w="9525">
              <a:noFill/>
              <a:miter lim="800000"/>
              <a:headEnd/>
              <a:tailEnd/>
            </a:ln>
            <a:effectLst/>
          </p:spPr>
        </p:pic>
        <p:pic>
          <p:nvPicPr>
            <p:cNvPr id="140291" name="Picture 3"/>
            <p:cNvPicPr>
              <a:picLocks noChangeAspect="1" noChangeArrowheads="1"/>
            </p:cNvPicPr>
            <p:nvPr/>
          </p:nvPicPr>
          <p:blipFill>
            <a:blip r:embed="rId5"/>
            <a:srcRect/>
            <a:stretch>
              <a:fillRect/>
            </a:stretch>
          </p:blipFill>
          <p:spPr bwMode="auto">
            <a:xfrm>
              <a:off x="2357423" y="1785927"/>
              <a:ext cx="1448068" cy="1785950"/>
            </a:xfrm>
            <a:prstGeom prst="rect">
              <a:avLst/>
            </a:prstGeom>
            <a:noFill/>
            <a:ln w="9525">
              <a:noFill/>
              <a:miter lim="800000"/>
              <a:headEnd/>
              <a:tailEnd/>
            </a:ln>
            <a:effectLst/>
          </p:spPr>
        </p:pic>
        <p:pic>
          <p:nvPicPr>
            <p:cNvPr id="140292" name="Picture 4"/>
            <p:cNvPicPr>
              <a:picLocks noChangeAspect="1" noChangeArrowheads="1"/>
            </p:cNvPicPr>
            <p:nvPr/>
          </p:nvPicPr>
          <p:blipFill>
            <a:blip r:embed="rId6" cstate="print"/>
            <a:srcRect/>
            <a:stretch>
              <a:fillRect/>
            </a:stretch>
          </p:blipFill>
          <p:spPr bwMode="auto">
            <a:xfrm>
              <a:off x="3909752" y="1785927"/>
              <a:ext cx="1448067" cy="1785950"/>
            </a:xfrm>
            <a:prstGeom prst="rect">
              <a:avLst/>
            </a:prstGeom>
            <a:noFill/>
            <a:ln w="9525">
              <a:noFill/>
              <a:miter lim="800000"/>
              <a:headEnd/>
              <a:tailEnd/>
            </a:ln>
            <a:effectLst/>
          </p:spPr>
        </p:pic>
        <p:pic>
          <p:nvPicPr>
            <p:cNvPr id="140293" name="Picture 5"/>
            <p:cNvPicPr>
              <a:picLocks noChangeAspect="1" noChangeArrowheads="1"/>
            </p:cNvPicPr>
            <p:nvPr/>
          </p:nvPicPr>
          <p:blipFill>
            <a:blip r:embed="rId7" cstate="print"/>
            <a:srcRect/>
            <a:stretch>
              <a:fillRect/>
            </a:stretch>
          </p:blipFill>
          <p:spPr bwMode="auto">
            <a:xfrm>
              <a:off x="5481387" y="1785927"/>
              <a:ext cx="1448068" cy="1785950"/>
            </a:xfrm>
            <a:prstGeom prst="rect">
              <a:avLst/>
            </a:prstGeom>
            <a:noFill/>
            <a:ln w="9525">
              <a:noFill/>
              <a:miter lim="800000"/>
              <a:headEnd/>
              <a:tailEnd/>
            </a:ln>
            <a:effectLst/>
          </p:spPr>
        </p:pic>
        <p:pic>
          <p:nvPicPr>
            <p:cNvPr id="140294" name="Picture 6"/>
            <p:cNvPicPr>
              <a:picLocks noChangeAspect="1" noChangeArrowheads="1"/>
            </p:cNvPicPr>
            <p:nvPr/>
          </p:nvPicPr>
          <p:blipFill>
            <a:blip r:embed="rId8" cstate="print"/>
            <a:srcRect/>
            <a:stretch>
              <a:fillRect/>
            </a:stretch>
          </p:blipFill>
          <p:spPr bwMode="auto">
            <a:xfrm>
              <a:off x="7053023" y="1785927"/>
              <a:ext cx="1448068" cy="1785950"/>
            </a:xfrm>
            <a:prstGeom prst="rect">
              <a:avLst/>
            </a:prstGeom>
            <a:noFill/>
            <a:ln w="9525">
              <a:noFill/>
              <a:miter lim="800000"/>
              <a:headEnd/>
              <a:tailEnd/>
            </a:ln>
            <a:effectLst/>
          </p:spPr>
        </p:pic>
      </p:grpSp>
      <p:sp>
        <p:nvSpPr>
          <p:cNvPr id="21" name="矩形 20"/>
          <p:cNvSpPr/>
          <p:nvPr/>
        </p:nvSpPr>
        <p:spPr>
          <a:xfrm>
            <a:off x="714348" y="3620160"/>
            <a:ext cx="8143932" cy="523220"/>
          </a:xfrm>
          <a:prstGeom prst="rect">
            <a:avLst/>
          </a:prstGeom>
        </p:spPr>
        <p:txBody>
          <a:bodyPr wrap="square">
            <a:spAutoFit/>
          </a:bodyPr>
          <a:lstStyle/>
          <a:p>
            <a:r>
              <a:rPr lang="en-US" altLang="zh-CN" sz="1400" dirty="0" smtClean="0"/>
              <a:t>J. Gall, C. Stoll, E. de </a:t>
            </a:r>
            <a:r>
              <a:rPr lang="en-US" altLang="zh-CN" sz="1400" dirty="0" err="1" smtClean="0"/>
              <a:t>Aguiar</a:t>
            </a:r>
            <a:r>
              <a:rPr lang="en-US" altLang="zh-CN" sz="1400" dirty="0" smtClean="0"/>
              <a:t>, C. </a:t>
            </a:r>
            <a:r>
              <a:rPr lang="en-US" altLang="zh-CN" sz="1400" dirty="0" err="1" smtClean="0"/>
              <a:t>Theobalt</a:t>
            </a:r>
            <a:r>
              <a:rPr lang="en-US" altLang="zh-CN" sz="1400" dirty="0" smtClean="0"/>
              <a:t>, B. </a:t>
            </a:r>
            <a:r>
              <a:rPr lang="en-US" altLang="zh-CN" sz="1400" dirty="0" err="1" smtClean="0"/>
              <a:t>Rosenhahn</a:t>
            </a:r>
            <a:r>
              <a:rPr lang="en-US" altLang="zh-CN" sz="1400" dirty="0" smtClean="0"/>
              <a:t>, H.P. Seidel, Motion Capture Using Joint Skeleton Tracking and Surface Estimation. In Proc. of CVPR 2009.</a:t>
            </a:r>
            <a:endParaRPr lang="zh-CN" altLang="en-US" sz="1400" dirty="0"/>
          </a:p>
        </p:txBody>
      </p:sp>
      <p:grpSp>
        <p:nvGrpSpPr>
          <p:cNvPr id="26" name="组合 25"/>
          <p:cNvGrpSpPr/>
          <p:nvPr/>
        </p:nvGrpSpPr>
        <p:grpSpPr>
          <a:xfrm>
            <a:off x="832895" y="4572008"/>
            <a:ext cx="7570128" cy="1779659"/>
            <a:chOff x="832895" y="4572008"/>
            <a:chExt cx="7570128" cy="1779659"/>
          </a:xfrm>
        </p:grpSpPr>
        <p:pic>
          <p:nvPicPr>
            <p:cNvPr id="140289" name="Picture 1"/>
            <p:cNvPicPr>
              <a:picLocks noChangeAspect="1" noChangeArrowheads="1"/>
            </p:cNvPicPr>
            <p:nvPr/>
          </p:nvPicPr>
          <p:blipFill>
            <a:blip r:embed="rId9" cstate="print"/>
            <a:srcRect/>
            <a:stretch>
              <a:fillRect/>
            </a:stretch>
          </p:blipFill>
          <p:spPr bwMode="auto">
            <a:xfrm>
              <a:off x="832895" y="4572008"/>
              <a:ext cx="2953287" cy="1779659"/>
            </a:xfrm>
            <a:prstGeom prst="rect">
              <a:avLst/>
            </a:prstGeom>
            <a:noFill/>
            <a:ln w="9525">
              <a:noFill/>
              <a:miter lim="800000"/>
              <a:headEnd/>
              <a:tailEnd/>
            </a:ln>
            <a:effectLst/>
          </p:spPr>
        </p:pic>
        <p:pic>
          <p:nvPicPr>
            <p:cNvPr id="140299" name="Picture 11"/>
            <p:cNvPicPr>
              <a:picLocks noChangeAspect="1" noChangeArrowheads="1"/>
            </p:cNvPicPr>
            <p:nvPr/>
          </p:nvPicPr>
          <p:blipFill>
            <a:blip r:embed="rId10" cstate="print"/>
            <a:srcRect/>
            <a:stretch>
              <a:fillRect/>
            </a:stretch>
          </p:blipFill>
          <p:spPr bwMode="auto">
            <a:xfrm>
              <a:off x="4071934" y="4918992"/>
              <a:ext cx="1357322" cy="1224652"/>
            </a:xfrm>
            <a:prstGeom prst="rect">
              <a:avLst/>
            </a:prstGeom>
            <a:noFill/>
            <a:ln w="9525">
              <a:noFill/>
              <a:miter lim="800000"/>
              <a:headEnd/>
              <a:tailEnd/>
            </a:ln>
            <a:effectLst/>
          </p:spPr>
        </p:pic>
        <p:pic>
          <p:nvPicPr>
            <p:cNvPr id="140300" name="Picture 12"/>
            <p:cNvPicPr>
              <a:picLocks noChangeAspect="1" noChangeArrowheads="1"/>
            </p:cNvPicPr>
            <p:nvPr/>
          </p:nvPicPr>
          <p:blipFill>
            <a:blip r:embed="rId11" cstate="print"/>
            <a:srcRect/>
            <a:stretch>
              <a:fillRect/>
            </a:stretch>
          </p:blipFill>
          <p:spPr bwMode="auto">
            <a:xfrm>
              <a:off x="5500694" y="4901951"/>
              <a:ext cx="1428760" cy="1241693"/>
            </a:xfrm>
            <a:prstGeom prst="rect">
              <a:avLst/>
            </a:prstGeom>
            <a:noFill/>
            <a:ln w="9525">
              <a:noFill/>
              <a:miter lim="800000"/>
              <a:headEnd/>
              <a:tailEnd/>
            </a:ln>
            <a:effectLst/>
          </p:spPr>
        </p:pic>
        <p:pic>
          <p:nvPicPr>
            <p:cNvPr id="140301" name="Picture 13"/>
            <p:cNvPicPr>
              <a:picLocks noChangeAspect="1" noChangeArrowheads="1"/>
            </p:cNvPicPr>
            <p:nvPr/>
          </p:nvPicPr>
          <p:blipFill>
            <a:blip r:embed="rId12" cstate="print"/>
            <a:srcRect/>
            <a:stretch>
              <a:fillRect/>
            </a:stretch>
          </p:blipFill>
          <p:spPr bwMode="auto">
            <a:xfrm>
              <a:off x="7000892" y="4864100"/>
              <a:ext cx="1402131" cy="1279512"/>
            </a:xfrm>
            <a:prstGeom prst="rect">
              <a:avLst/>
            </a:prstGeom>
            <a:noFill/>
            <a:ln w="9525">
              <a:noFill/>
              <a:miter lim="800000"/>
              <a:headEnd/>
              <a:tailEnd/>
            </a:ln>
            <a:effectLst/>
          </p:spPr>
        </p:pic>
      </p:grpSp>
      <p:sp>
        <p:nvSpPr>
          <p:cNvPr id="25" name="矩形 24"/>
          <p:cNvSpPr/>
          <p:nvPr/>
        </p:nvSpPr>
        <p:spPr>
          <a:xfrm>
            <a:off x="857224" y="6357958"/>
            <a:ext cx="7358114" cy="523220"/>
          </a:xfrm>
          <a:prstGeom prst="rect">
            <a:avLst/>
          </a:prstGeom>
        </p:spPr>
        <p:txBody>
          <a:bodyPr wrap="square">
            <a:spAutoFit/>
          </a:bodyPr>
          <a:lstStyle/>
          <a:p>
            <a:r>
              <a:rPr lang="en-US" altLang="zh-CN" sz="1400" dirty="0" smtClean="0"/>
              <a:t>C. Wu, K. Varanasi, Y. Liu, H.-P. Seidel, C. </a:t>
            </a:r>
            <a:r>
              <a:rPr lang="en-US" altLang="zh-CN" sz="1400" dirty="0" err="1" smtClean="0"/>
              <a:t>Theobalt</a:t>
            </a:r>
            <a:r>
              <a:rPr lang="en-US" altLang="zh-CN" sz="1400" dirty="0" smtClean="0"/>
              <a:t>, Shading-based Dynamic Shape Refinement from Multi-view Video under General Illumination. In Proc. of ICCV 2011. </a:t>
            </a:r>
            <a:endParaRPr lang="zh-CN" altLang="en-US" sz="1400" dirty="0"/>
          </a:p>
        </p:txBody>
      </p:sp>
      <p:sp>
        <p:nvSpPr>
          <p:cNvPr id="20" name="TextBox 19"/>
          <p:cNvSpPr txBox="1"/>
          <p:nvPr/>
        </p:nvSpPr>
        <p:spPr>
          <a:xfrm>
            <a:off x="500034" y="6215082"/>
            <a:ext cx="8143900" cy="642918"/>
          </a:xfrm>
          <a:prstGeom prst="rect">
            <a:avLst/>
          </a:prstGeom>
          <a:solidFill>
            <a:schemeClr val="bg1"/>
          </a:solidFill>
        </p:spPr>
        <p:txBody>
          <a:bodyPr wrap="square" rtlCol="0" anchor="ctr">
            <a:noAutofit/>
          </a:bodyPr>
          <a:lstStyle/>
          <a:p>
            <a:pPr algn="ctr"/>
            <a:r>
              <a:rPr lang="en-US" altLang="zh-CN" sz="2000" b="1" dirty="0" smtClean="0">
                <a:solidFill>
                  <a:schemeClr val="accent2">
                    <a:lumMod val="50000"/>
                  </a:schemeClr>
                </a:solidFill>
                <a:effectLst>
                  <a:outerShdw blurRad="38100" dist="38100" dir="2700000" algn="tl">
                    <a:srgbClr val="000000">
                      <a:alpha val="43137"/>
                    </a:srgbClr>
                  </a:outerShdw>
                </a:effectLst>
              </a:rPr>
              <a:t>Appearance reconstruction is still challenging!</a:t>
            </a:r>
            <a:endParaRPr lang="zh-CN" altLang="en-US" sz="2000" b="1" dirty="0" smtClean="0">
              <a:solidFill>
                <a:schemeClr val="accent2">
                  <a:lumMod val="50000"/>
                </a:schemeClr>
              </a:solidFill>
              <a:effectLst>
                <a:outerShdw blurRad="38100" dist="38100" dir="2700000" algn="tl">
                  <a:srgbClr val="000000">
                    <a:alpha val="43137"/>
                  </a:srgbClr>
                </a:outerShdw>
              </a:effectLst>
            </a:endParaRPr>
          </a:p>
        </p:txBody>
      </p:sp>
    </p:spTree>
    <p:custDataLst>
      <p:tags r:id="rId1"/>
    </p:custDataLst>
  </p:cSld>
  <p:clrMapOvr>
    <a:masterClrMapping/>
  </p:clrMapOvr>
  <p:transition advTm="59657">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Background</a:t>
            </a:r>
            <a:endParaRPr lang="zh-CN" altLang="en-US" sz="3600" b="0" dirty="0">
              <a:effectLst/>
              <a:latin typeface="+mn-lt"/>
            </a:endParaRPr>
          </a:p>
        </p:txBody>
      </p:sp>
      <p:sp>
        <p:nvSpPr>
          <p:cNvPr id="3" name="内容占位符 2"/>
          <p:cNvSpPr>
            <a:spLocks noGrp="1"/>
          </p:cNvSpPr>
          <p:nvPr>
            <p:ph idx="1"/>
          </p:nvPr>
        </p:nvSpPr>
        <p:spPr/>
        <p:txBody>
          <a:bodyPr/>
          <a:lstStyle/>
          <a:p>
            <a:r>
              <a:rPr lang="en-US" altLang="zh-CN" dirty="0" smtClean="0"/>
              <a:t>Performance Relighting</a:t>
            </a:r>
            <a:endParaRPr lang="zh-CN" altLang="en-US" dirty="0"/>
          </a:p>
        </p:txBody>
      </p:sp>
      <p:pic>
        <p:nvPicPr>
          <p:cNvPr id="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97840" y="2000240"/>
            <a:ext cx="2467915" cy="1249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456410" y="1986464"/>
            <a:ext cx="1401870" cy="1263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1612" y="4143380"/>
            <a:ext cx="2644438" cy="1357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409904" y="4143380"/>
            <a:ext cx="4448376" cy="1307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857488" y="4143380"/>
            <a:ext cx="1500198" cy="13417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9266" name="Picture 2" descr="2"/>
          <p:cNvPicPr>
            <a:picLocks noChangeAspect="1" noChangeArrowheads="1"/>
          </p:cNvPicPr>
          <p:nvPr/>
        </p:nvPicPr>
        <p:blipFill>
          <a:blip r:embed="rId9"/>
          <a:srcRect/>
          <a:stretch>
            <a:fillRect/>
          </a:stretch>
        </p:blipFill>
        <p:spPr bwMode="auto">
          <a:xfrm>
            <a:off x="214282" y="1928802"/>
            <a:ext cx="2357454" cy="1355536"/>
          </a:xfrm>
          <a:prstGeom prst="rect">
            <a:avLst/>
          </a:prstGeom>
          <a:noFill/>
        </p:spPr>
      </p:pic>
      <p:pic>
        <p:nvPicPr>
          <p:cNvPr id="139265" name="Picture 1"/>
          <p:cNvPicPr>
            <a:picLocks noChangeAspect="1" noChangeArrowheads="1"/>
          </p:cNvPicPr>
          <p:nvPr/>
        </p:nvPicPr>
        <p:blipFill>
          <a:blip r:embed="rId10"/>
          <a:srcRect/>
          <a:stretch>
            <a:fillRect/>
          </a:stretch>
        </p:blipFill>
        <p:spPr bwMode="auto">
          <a:xfrm>
            <a:off x="2714612" y="2000240"/>
            <a:ext cx="2071702" cy="1260351"/>
          </a:xfrm>
          <a:prstGeom prst="rect">
            <a:avLst/>
          </a:prstGeom>
          <a:noFill/>
        </p:spPr>
      </p:pic>
      <p:sp>
        <p:nvSpPr>
          <p:cNvPr id="13926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矩形 12"/>
          <p:cNvSpPr/>
          <p:nvPr/>
        </p:nvSpPr>
        <p:spPr>
          <a:xfrm>
            <a:off x="214282" y="5500702"/>
            <a:ext cx="8858280" cy="523220"/>
          </a:xfrm>
          <a:prstGeom prst="rect">
            <a:avLst/>
          </a:prstGeom>
        </p:spPr>
        <p:txBody>
          <a:bodyPr wrap="square">
            <a:spAutoFit/>
          </a:bodyPr>
          <a:lstStyle/>
          <a:p>
            <a:r>
              <a:rPr lang="en-US" sz="1400" dirty="0" smtClean="0"/>
              <a:t>C. </a:t>
            </a:r>
            <a:r>
              <a:rPr lang="en-US" sz="1400" dirty="0" err="1" smtClean="0"/>
              <a:t>Theobalt</a:t>
            </a:r>
            <a:r>
              <a:rPr lang="en-US" sz="1400" dirty="0" smtClean="0"/>
              <a:t>, N. Ahmed, H. </a:t>
            </a:r>
            <a:r>
              <a:rPr lang="en-US" sz="1400" dirty="0" err="1" smtClean="0"/>
              <a:t>Lensch</a:t>
            </a:r>
            <a:r>
              <a:rPr lang="en-US" sz="1400" dirty="0" smtClean="0"/>
              <a:t>, M. </a:t>
            </a:r>
            <a:r>
              <a:rPr lang="en-US" sz="1400" dirty="0" err="1" smtClean="0"/>
              <a:t>Magnor</a:t>
            </a:r>
            <a:r>
              <a:rPr lang="en-US" sz="1400" dirty="0" smtClean="0"/>
              <a:t>, H. P. Seidel, </a:t>
            </a:r>
            <a:r>
              <a:rPr lang="en-US" sz="1400" i="1" dirty="0" smtClean="0"/>
              <a:t>Seeing People in Different Light: Joint Shape, Motion, and Reflectance Capture</a:t>
            </a:r>
            <a:r>
              <a:rPr lang="en-US" sz="1400" dirty="0" smtClean="0"/>
              <a:t>, in IEEE Transactions on Visualization and Computer Graphics, 2007. </a:t>
            </a:r>
            <a:endParaRPr lang="zh-CN" altLang="en-US" sz="1400" dirty="0"/>
          </a:p>
        </p:txBody>
      </p:sp>
      <p:sp>
        <p:nvSpPr>
          <p:cNvPr id="14" name="矩形 13"/>
          <p:cNvSpPr/>
          <p:nvPr/>
        </p:nvSpPr>
        <p:spPr>
          <a:xfrm>
            <a:off x="214282" y="3332622"/>
            <a:ext cx="8572560" cy="523220"/>
          </a:xfrm>
          <a:prstGeom prst="rect">
            <a:avLst/>
          </a:prstGeom>
        </p:spPr>
        <p:txBody>
          <a:bodyPr wrap="square">
            <a:spAutoFit/>
          </a:bodyPr>
          <a:lstStyle/>
          <a:p>
            <a:r>
              <a:rPr lang="en-US" altLang="zh-CN" sz="1400" dirty="0" smtClean="0"/>
              <a:t>P. </a:t>
            </a:r>
            <a:r>
              <a:rPr lang="en-US" altLang="zh-CN" sz="1400" dirty="0" err="1" smtClean="0"/>
              <a:t>Einarsson</a:t>
            </a:r>
            <a:r>
              <a:rPr lang="en-US" altLang="zh-CN" sz="1400" dirty="0" smtClean="0"/>
              <a:t>, C. </a:t>
            </a:r>
            <a:r>
              <a:rPr lang="en-US" altLang="zh-CN" sz="1400" dirty="0" err="1" smtClean="0"/>
              <a:t>Chabert</a:t>
            </a:r>
            <a:r>
              <a:rPr lang="en-US" altLang="zh-CN" sz="1400" dirty="0" smtClean="0"/>
              <a:t>, A. Jones, W. Ma, B. </a:t>
            </a:r>
            <a:r>
              <a:rPr lang="en-US" altLang="zh-CN" sz="1400" dirty="0" err="1" smtClean="0"/>
              <a:t>Lamond</a:t>
            </a:r>
            <a:r>
              <a:rPr lang="en-US" altLang="zh-CN" sz="1400" dirty="0" smtClean="0"/>
              <a:t>, T. Hawkins, M. Bolas, S. </a:t>
            </a:r>
            <a:r>
              <a:rPr lang="en-US" altLang="zh-CN" sz="1400" dirty="0" err="1" smtClean="0"/>
              <a:t>Sylwan</a:t>
            </a:r>
            <a:r>
              <a:rPr lang="en-US" altLang="zh-CN" sz="1400" dirty="0" smtClean="0"/>
              <a:t>, P. </a:t>
            </a:r>
            <a:r>
              <a:rPr lang="en-US" altLang="zh-CN" sz="1400" dirty="0" err="1" smtClean="0"/>
              <a:t>Debevec</a:t>
            </a:r>
            <a:r>
              <a:rPr lang="en-US" altLang="zh-CN" sz="1400" dirty="0" smtClean="0"/>
              <a:t> Relighting Human Locomotion with Flowed Reflectance Fields, In Proc. of EGSR 2006.</a:t>
            </a:r>
            <a:endParaRPr lang="zh-CN" altLang="en-US" sz="1400" dirty="0"/>
          </a:p>
        </p:txBody>
      </p:sp>
      <p:sp>
        <p:nvSpPr>
          <p:cNvPr id="15" name="TextBox 14"/>
          <p:cNvSpPr txBox="1"/>
          <p:nvPr/>
        </p:nvSpPr>
        <p:spPr>
          <a:xfrm>
            <a:off x="428628" y="6072206"/>
            <a:ext cx="8143900" cy="642918"/>
          </a:xfrm>
          <a:prstGeom prst="rect">
            <a:avLst/>
          </a:prstGeom>
          <a:solidFill>
            <a:schemeClr val="bg1"/>
          </a:solidFill>
        </p:spPr>
        <p:txBody>
          <a:bodyPr wrap="square" rtlCol="0" anchor="ctr">
            <a:noAutofit/>
          </a:bodyPr>
          <a:lstStyle/>
          <a:p>
            <a:pPr algn="ctr"/>
            <a:r>
              <a:rPr lang="en-US" altLang="zh-CN" sz="2000" b="1" dirty="0" smtClean="0">
                <a:solidFill>
                  <a:schemeClr val="accent2">
                    <a:lumMod val="50000"/>
                  </a:schemeClr>
                </a:solidFill>
                <a:effectLst>
                  <a:outerShdw blurRad="38100" dist="38100" dir="2700000" algn="tl">
                    <a:srgbClr val="000000">
                      <a:alpha val="43137"/>
                    </a:srgbClr>
                  </a:outerShdw>
                </a:effectLst>
              </a:rPr>
              <a:t>Controlled lighting is required!</a:t>
            </a:r>
            <a:endParaRPr lang="zh-CN" altLang="en-US" sz="2000" b="1" dirty="0" smtClean="0">
              <a:solidFill>
                <a:schemeClr val="accent2">
                  <a:lumMod val="50000"/>
                </a:schemeClr>
              </a:solidFill>
              <a:effectLst>
                <a:outerShdw blurRad="38100" dist="38100" dir="2700000" algn="tl">
                  <a:srgbClr val="000000">
                    <a:alpha val="43137"/>
                  </a:srgbClr>
                </a:outerShdw>
              </a:effectLst>
            </a:endParaRPr>
          </a:p>
        </p:txBody>
      </p:sp>
    </p:spTree>
    <p:custDataLst>
      <p:tags r:id="rId1"/>
    </p:custDataLst>
  </p:cSld>
  <p:clrMapOvr>
    <a:masterClrMapping/>
  </p:clrMapOvr>
  <p:transition advTm="93391">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Motivation and Contributions</a:t>
            </a:r>
            <a:endParaRPr lang="zh-CN" altLang="en-US" sz="3600" b="0" dirty="0">
              <a:effectLst/>
              <a:latin typeface="+mn-lt"/>
            </a:endParaRPr>
          </a:p>
        </p:txBody>
      </p:sp>
      <p:pic>
        <p:nvPicPr>
          <p:cNvPr id="137218" name="Picture 2" descr="E:\GuannanLi\EGPaper_FinalVersion_LaTeX\Figs\pipeline.png"/>
          <p:cNvPicPr>
            <a:picLocks noChangeAspect="1" noChangeArrowheads="1"/>
          </p:cNvPicPr>
          <p:nvPr/>
        </p:nvPicPr>
        <p:blipFill>
          <a:blip r:embed="rId4" cstate="print"/>
          <a:srcRect/>
          <a:stretch>
            <a:fillRect/>
          </a:stretch>
        </p:blipFill>
        <p:spPr bwMode="auto">
          <a:xfrm>
            <a:off x="142844" y="1700808"/>
            <a:ext cx="8931302" cy="2775927"/>
          </a:xfrm>
          <a:prstGeom prst="rect">
            <a:avLst/>
          </a:prstGeom>
          <a:noFill/>
        </p:spPr>
      </p:pic>
      <p:sp>
        <p:nvSpPr>
          <p:cNvPr id="5" name="TextBox 4"/>
          <p:cNvSpPr txBox="1"/>
          <p:nvPr/>
        </p:nvSpPr>
        <p:spPr>
          <a:xfrm>
            <a:off x="142844" y="1196752"/>
            <a:ext cx="4929222" cy="461665"/>
          </a:xfrm>
          <a:prstGeom prst="rect">
            <a:avLst/>
          </a:prstGeom>
          <a:noFill/>
        </p:spPr>
        <p:txBody>
          <a:bodyPr wrap="square" rtlCol="0">
            <a:spAutoFit/>
          </a:bodyPr>
          <a:lstStyle/>
          <a:p>
            <a:pPr>
              <a:buFont typeface="Arial" pitchFamily="34" charset="0"/>
              <a:buChar char="–"/>
            </a:pPr>
            <a:r>
              <a:rPr lang="en-US" altLang="zh-CN" dirty="0" smtClean="0"/>
              <a:t>  Coarse-to-fine Reconstruction</a:t>
            </a:r>
            <a:endParaRPr lang="zh-CN" altLang="en-US" dirty="0" smtClean="0"/>
          </a:p>
        </p:txBody>
      </p:sp>
      <p:sp>
        <p:nvSpPr>
          <p:cNvPr id="7" name="contribution"/>
          <p:cNvSpPr txBox="1"/>
          <p:nvPr/>
        </p:nvSpPr>
        <p:spPr>
          <a:xfrm>
            <a:off x="142844" y="6143644"/>
            <a:ext cx="8786874" cy="400110"/>
          </a:xfrm>
          <a:prstGeom prst="rect">
            <a:avLst/>
          </a:prstGeom>
          <a:noFill/>
        </p:spPr>
        <p:txBody>
          <a:bodyPr wrap="square" rtlCol="0">
            <a:spAutoFit/>
          </a:bodyPr>
          <a:lstStyle/>
          <a:p>
            <a:r>
              <a:rPr lang="en-US" altLang="zh-CN" sz="2000" dirty="0" smtClean="0">
                <a:solidFill>
                  <a:srgbClr val="C00000"/>
                </a:solidFill>
              </a:rPr>
              <a:t>Realistic appearance reconstruction under general uncontrolled illumination</a:t>
            </a:r>
            <a:endParaRPr lang="zh-CN" altLang="en-US" sz="2000" dirty="0" smtClean="0">
              <a:solidFill>
                <a:srgbClr val="C00000"/>
              </a:solidFill>
            </a:endParaRPr>
          </a:p>
        </p:txBody>
      </p:sp>
      <p:sp>
        <p:nvSpPr>
          <p:cNvPr id="14" name="geometry"/>
          <p:cNvSpPr/>
          <p:nvPr/>
        </p:nvSpPr>
        <p:spPr>
          <a:xfrm>
            <a:off x="575065" y="4993431"/>
            <a:ext cx="1548664" cy="338554"/>
          </a:xfrm>
          <a:prstGeom prst="rect">
            <a:avLst/>
          </a:prstGeom>
        </p:spPr>
        <p:txBody>
          <a:bodyPr wrap="square">
            <a:spAutoFit/>
          </a:bodyPr>
          <a:lstStyle/>
          <a:p>
            <a:r>
              <a:rPr lang="en-US" altLang="zh-CN" sz="1600" b="1" dirty="0" smtClean="0"/>
              <a:t>geometry</a:t>
            </a:r>
            <a:endParaRPr lang="zh-CN" altLang="en-US" sz="1600" b="1" dirty="0"/>
          </a:p>
        </p:txBody>
      </p:sp>
      <p:sp>
        <p:nvSpPr>
          <p:cNvPr id="16" name="illumination"/>
          <p:cNvSpPr/>
          <p:nvPr/>
        </p:nvSpPr>
        <p:spPr>
          <a:xfrm>
            <a:off x="575064" y="5353471"/>
            <a:ext cx="1548664" cy="338554"/>
          </a:xfrm>
          <a:prstGeom prst="rect">
            <a:avLst/>
          </a:prstGeom>
        </p:spPr>
        <p:txBody>
          <a:bodyPr wrap="square">
            <a:spAutoFit/>
          </a:bodyPr>
          <a:lstStyle/>
          <a:p>
            <a:r>
              <a:rPr lang="en-US" altLang="zh-CN" sz="1600" b="1" dirty="0" smtClean="0"/>
              <a:t>illumination</a:t>
            </a:r>
            <a:endParaRPr lang="zh-CN" altLang="en-US" sz="1600" b="1" dirty="0"/>
          </a:p>
        </p:txBody>
      </p:sp>
      <p:sp>
        <p:nvSpPr>
          <p:cNvPr id="17" name="reflectance"/>
          <p:cNvSpPr/>
          <p:nvPr/>
        </p:nvSpPr>
        <p:spPr>
          <a:xfrm>
            <a:off x="575064" y="5733257"/>
            <a:ext cx="1548664" cy="338554"/>
          </a:xfrm>
          <a:prstGeom prst="rect">
            <a:avLst/>
          </a:prstGeom>
        </p:spPr>
        <p:txBody>
          <a:bodyPr wrap="square">
            <a:spAutoFit/>
          </a:bodyPr>
          <a:lstStyle/>
          <a:p>
            <a:r>
              <a:rPr lang="en-US" altLang="zh-CN" sz="1600" b="1" dirty="0" smtClean="0"/>
              <a:t>reflectance</a:t>
            </a:r>
            <a:endParaRPr lang="zh-CN" altLang="en-US" sz="1600" b="1" dirty="0"/>
          </a:p>
        </p:txBody>
      </p:sp>
      <p:sp>
        <p:nvSpPr>
          <p:cNvPr id="18" name="low-ref"/>
          <p:cNvSpPr/>
          <p:nvPr/>
        </p:nvSpPr>
        <p:spPr>
          <a:xfrm>
            <a:off x="3095345" y="5733256"/>
            <a:ext cx="1080120" cy="307777"/>
          </a:xfrm>
          <a:prstGeom prst="rect">
            <a:avLst/>
          </a:prstGeom>
        </p:spPr>
        <p:txBody>
          <a:bodyPr wrap="square">
            <a:spAutoFit/>
          </a:bodyPr>
          <a:lstStyle/>
          <a:p>
            <a:r>
              <a:rPr lang="en-US" altLang="zh-CN" sz="1400" dirty="0" smtClean="0"/>
              <a:t>diffuse</a:t>
            </a:r>
            <a:endParaRPr lang="zh-CN" altLang="en-US" sz="1400" dirty="0"/>
          </a:p>
        </p:txBody>
      </p:sp>
      <p:sp>
        <p:nvSpPr>
          <p:cNvPr id="19" name="high-ref"/>
          <p:cNvSpPr/>
          <p:nvPr/>
        </p:nvSpPr>
        <p:spPr>
          <a:xfrm>
            <a:off x="6047673" y="5733257"/>
            <a:ext cx="1080120" cy="307777"/>
          </a:xfrm>
          <a:prstGeom prst="rect">
            <a:avLst/>
          </a:prstGeom>
        </p:spPr>
        <p:txBody>
          <a:bodyPr wrap="square">
            <a:spAutoFit/>
          </a:bodyPr>
          <a:lstStyle/>
          <a:p>
            <a:r>
              <a:rPr lang="en-US" altLang="zh-CN" sz="1400" dirty="0" err="1" smtClean="0"/>
              <a:t>Phong</a:t>
            </a:r>
            <a:endParaRPr lang="zh-CN" altLang="en-US" sz="1400" dirty="0"/>
          </a:p>
        </p:txBody>
      </p:sp>
      <p:sp>
        <p:nvSpPr>
          <p:cNvPr id="20" name="low-ill"/>
          <p:cNvSpPr/>
          <p:nvPr/>
        </p:nvSpPr>
        <p:spPr>
          <a:xfrm>
            <a:off x="2626802" y="5373216"/>
            <a:ext cx="2052719" cy="307777"/>
          </a:xfrm>
          <a:prstGeom prst="rect">
            <a:avLst/>
          </a:prstGeom>
        </p:spPr>
        <p:txBody>
          <a:bodyPr wrap="square">
            <a:spAutoFit/>
          </a:bodyPr>
          <a:lstStyle/>
          <a:p>
            <a:r>
              <a:rPr lang="en-US" altLang="zh-CN" sz="1400" dirty="0" smtClean="0"/>
              <a:t>spherical harmonics</a:t>
            </a:r>
            <a:endParaRPr lang="zh-CN" altLang="en-US" sz="1400" dirty="0"/>
          </a:p>
        </p:txBody>
      </p:sp>
      <p:sp>
        <p:nvSpPr>
          <p:cNvPr id="21" name="high-ill"/>
          <p:cNvSpPr/>
          <p:nvPr/>
        </p:nvSpPr>
        <p:spPr>
          <a:xfrm>
            <a:off x="5975174" y="5373216"/>
            <a:ext cx="1152619" cy="307777"/>
          </a:xfrm>
          <a:prstGeom prst="rect">
            <a:avLst/>
          </a:prstGeom>
        </p:spPr>
        <p:txBody>
          <a:bodyPr wrap="square">
            <a:spAutoFit/>
          </a:bodyPr>
          <a:lstStyle/>
          <a:p>
            <a:r>
              <a:rPr lang="en-US" altLang="zh-CN" sz="1400" dirty="0" smtClean="0"/>
              <a:t>wavelet</a:t>
            </a:r>
            <a:endParaRPr lang="zh-CN" altLang="en-US" sz="1400" dirty="0"/>
          </a:p>
        </p:txBody>
      </p:sp>
      <p:sp>
        <p:nvSpPr>
          <p:cNvPr id="22" name="low-geo"/>
          <p:cNvSpPr/>
          <p:nvPr/>
        </p:nvSpPr>
        <p:spPr>
          <a:xfrm>
            <a:off x="2447273" y="5013176"/>
            <a:ext cx="2412759" cy="307777"/>
          </a:xfrm>
          <a:prstGeom prst="rect">
            <a:avLst/>
          </a:prstGeom>
        </p:spPr>
        <p:txBody>
          <a:bodyPr wrap="square">
            <a:spAutoFit/>
          </a:bodyPr>
          <a:lstStyle/>
          <a:p>
            <a:r>
              <a:rPr lang="en-US" altLang="zh-CN" sz="1400" dirty="0" smtClean="0"/>
              <a:t>coarse mesh reconstruction</a:t>
            </a:r>
            <a:endParaRPr lang="zh-CN" altLang="en-US" sz="1400" dirty="0"/>
          </a:p>
        </p:txBody>
      </p:sp>
      <p:sp>
        <p:nvSpPr>
          <p:cNvPr id="23" name="high-ref"/>
          <p:cNvSpPr/>
          <p:nvPr/>
        </p:nvSpPr>
        <p:spPr>
          <a:xfrm>
            <a:off x="5327593" y="5013176"/>
            <a:ext cx="2412759" cy="307777"/>
          </a:xfrm>
          <a:prstGeom prst="rect">
            <a:avLst/>
          </a:prstGeom>
        </p:spPr>
        <p:txBody>
          <a:bodyPr wrap="square">
            <a:spAutoFit/>
          </a:bodyPr>
          <a:lstStyle/>
          <a:p>
            <a:r>
              <a:rPr lang="en-US" altLang="zh-CN" sz="1400" dirty="0" smtClean="0"/>
              <a:t>detailed fine-scale model</a:t>
            </a:r>
            <a:endParaRPr lang="zh-CN" altLang="en-US" sz="1400" dirty="0"/>
          </a:p>
        </p:txBody>
      </p:sp>
      <p:grpSp>
        <p:nvGrpSpPr>
          <p:cNvPr id="6" name="coarse-to-fine"/>
          <p:cNvGrpSpPr/>
          <p:nvPr/>
        </p:nvGrpSpPr>
        <p:grpSpPr>
          <a:xfrm>
            <a:off x="2735305" y="4581128"/>
            <a:ext cx="4717015" cy="358299"/>
            <a:chOff x="2735305" y="4581128"/>
            <a:chExt cx="4717015" cy="358299"/>
          </a:xfrm>
        </p:grpSpPr>
        <p:sp>
          <p:nvSpPr>
            <p:cNvPr id="11" name="low"/>
            <p:cNvSpPr/>
            <p:nvPr/>
          </p:nvSpPr>
          <p:spPr>
            <a:xfrm>
              <a:off x="2735305" y="4581128"/>
              <a:ext cx="1872208" cy="338554"/>
            </a:xfrm>
            <a:prstGeom prst="rect">
              <a:avLst/>
            </a:prstGeom>
          </p:spPr>
          <p:txBody>
            <a:bodyPr wrap="square">
              <a:spAutoFit/>
            </a:bodyPr>
            <a:lstStyle/>
            <a:p>
              <a:r>
                <a:rPr lang="en-US" altLang="zh-CN" sz="1600" b="1" i="1" dirty="0" smtClean="0"/>
                <a:t>low-frequency</a:t>
              </a:r>
              <a:endParaRPr lang="zh-CN" altLang="en-US" sz="1600" b="1" i="1" dirty="0"/>
            </a:p>
          </p:txBody>
        </p:sp>
        <p:sp>
          <p:nvSpPr>
            <p:cNvPr id="13" name="high"/>
            <p:cNvSpPr/>
            <p:nvPr/>
          </p:nvSpPr>
          <p:spPr>
            <a:xfrm>
              <a:off x="5580112" y="4600873"/>
              <a:ext cx="1872208" cy="338554"/>
            </a:xfrm>
            <a:prstGeom prst="rect">
              <a:avLst/>
            </a:prstGeom>
          </p:spPr>
          <p:txBody>
            <a:bodyPr wrap="square">
              <a:spAutoFit/>
            </a:bodyPr>
            <a:lstStyle/>
            <a:p>
              <a:r>
                <a:rPr lang="en-US" altLang="zh-CN" sz="1600" b="1" i="1" dirty="0" smtClean="0"/>
                <a:t>high-frequency</a:t>
              </a:r>
              <a:endParaRPr lang="zh-CN" altLang="en-US" sz="1600" b="1" i="1" dirty="0"/>
            </a:p>
          </p:txBody>
        </p:sp>
        <p:cxnSp>
          <p:nvCxnSpPr>
            <p:cNvPr id="4" name="直接箭头连接符 3"/>
            <p:cNvCxnSpPr/>
            <p:nvPr/>
          </p:nvCxnSpPr>
          <p:spPr bwMode="auto">
            <a:xfrm>
              <a:off x="4692326" y="4750405"/>
              <a:ext cx="541706" cy="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grpSp>
    </p:spTree>
    <p:custDataLst>
      <p:tags r:id="rId1"/>
    </p:custDataLst>
    <p:extLst>
      <p:ext uri="{BB962C8B-B14F-4D97-AF65-F5344CB8AC3E}">
        <p14:creationId xmlns="" xmlns:p14="http://schemas.microsoft.com/office/powerpoint/2010/main" val="3626510995"/>
      </p:ext>
    </p:extLst>
  </p:cSld>
  <p:clrMapOvr>
    <a:masterClrMapping/>
  </p:clrMapOvr>
  <p:transition advTm="92249">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par>
                          <p:cTn id="8" fill="hold">
                            <p:stCondLst>
                              <p:cond delay="750"/>
                            </p:stCondLst>
                            <p:childTnLst>
                              <p:par>
                                <p:cTn id="9" presetID="22" presetClass="entr" presetSubtype="8" fill="hold" grpId="0"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par>
                          <p:cTn id="12" fill="hold">
                            <p:stCondLst>
                              <p:cond delay="2000"/>
                            </p:stCondLst>
                            <p:childTnLst>
                              <p:par>
                                <p:cTn id="13" presetID="22" presetClass="entr" presetSubtype="8" fill="hold" grpId="0" nodeType="afterEffect">
                                  <p:stCondLst>
                                    <p:cond delay="75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25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7" grpId="0"/>
      <p:bldP spid="18" grpId="0"/>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Outline</a:t>
            </a:r>
            <a:endParaRPr lang="zh-CN" altLang="en-US" sz="3600" b="0" dirty="0">
              <a:effectLst/>
              <a:latin typeface="+mn-lt"/>
            </a:endParaRPr>
          </a:p>
        </p:txBody>
      </p:sp>
      <p:sp>
        <p:nvSpPr>
          <p:cNvPr id="3" name="内容占位符 2"/>
          <p:cNvSpPr>
            <a:spLocks noGrp="1"/>
          </p:cNvSpPr>
          <p:nvPr>
            <p:ph idx="1"/>
          </p:nvPr>
        </p:nvSpPr>
        <p:spPr/>
        <p:txBody>
          <a:bodyPr/>
          <a:lstStyle/>
          <a:p>
            <a:r>
              <a:rPr lang="en-US" altLang="zh-CN" dirty="0" smtClean="0"/>
              <a:t>Approach</a:t>
            </a:r>
          </a:p>
          <a:p>
            <a:pPr lvl="1"/>
            <a:r>
              <a:rPr lang="en-US" altLang="zh-CN" dirty="0" smtClean="0"/>
              <a:t>Data Capture</a:t>
            </a:r>
          </a:p>
          <a:p>
            <a:pPr lvl="1"/>
            <a:r>
              <a:rPr lang="en-US" altLang="zh-CN" dirty="0" smtClean="0"/>
              <a:t>Shape &amp; Appearance Reconstruction</a:t>
            </a:r>
          </a:p>
          <a:p>
            <a:pPr lvl="1"/>
            <a:r>
              <a:rPr lang="en-US" altLang="zh-CN" dirty="0" smtClean="0"/>
              <a:t>Performance Relighting</a:t>
            </a:r>
          </a:p>
          <a:p>
            <a:r>
              <a:rPr lang="en-US" altLang="zh-CN" dirty="0" smtClean="0"/>
              <a:t>Results</a:t>
            </a:r>
          </a:p>
          <a:p>
            <a:r>
              <a:rPr lang="en-US" altLang="zh-CN" dirty="0" smtClean="0"/>
              <a:t>Future Work and Summary</a:t>
            </a:r>
            <a:endParaRPr lang="zh-CN" altLang="en-US" dirty="0"/>
          </a:p>
        </p:txBody>
      </p:sp>
      <p:sp>
        <p:nvSpPr>
          <p:cNvPr id="4" name="矩形 3"/>
          <p:cNvSpPr/>
          <p:nvPr/>
        </p:nvSpPr>
        <p:spPr bwMode="auto">
          <a:xfrm>
            <a:off x="428596" y="2285992"/>
            <a:ext cx="7572428" cy="2357454"/>
          </a:xfrm>
          <a:prstGeom prst="rect">
            <a:avLst/>
          </a:prstGeom>
          <a:solidFill>
            <a:schemeClr val="bg1">
              <a:alpha val="62000"/>
            </a:schemeClr>
          </a:solidFill>
          <a:ln w="3175" algn="ctr">
            <a:solidFill>
              <a:schemeClr val="bg1"/>
            </a:solidFill>
            <a:miter lim="800000"/>
            <a:headEnd/>
            <a:tailEnd/>
          </a:ln>
          <a:effectLst/>
        </p:spPr>
        <p:txBody>
          <a:bodyPr lIns="91446" tIns="91446" rIns="91446" bIns="91446" rtlCol="0" anchor="ctr"/>
          <a:lstStyle/>
          <a:p>
            <a:pPr algn="ctr"/>
            <a:endParaRPr lang="zh-CN" altLang="en-US" sz="2800" smtClean="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Tree>
    <p:custDataLst>
      <p:tags r:id="rId1"/>
    </p:custDataLst>
  </p:cSld>
  <p:clrMapOvr>
    <a:masterClrMapping/>
  </p:clrMapOvr>
  <p:transition advTm="5641">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270000"/>
          <a:lstStyle/>
          <a:p>
            <a:pPr algn="l"/>
            <a:r>
              <a:rPr lang="en-US" altLang="zh-CN" sz="3600" b="0" dirty="0" smtClean="0">
                <a:effectLst/>
                <a:latin typeface="+mn-lt"/>
              </a:rPr>
              <a:t>Approach - Data Capture</a:t>
            </a:r>
            <a:endParaRPr lang="zh-CN" altLang="en-US" sz="3600" b="0" dirty="0">
              <a:effectLst/>
              <a:latin typeface="+mn-lt"/>
            </a:endParaRPr>
          </a:p>
        </p:txBody>
      </p:sp>
      <p:sp>
        <p:nvSpPr>
          <p:cNvPr id="6" name="TextBox 5"/>
          <p:cNvSpPr txBox="1"/>
          <p:nvPr/>
        </p:nvSpPr>
        <p:spPr>
          <a:xfrm>
            <a:off x="3602078" y="6253483"/>
            <a:ext cx="4786346" cy="461665"/>
          </a:xfrm>
          <a:prstGeom prst="rect">
            <a:avLst/>
          </a:prstGeom>
          <a:noFill/>
        </p:spPr>
        <p:txBody>
          <a:bodyPr wrap="square" rtlCol="0">
            <a:spAutoFit/>
          </a:bodyPr>
          <a:lstStyle/>
          <a:p>
            <a:r>
              <a:rPr lang="en-US" altLang="zh-CN" i="1" dirty="0" smtClean="0"/>
              <a:t>General Uncontrolled Illumination</a:t>
            </a:r>
            <a:endParaRPr lang="zh-CN" altLang="en-US" i="1" dirty="0"/>
          </a:p>
        </p:txBody>
      </p:sp>
      <p:pic>
        <p:nvPicPr>
          <p:cNvPr id="136194" name="Picture 2" descr="I:\Data\gl_l1_gl_kungfu\images\gl_l1_gl_kungfu-0-0000.png"/>
          <p:cNvPicPr>
            <a:picLocks noChangeAspect="1" noChangeArrowheads="1"/>
          </p:cNvPicPr>
          <p:nvPr/>
        </p:nvPicPr>
        <p:blipFill>
          <a:blip r:embed="rId4" cstate="print"/>
          <a:srcRect/>
          <a:stretch>
            <a:fillRect/>
          </a:stretch>
        </p:blipFill>
        <p:spPr bwMode="auto">
          <a:xfrm>
            <a:off x="2357422" y="1355023"/>
            <a:ext cx="2098548" cy="1573911"/>
          </a:xfrm>
          <a:prstGeom prst="rect">
            <a:avLst/>
          </a:prstGeom>
          <a:noFill/>
        </p:spPr>
      </p:pic>
      <p:pic>
        <p:nvPicPr>
          <p:cNvPr id="136195" name="Picture 3" descr="I:\Data\gl_l1_gl_kungfu\images\gl_l1_gl_kungfu-1-0000.png"/>
          <p:cNvPicPr>
            <a:picLocks noChangeAspect="1" noChangeArrowheads="1"/>
          </p:cNvPicPr>
          <p:nvPr/>
        </p:nvPicPr>
        <p:blipFill>
          <a:blip r:embed="rId5" cstate="print"/>
          <a:srcRect/>
          <a:stretch>
            <a:fillRect/>
          </a:stretch>
        </p:blipFill>
        <p:spPr bwMode="auto">
          <a:xfrm>
            <a:off x="4572000" y="1355023"/>
            <a:ext cx="2098548" cy="1573911"/>
          </a:xfrm>
          <a:prstGeom prst="rect">
            <a:avLst/>
          </a:prstGeom>
          <a:noFill/>
        </p:spPr>
      </p:pic>
      <p:pic>
        <p:nvPicPr>
          <p:cNvPr id="136196" name="Picture 4" descr="I:\Data\gl_l1_gl_kungfu\images\gl_l1_gl_kungfu-4-0000.png"/>
          <p:cNvPicPr>
            <a:picLocks noChangeAspect="1" noChangeArrowheads="1"/>
          </p:cNvPicPr>
          <p:nvPr/>
        </p:nvPicPr>
        <p:blipFill>
          <a:blip r:embed="rId6" cstate="print"/>
          <a:srcRect/>
          <a:stretch>
            <a:fillRect/>
          </a:stretch>
        </p:blipFill>
        <p:spPr bwMode="auto">
          <a:xfrm>
            <a:off x="6786578" y="1355023"/>
            <a:ext cx="2098548" cy="1573911"/>
          </a:xfrm>
          <a:prstGeom prst="rect">
            <a:avLst/>
          </a:prstGeom>
          <a:noFill/>
        </p:spPr>
      </p:pic>
      <p:pic>
        <p:nvPicPr>
          <p:cNvPr id="136197" name="Picture 5" descr="I:\Data\gl_l1_gl_kungfu\images\gl_l1_gl_kungfu-5-0000.png"/>
          <p:cNvPicPr>
            <a:picLocks noChangeAspect="1" noChangeArrowheads="1"/>
          </p:cNvPicPr>
          <p:nvPr/>
        </p:nvPicPr>
        <p:blipFill>
          <a:blip r:embed="rId7" cstate="print"/>
          <a:srcRect/>
          <a:stretch>
            <a:fillRect/>
          </a:stretch>
        </p:blipFill>
        <p:spPr bwMode="auto">
          <a:xfrm>
            <a:off x="2357422" y="2998097"/>
            <a:ext cx="2098548" cy="1573911"/>
          </a:xfrm>
          <a:prstGeom prst="rect">
            <a:avLst/>
          </a:prstGeom>
          <a:noFill/>
        </p:spPr>
      </p:pic>
      <p:pic>
        <p:nvPicPr>
          <p:cNvPr id="136198" name="Picture 6" descr="I:\Data\gl_l1_gl_kungfu\images\gl_l1_gl_kungfu-6-0000.png"/>
          <p:cNvPicPr>
            <a:picLocks noChangeAspect="1" noChangeArrowheads="1"/>
          </p:cNvPicPr>
          <p:nvPr/>
        </p:nvPicPr>
        <p:blipFill>
          <a:blip r:embed="rId8" cstate="print"/>
          <a:srcRect/>
          <a:stretch>
            <a:fillRect/>
          </a:stretch>
        </p:blipFill>
        <p:spPr bwMode="auto">
          <a:xfrm>
            <a:off x="4572000" y="2998097"/>
            <a:ext cx="2098548" cy="1573911"/>
          </a:xfrm>
          <a:prstGeom prst="rect">
            <a:avLst/>
          </a:prstGeom>
          <a:noFill/>
        </p:spPr>
      </p:pic>
      <p:pic>
        <p:nvPicPr>
          <p:cNvPr id="136199" name="Picture 7" descr="I:\Data\gl_l1_gl_kungfu\images\gl_l1_gl_kungfu-7-0000.png"/>
          <p:cNvPicPr>
            <a:picLocks noChangeAspect="1" noChangeArrowheads="1"/>
          </p:cNvPicPr>
          <p:nvPr/>
        </p:nvPicPr>
        <p:blipFill>
          <a:blip r:embed="rId9" cstate="print"/>
          <a:srcRect/>
          <a:stretch>
            <a:fillRect/>
          </a:stretch>
        </p:blipFill>
        <p:spPr bwMode="auto">
          <a:xfrm>
            <a:off x="6786578" y="2998097"/>
            <a:ext cx="2095515" cy="1571636"/>
          </a:xfrm>
          <a:prstGeom prst="rect">
            <a:avLst/>
          </a:prstGeom>
          <a:noFill/>
        </p:spPr>
      </p:pic>
      <p:pic>
        <p:nvPicPr>
          <p:cNvPr id="136200" name="Picture 8" descr="I:\Data\gl_l1_gl_kungfu\images\gl_l1_gl_kungfu-8-0000.png"/>
          <p:cNvPicPr>
            <a:picLocks noChangeAspect="1" noChangeArrowheads="1"/>
          </p:cNvPicPr>
          <p:nvPr/>
        </p:nvPicPr>
        <p:blipFill>
          <a:blip r:embed="rId10" cstate="print"/>
          <a:srcRect/>
          <a:stretch>
            <a:fillRect/>
          </a:stretch>
        </p:blipFill>
        <p:spPr bwMode="auto">
          <a:xfrm>
            <a:off x="2357422" y="4641171"/>
            <a:ext cx="2098548" cy="1573911"/>
          </a:xfrm>
          <a:prstGeom prst="rect">
            <a:avLst/>
          </a:prstGeom>
          <a:noFill/>
        </p:spPr>
      </p:pic>
      <p:pic>
        <p:nvPicPr>
          <p:cNvPr id="136201" name="Picture 9" descr="I:\Data\gl_l1_gl_kungfu\images\gl_l1_gl_kungfu-10-0000.png"/>
          <p:cNvPicPr>
            <a:picLocks noChangeAspect="1" noChangeArrowheads="1"/>
          </p:cNvPicPr>
          <p:nvPr/>
        </p:nvPicPr>
        <p:blipFill>
          <a:blip r:embed="rId11" cstate="print"/>
          <a:srcRect/>
          <a:stretch>
            <a:fillRect/>
          </a:stretch>
        </p:blipFill>
        <p:spPr bwMode="auto">
          <a:xfrm>
            <a:off x="4572000" y="4641171"/>
            <a:ext cx="2098548" cy="1573911"/>
          </a:xfrm>
          <a:prstGeom prst="rect">
            <a:avLst/>
          </a:prstGeom>
          <a:noFill/>
        </p:spPr>
      </p:pic>
      <p:pic>
        <p:nvPicPr>
          <p:cNvPr id="136202" name="Picture 10" descr="I:\Data\gl_l1_gl_kungfu\images\gl_l1_gl_kungfu-11-0000.png"/>
          <p:cNvPicPr>
            <a:picLocks noChangeAspect="1" noChangeArrowheads="1"/>
          </p:cNvPicPr>
          <p:nvPr/>
        </p:nvPicPr>
        <p:blipFill>
          <a:blip r:embed="rId12" cstate="print"/>
          <a:srcRect/>
          <a:stretch>
            <a:fillRect/>
          </a:stretch>
        </p:blipFill>
        <p:spPr bwMode="auto">
          <a:xfrm>
            <a:off x="6786578" y="4641171"/>
            <a:ext cx="2098548" cy="1573911"/>
          </a:xfrm>
          <a:prstGeom prst="rect">
            <a:avLst/>
          </a:prstGeom>
          <a:noFill/>
        </p:spPr>
      </p:pic>
      <p:graphicFrame>
        <p:nvGraphicFramePr>
          <p:cNvPr id="136204" name="Object 12"/>
          <p:cNvGraphicFramePr>
            <a:graphicFrameLocks noChangeAspect="1"/>
          </p:cNvGraphicFramePr>
          <p:nvPr/>
        </p:nvGraphicFramePr>
        <p:xfrm>
          <a:off x="428596" y="5572140"/>
          <a:ext cx="1404920" cy="421476"/>
        </p:xfrm>
        <a:graphic>
          <a:graphicData uri="http://schemas.openxmlformats.org/presentationml/2006/ole">
            <p:oleObj spid="_x0000_s136225" name="Equation" r:id="rId13" imgW="761669" imgH="228501" progId="Equation.DSMT4">
              <p:embed/>
            </p:oleObj>
          </a:graphicData>
        </a:graphic>
      </p:graphicFrame>
      <p:pic>
        <p:nvPicPr>
          <p:cNvPr id="3" name="Picture 14"/>
          <p:cNvPicPr>
            <a:picLocks noChangeAspect="1" noChangeArrowheads="1"/>
          </p:cNvPicPr>
          <p:nvPr/>
        </p:nvPicPr>
        <p:blipFill>
          <a:blip r:embed="rId14"/>
          <a:srcRect/>
          <a:stretch>
            <a:fillRect/>
          </a:stretch>
        </p:blipFill>
        <p:spPr bwMode="auto">
          <a:xfrm>
            <a:off x="86220" y="3857628"/>
            <a:ext cx="2197511" cy="1598618"/>
          </a:xfrm>
          <a:prstGeom prst="rect">
            <a:avLst/>
          </a:prstGeom>
          <a:noFill/>
          <a:ln w="9525">
            <a:noFill/>
            <a:miter lim="800000"/>
            <a:headEnd/>
            <a:tailEnd/>
          </a:ln>
          <a:effectLst/>
        </p:spPr>
      </p:pic>
      <p:pic>
        <p:nvPicPr>
          <p:cNvPr id="136207" name="Picture 15" descr="D:\undistorted\gl_l1-3-0021.png"/>
          <p:cNvPicPr>
            <a:picLocks noChangeAspect="1" noChangeArrowheads="1"/>
          </p:cNvPicPr>
          <p:nvPr/>
        </p:nvPicPr>
        <p:blipFill>
          <a:blip r:embed="rId15" cstate="print"/>
          <a:srcRect/>
          <a:stretch>
            <a:fillRect/>
          </a:stretch>
        </p:blipFill>
        <p:spPr bwMode="auto">
          <a:xfrm>
            <a:off x="71406" y="2143116"/>
            <a:ext cx="2172316" cy="1629237"/>
          </a:xfrm>
          <a:prstGeom prst="rect">
            <a:avLst/>
          </a:prstGeom>
          <a:noFill/>
        </p:spPr>
      </p:pic>
    </p:spTree>
  </p:cSld>
  <p:clrMapOvr>
    <a:masterClrMapping/>
  </p:clrMapOvr>
  <p:transition advTm="80234">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右箭头 16"/>
          <p:cNvSpPr/>
          <p:nvPr/>
        </p:nvSpPr>
        <p:spPr bwMode="auto">
          <a:xfrm>
            <a:off x="928662" y="3714752"/>
            <a:ext cx="214314" cy="428628"/>
          </a:xfrm>
          <a:prstGeom prst="rightArrow">
            <a:avLst/>
          </a:prstGeom>
          <a:solidFill>
            <a:schemeClr val="accent5">
              <a:lumMod val="90000"/>
            </a:schemeClr>
          </a:solidFill>
          <a:ln w="3175" algn="ctr">
            <a:solidFill>
              <a:schemeClr val="accent5">
                <a:lumMod val="75000"/>
              </a:schemeClr>
            </a:solid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800" smtClean="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2" name="标题 1"/>
          <p:cNvSpPr>
            <a:spLocks noGrp="1"/>
          </p:cNvSpPr>
          <p:nvPr>
            <p:ph type="title"/>
          </p:nvPr>
        </p:nvSpPr>
        <p:spPr/>
        <p:txBody>
          <a:bodyPr lIns="270000"/>
          <a:lstStyle/>
          <a:p>
            <a:pPr algn="l"/>
            <a:r>
              <a:rPr lang="en-US" altLang="zh-CN" sz="3600" b="0" dirty="0" smtClean="0">
                <a:effectLst/>
                <a:latin typeface="+mn-lt"/>
              </a:rPr>
              <a:t>Approach - Geometry Estimation</a:t>
            </a:r>
            <a:endParaRPr lang="zh-CN" altLang="en-US" sz="3600" b="0" dirty="0">
              <a:effectLst/>
              <a:latin typeface="+mn-lt"/>
            </a:endParaRPr>
          </a:p>
        </p:txBody>
      </p:sp>
      <p:pic>
        <p:nvPicPr>
          <p:cNvPr id="138242" name="Picture 2"/>
          <p:cNvPicPr>
            <a:picLocks noChangeAspect="1" noChangeArrowheads="1"/>
          </p:cNvPicPr>
          <p:nvPr/>
        </p:nvPicPr>
        <p:blipFill>
          <a:blip r:embed="rId4"/>
          <a:srcRect/>
          <a:stretch>
            <a:fillRect/>
          </a:stretch>
        </p:blipFill>
        <p:spPr bwMode="auto">
          <a:xfrm>
            <a:off x="1181076" y="2714620"/>
            <a:ext cx="1643074" cy="3060739"/>
          </a:xfrm>
          <a:prstGeom prst="rect">
            <a:avLst/>
          </a:prstGeom>
          <a:noFill/>
          <a:ln w="9525">
            <a:noFill/>
            <a:miter lim="800000"/>
            <a:headEnd/>
            <a:tailEnd/>
          </a:ln>
          <a:effectLst/>
        </p:spPr>
      </p:pic>
      <p:pic>
        <p:nvPicPr>
          <p:cNvPr id="138243" name="Picture 3"/>
          <p:cNvPicPr>
            <a:picLocks noChangeAspect="1" noChangeArrowheads="1"/>
          </p:cNvPicPr>
          <p:nvPr/>
        </p:nvPicPr>
        <p:blipFill>
          <a:blip r:embed="rId5" cstate="print"/>
          <a:srcRect/>
          <a:stretch>
            <a:fillRect/>
          </a:stretch>
        </p:blipFill>
        <p:spPr bwMode="auto">
          <a:xfrm>
            <a:off x="214282" y="1714488"/>
            <a:ext cx="742384" cy="1385043"/>
          </a:xfrm>
          <a:prstGeom prst="rect">
            <a:avLst/>
          </a:prstGeom>
          <a:noFill/>
          <a:ln w="9525">
            <a:noFill/>
            <a:miter lim="800000"/>
            <a:headEnd/>
            <a:tailEnd/>
          </a:ln>
          <a:effectLst/>
        </p:spPr>
      </p:pic>
      <p:pic>
        <p:nvPicPr>
          <p:cNvPr id="138244" name="Picture 4"/>
          <p:cNvPicPr>
            <a:picLocks noChangeAspect="1" noChangeArrowheads="1"/>
          </p:cNvPicPr>
          <p:nvPr/>
        </p:nvPicPr>
        <p:blipFill>
          <a:blip r:embed="rId6"/>
          <a:srcRect/>
          <a:stretch>
            <a:fillRect/>
          </a:stretch>
        </p:blipFill>
        <p:spPr bwMode="auto">
          <a:xfrm>
            <a:off x="6357982" y="2807663"/>
            <a:ext cx="2714612" cy="3121667"/>
          </a:xfrm>
          <a:prstGeom prst="rect">
            <a:avLst/>
          </a:prstGeom>
          <a:noFill/>
          <a:ln w="9525">
            <a:noFill/>
            <a:miter lim="800000"/>
            <a:headEnd/>
            <a:tailEnd/>
          </a:ln>
          <a:effectLst/>
        </p:spPr>
      </p:pic>
      <p:pic>
        <p:nvPicPr>
          <p:cNvPr id="138245" name="Picture 5"/>
          <p:cNvPicPr>
            <a:picLocks noChangeAspect="1" noChangeArrowheads="1"/>
          </p:cNvPicPr>
          <p:nvPr/>
        </p:nvPicPr>
        <p:blipFill>
          <a:blip r:embed="rId7"/>
          <a:srcRect/>
          <a:stretch>
            <a:fillRect/>
          </a:stretch>
        </p:blipFill>
        <p:spPr bwMode="auto">
          <a:xfrm>
            <a:off x="4572000" y="3643314"/>
            <a:ext cx="1500198" cy="2662024"/>
          </a:xfrm>
          <a:prstGeom prst="rect">
            <a:avLst/>
          </a:prstGeom>
          <a:noFill/>
          <a:ln w="9525">
            <a:noFill/>
            <a:miter lim="800000"/>
            <a:headEnd/>
            <a:tailEnd/>
          </a:ln>
          <a:effectLst/>
        </p:spPr>
      </p:pic>
      <p:pic>
        <p:nvPicPr>
          <p:cNvPr id="138246" name="Picture 6"/>
          <p:cNvPicPr>
            <a:picLocks noChangeAspect="1" noChangeArrowheads="1"/>
          </p:cNvPicPr>
          <p:nvPr/>
        </p:nvPicPr>
        <p:blipFill>
          <a:blip r:embed="rId8"/>
          <a:srcRect/>
          <a:stretch>
            <a:fillRect/>
          </a:stretch>
        </p:blipFill>
        <p:spPr bwMode="auto">
          <a:xfrm rot="16200000">
            <a:off x="4589033" y="1722863"/>
            <a:ext cx="1260476" cy="2151797"/>
          </a:xfrm>
          <a:prstGeom prst="rect">
            <a:avLst/>
          </a:prstGeom>
          <a:noFill/>
          <a:ln w="9525">
            <a:noFill/>
            <a:miter lim="800000"/>
            <a:headEnd/>
            <a:tailEnd/>
          </a:ln>
          <a:effectLst/>
        </p:spPr>
      </p:pic>
      <p:pic>
        <p:nvPicPr>
          <p:cNvPr id="138247" name="Picture 7"/>
          <p:cNvPicPr>
            <a:picLocks noChangeAspect="1" noChangeArrowheads="1"/>
          </p:cNvPicPr>
          <p:nvPr/>
        </p:nvPicPr>
        <p:blipFill>
          <a:blip r:embed="rId9"/>
          <a:srcRect/>
          <a:stretch>
            <a:fillRect/>
          </a:stretch>
        </p:blipFill>
        <p:spPr bwMode="auto">
          <a:xfrm>
            <a:off x="2907215" y="2786058"/>
            <a:ext cx="1593347" cy="2928946"/>
          </a:xfrm>
          <a:prstGeom prst="rect">
            <a:avLst/>
          </a:prstGeom>
          <a:noFill/>
          <a:ln w="9525">
            <a:noFill/>
            <a:miter lim="800000"/>
            <a:headEnd/>
            <a:tailEnd/>
          </a:ln>
          <a:effectLst/>
        </p:spPr>
      </p:pic>
      <p:pic>
        <p:nvPicPr>
          <p:cNvPr id="138248" name="Picture 8"/>
          <p:cNvPicPr>
            <a:picLocks noChangeAspect="1" noChangeArrowheads="1"/>
          </p:cNvPicPr>
          <p:nvPr/>
        </p:nvPicPr>
        <p:blipFill>
          <a:blip r:embed="rId10"/>
          <a:srcRect/>
          <a:stretch>
            <a:fillRect/>
          </a:stretch>
        </p:blipFill>
        <p:spPr bwMode="auto">
          <a:xfrm>
            <a:off x="2500298" y="6143644"/>
            <a:ext cx="2260502" cy="357190"/>
          </a:xfrm>
          <a:prstGeom prst="rect">
            <a:avLst/>
          </a:prstGeom>
          <a:noFill/>
          <a:ln w="9525">
            <a:noFill/>
            <a:miter lim="800000"/>
            <a:headEnd/>
            <a:tailEnd/>
          </a:ln>
          <a:effectLst/>
        </p:spPr>
      </p:pic>
      <p:pic>
        <p:nvPicPr>
          <p:cNvPr id="138249" name="Picture 9"/>
          <p:cNvPicPr>
            <a:picLocks noChangeAspect="1" noChangeArrowheads="1"/>
          </p:cNvPicPr>
          <p:nvPr/>
        </p:nvPicPr>
        <p:blipFill>
          <a:blip r:embed="rId11" cstate="print"/>
          <a:srcRect/>
          <a:stretch>
            <a:fillRect/>
          </a:stretch>
        </p:blipFill>
        <p:spPr bwMode="auto">
          <a:xfrm>
            <a:off x="214282" y="4948262"/>
            <a:ext cx="724536" cy="1552572"/>
          </a:xfrm>
          <a:prstGeom prst="rect">
            <a:avLst/>
          </a:prstGeom>
          <a:noFill/>
          <a:ln w="9525">
            <a:noFill/>
            <a:miter lim="800000"/>
            <a:headEnd/>
            <a:tailEnd/>
          </a:ln>
          <a:effectLst/>
        </p:spPr>
      </p:pic>
      <p:pic>
        <p:nvPicPr>
          <p:cNvPr id="138250" name="Picture 10"/>
          <p:cNvPicPr>
            <a:picLocks noChangeAspect="1" noChangeArrowheads="1"/>
          </p:cNvPicPr>
          <p:nvPr/>
        </p:nvPicPr>
        <p:blipFill>
          <a:blip r:embed="rId12" cstate="print"/>
          <a:srcRect/>
          <a:stretch>
            <a:fillRect/>
          </a:stretch>
        </p:blipFill>
        <p:spPr bwMode="auto">
          <a:xfrm>
            <a:off x="214282" y="3128978"/>
            <a:ext cx="736315" cy="1514468"/>
          </a:xfrm>
          <a:prstGeom prst="rect">
            <a:avLst/>
          </a:prstGeom>
          <a:noFill/>
          <a:ln w="9525">
            <a:noFill/>
            <a:miter lim="800000"/>
            <a:headEnd/>
            <a:tailEnd/>
          </a:ln>
          <a:effectLst/>
        </p:spPr>
      </p:pic>
      <p:graphicFrame>
        <p:nvGraphicFramePr>
          <p:cNvPr id="13" name="对象 12"/>
          <p:cNvGraphicFramePr>
            <a:graphicFrameLocks noChangeAspect="1"/>
          </p:cNvGraphicFramePr>
          <p:nvPr/>
        </p:nvGraphicFramePr>
        <p:xfrm>
          <a:off x="500034" y="4714884"/>
          <a:ext cx="76200" cy="190500"/>
        </p:xfrm>
        <a:graphic>
          <a:graphicData uri="http://schemas.openxmlformats.org/presentationml/2006/ole">
            <p:oleObj spid="_x0000_s138276" name="Equation" r:id="rId13" imgW="76101" imgH="190252" progId="Equation.DSMT4">
              <p:embed/>
            </p:oleObj>
          </a:graphicData>
        </a:graphic>
      </p:graphicFrame>
      <p:sp>
        <p:nvSpPr>
          <p:cNvPr id="14" name="TextBox 13"/>
          <p:cNvSpPr txBox="1"/>
          <p:nvPr/>
        </p:nvSpPr>
        <p:spPr>
          <a:xfrm>
            <a:off x="1000100" y="1853975"/>
            <a:ext cx="1857388" cy="646331"/>
          </a:xfrm>
          <a:prstGeom prst="rect">
            <a:avLst/>
          </a:prstGeom>
          <a:noFill/>
        </p:spPr>
        <p:txBody>
          <a:bodyPr wrap="square" rtlCol="0">
            <a:spAutoFit/>
          </a:bodyPr>
          <a:lstStyle/>
          <a:p>
            <a:pPr algn="ctr"/>
            <a:r>
              <a:rPr lang="en-US" altLang="zh-CN" sz="1800" dirty="0" smtClean="0">
                <a:solidFill>
                  <a:schemeClr val="accent6">
                    <a:lumMod val="75000"/>
                  </a:schemeClr>
                </a:solidFill>
              </a:rPr>
              <a:t>Low Frequency Geometry</a:t>
            </a:r>
            <a:endParaRPr lang="zh-CN" altLang="en-US" sz="1800" dirty="0">
              <a:solidFill>
                <a:schemeClr val="accent6">
                  <a:lumMod val="75000"/>
                </a:schemeClr>
              </a:solidFill>
            </a:endParaRPr>
          </a:p>
        </p:txBody>
      </p:sp>
      <p:sp>
        <p:nvSpPr>
          <p:cNvPr id="15" name="TextBox 14"/>
          <p:cNvSpPr txBox="1"/>
          <p:nvPr/>
        </p:nvSpPr>
        <p:spPr>
          <a:xfrm>
            <a:off x="6858016" y="1853975"/>
            <a:ext cx="1857388" cy="646331"/>
          </a:xfrm>
          <a:prstGeom prst="rect">
            <a:avLst/>
          </a:prstGeom>
          <a:noFill/>
        </p:spPr>
        <p:txBody>
          <a:bodyPr wrap="square" rtlCol="0">
            <a:spAutoFit/>
          </a:bodyPr>
          <a:lstStyle/>
          <a:p>
            <a:pPr algn="ctr"/>
            <a:r>
              <a:rPr lang="en-US" altLang="zh-CN" sz="1800" dirty="0" smtClean="0">
                <a:solidFill>
                  <a:schemeClr val="accent6">
                    <a:lumMod val="75000"/>
                  </a:schemeClr>
                </a:solidFill>
              </a:rPr>
              <a:t>High Frequency Geometry</a:t>
            </a:r>
            <a:endParaRPr lang="zh-CN" altLang="en-US" sz="1800" dirty="0">
              <a:solidFill>
                <a:schemeClr val="accent6">
                  <a:lumMod val="75000"/>
                </a:schemeClr>
              </a:solidFill>
            </a:endParaRPr>
          </a:p>
        </p:txBody>
      </p:sp>
      <p:sp>
        <p:nvSpPr>
          <p:cNvPr id="16" name="TextBox 15"/>
          <p:cNvSpPr txBox="1"/>
          <p:nvPr/>
        </p:nvSpPr>
        <p:spPr>
          <a:xfrm>
            <a:off x="3286116" y="1214422"/>
            <a:ext cx="3000396" cy="646331"/>
          </a:xfrm>
          <a:prstGeom prst="rect">
            <a:avLst/>
          </a:prstGeom>
          <a:noFill/>
        </p:spPr>
        <p:txBody>
          <a:bodyPr wrap="square" rtlCol="0">
            <a:spAutoFit/>
          </a:bodyPr>
          <a:lstStyle/>
          <a:p>
            <a:pPr algn="ctr"/>
            <a:r>
              <a:rPr lang="en-US" altLang="zh-CN" sz="1800" dirty="0" smtClean="0"/>
              <a:t>Optimization in Spherical Harmonics Domain</a:t>
            </a:r>
            <a:endParaRPr lang="zh-CN" altLang="en-US" sz="1800" dirty="0"/>
          </a:p>
        </p:txBody>
      </p:sp>
      <p:sp>
        <p:nvSpPr>
          <p:cNvPr id="18" name="右箭头 17"/>
          <p:cNvSpPr/>
          <p:nvPr/>
        </p:nvSpPr>
        <p:spPr bwMode="auto">
          <a:xfrm>
            <a:off x="2857488" y="3714752"/>
            <a:ext cx="214314" cy="428628"/>
          </a:xfrm>
          <a:prstGeom prst="rightArrow">
            <a:avLst/>
          </a:prstGeom>
          <a:solidFill>
            <a:schemeClr val="accent5">
              <a:lumMod val="90000"/>
            </a:schemeClr>
          </a:solidFill>
          <a:ln w="3175" algn="ctr">
            <a:solidFill>
              <a:schemeClr val="accent5">
                <a:lumMod val="75000"/>
              </a:schemeClr>
            </a:solid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800" smtClean="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19" name="右箭头 18"/>
          <p:cNvSpPr/>
          <p:nvPr/>
        </p:nvSpPr>
        <p:spPr bwMode="auto">
          <a:xfrm>
            <a:off x="6143636" y="3714752"/>
            <a:ext cx="214314" cy="428628"/>
          </a:xfrm>
          <a:prstGeom prst="rightArrow">
            <a:avLst/>
          </a:prstGeom>
          <a:solidFill>
            <a:schemeClr val="accent5">
              <a:lumMod val="90000"/>
            </a:schemeClr>
          </a:solidFill>
          <a:ln w="3175" algn="ctr">
            <a:solidFill>
              <a:schemeClr val="accent5">
                <a:lumMod val="75000"/>
              </a:schemeClr>
            </a:solid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800" smtClean="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20" name="TextBox 19"/>
          <p:cNvSpPr txBox="1"/>
          <p:nvPr/>
        </p:nvSpPr>
        <p:spPr>
          <a:xfrm>
            <a:off x="2643174" y="5572140"/>
            <a:ext cx="1857388" cy="523220"/>
          </a:xfrm>
          <a:prstGeom prst="rect">
            <a:avLst/>
          </a:prstGeom>
          <a:noFill/>
        </p:spPr>
        <p:txBody>
          <a:bodyPr wrap="square" rtlCol="0">
            <a:spAutoFit/>
          </a:bodyPr>
          <a:lstStyle/>
          <a:p>
            <a:pPr algn="ctr"/>
            <a:r>
              <a:rPr lang="en-US" altLang="zh-CN" sz="1400" dirty="0" smtClean="0">
                <a:solidFill>
                  <a:srgbClr val="000000"/>
                </a:solidFill>
              </a:rPr>
              <a:t>Material Segmentation</a:t>
            </a:r>
            <a:endParaRPr lang="zh-CN" altLang="en-US" sz="1400" dirty="0">
              <a:solidFill>
                <a:srgbClr val="000000"/>
              </a:solidFill>
            </a:endParaRPr>
          </a:p>
        </p:txBody>
      </p:sp>
      <p:sp>
        <p:nvSpPr>
          <p:cNvPr id="21" name="TextBox 20"/>
          <p:cNvSpPr txBox="1"/>
          <p:nvPr/>
        </p:nvSpPr>
        <p:spPr>
          <a:xfrm>
            <a:off x="4429124" y="3335537"/>
            <a:ext cx="1857388" cy="307777"/>
          </a:xfrm>
          <a:prstGeom prst="rect">
            <a:avLst/>
          </a:prstGeom>
          <a:noFill/>
        </p:spPr>
        <p:txBody>
          <a:bodyPr wrap="square" rtlCol="0">
            <a:spAutoFit/>
          </a:bodyPr>
          <a:lstStyle/>
          <a:p>
            <a:pPr algn="ctr"/>
            <a:r>
              <a:rPr lang="en-US" altLang="zh-CN" sz="1400" dirty="0" smtClean="0">
                <a:solidFill>
                  <a:srgbClr val="000000"/>
                </a:solidFill>
              </a:rPr>
              <a:t>SH Environment</a:t>
            </a:r>
            <a:endParaRPr lang="zh-CN" altLang="en-US" sz="1400" dirty="0">
              <a:solidFill>
                <a:srgbClr val="000000"/>
              </a:solidFill>
            </a:endParaRPr>
          </a:p>
        </p:txBody>
      </p:sp>
      <p:sp>
        <p:nvSpPr>
          <p:cNvPr id="22" name="TextBox 21"/>
          <p:cNvSpPr txBox="1"/>
          <p:nvPr/>
        </p:nvSpPr>
        <p:spPr>
          <a:xfrm>
            <a:off x="4572000" y="6193057"/>
            <a:ext cx="1857388" cy="307777"/>
          </a:xfrm>
          <a:prstGeom prst="rect">
            <a:avLst/>
          </a:prstGeom>
          <a:noFill/>
        </p:spPr>
        <p:txBody>
          <a:bodyPr wrap="square" rtlCol="0">
            <a:spAutoFit/>
          </a:bodyPr>
          <a:lstStyle/>
          <a:p>
            <a:pPr algn="ctr"/>
            <a:r>
              <a:rPr lang="en-US" altLang="zh-CN" sz="1400" dirty="0" smtClean="0">
                <a:solidFill>
                  <a:srgbClr val="000000"/>
                </a:solidFill>
              </a:rPr>
              <a:t>Diffuse </a:t>
            </a:r>
            <a:r>
              <a:rPr lang="en-US" altLang="zh-CN" sz="1400" dirty="0" err="1" smtClean="0">
                <a:solidFill>
                  <a:srgbClr val="000000"/>
                </a:solidFill>
              </a:rPr>
              <a:t>Albedo</a:t>
            </a:r>
            <a:endParaRPr lang="zh-CN" altLang="en-US" sz="1400" dirty="0">
              <a:solidFill>
                <a:srgbClr val="000000"/>
              </a:solidFill>
            </a:endParaRPr>
          </a:p>
        </p:txBody>
      </p:sp>
      <p:sp>
        <p:nvSpPr>
          <p:cNvPr id="3" name="矩形 2"/>
          <p:cNvSpPr/>
          <p:nvPr/>
        </p:nvSpPr>
        <p:spPr>
          <a:xfrm>
            <a:off x="2643174" y="6597352"/>
            <a:ext cx="6681354" cy="261610"/>
          </a:xfrm>
          <a:prstGeom prst="rect">
            <a:avLst/>
          </a:prstGeom>
        </p:spPr>
        <p:txBody>
          <a:bodyPr wrap="square">
            <a:spAutoFit/>
          </a:bodyPr>
          <a:lstStyle/>
          <a:p>
            <a:r>
              <a:rPr lang="en-US" altLang="zh-CN" sz="1100" dirty="0" smtClean="0"/>
              <a:t>Shading-based </a:t>
            </a:r>
            <a:r>
              <a:rPr lang="en-US" altLang="zh-CN" sz="1100" dirty="0"/>
              <a:t>dynamic shape refinement from multi-view video under general illumination. </a:t>
            </a:r>
            <a:r>
              <a:rPr lang="en-US" altLang="zh-CN" sz="1100" dirty="0" smtClean="0"/>
              <a:t>ICCV 2011</a:t>
            </a:r>
            <a:endParaRPr lang="zh-CN" altLang="en-US" sz="1100" dirty="0"/>
          </a:p>
        </p:txBody>
      </p:sp>
    </p:spTree>
  </p:cSld>
  <p:clrMapOvr>
    <a:masterClrMapping/>
  </p:clrMapOvr>
  <p:transition advTm="272125">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数据驱动的多维媒体感知与理解&amp;quot;&quot;/&gt;&lt;property id=&quot;20307&quot; value=&quot;256&quot;/&gt;&lt;/object&gt;&lt;object type=&quot;3&quot; unique_id=&quot;10005&quot;&gt;&lt;property id=&quot;20148&quot; value=&quot;5&quot;/&gt;&lt;property id=&quot;20300&quot; value=&quot;Slide 2 - &amp;quot;汇报提纲&amp;quot;&quot;/&gt;&lt;property id=&quot;20307&quot; value=&quot;374&quot;/&gt;&lt;/object&gt;&lt;object type=&quot;3&quot; unique_id=&quot;10006&quot;&gt;&lt;property id=&quot;20148&quot; value=&quot;5&quot;/&gt;&lt;property id=&quot;20300&quot; value=&quot;Slide 3 - &amp;quot;汇报提纲&amp;quot;&quot;/&gt;&lt;property id=&quot;20307&quot; value=&quot;433&quot;/&gt;&lt;/object&gt;&lt;object type=&quot;3&quot; unique_id=&quot;10007&quot;&gt;&lt;property id=&quot;20148&quot; value=&quot;5&quot;/&gt;&lt;property id=&quot;20300&quot; value=&quot;Slide 4 - &amp;quot;汇报内容&amp;quot;&quot;/&gt;&lt;property id=&quot;20307&quot; value=&quot;378&quot;/&gt;&lt;/object&gt;&lt;object type=&quot;3&quot; unique_id=&quot;10008&quot;&gt;&lt;property id=&quot;20148&quot; value=&quot;5&quot;/&gt;&lt;property id=&quot;20300&quot; value=&quot;Slide 5 - &amp;quot;研究意义&amp;quot;&quot;/&gt;&lt;property id=&quot;20307&quot; value=&quot;461&quot;/&gt;&lt;/object&gt;&lt;object type=&quot;3&quot; unique_id=&quot;10009&quot;&gt;&lt;property id=&quot;20148&quot; value=&quot;5&quot;/&gt;&lt;property id=&quot;20300&quot; value=&quot;Slide 6 - &amp;quot;1.1光场表示体系及采集机制&amp;#x0D;&amp;#x0A;——发展历程&amp;quot;&quot;/&gt;&lt;property id=&quot;20307&quot; value=&quot;462&quot;/&gt;&lt;/object&gt;&lt;object type=&quot;3&quot; unique_id=&quot;10010&quot;&gt;&lt;property id=&quot;20148&quot; value=&quot;5&quot;/&gt;&lt;property id=&quot;20300&quot; value=&quot;Slide 7 - &amp;quot;1.2动态场景三维重建及几何特性理解&amp;quot;&quot;/&gt;&lt;property id=&quot;20307&quot; value=&quot;394&quot;/&gt;&lt;/object&gt;&lt;object type=&quot;3&quot; unique_id=&quot;10011&quot;&gt;&lt;property id=&quot;20148&quot; value=&quot;5&quot;/&gt;&lt;property id=&quot;20300&quot; value=&quot;Slide 8&quot;/&gt;&lt;property id=&quot;20307&quot; value=&quot;441&quot;/&gt;&lt;/object&gt;&lt;object type=&quot;3&quot; unique_id=&quot;10012&quot;&gt;&lt;property id=&quot;20148&quot; value=&quot;5&quot;/&gt;&lt;property id=&quot;20300&quot; value=&quot;Slide 9&quot;/&gt;&lt;property id=&quot;20307&quot; value=&quot;444&quot;/&gt;&lt;/object&gt;&lt;object type=&quot;3&quot; unique_id=&quot;10013&quot;&gt;&lt;property id=&quot;20148&quot; value=&quot;5&quot;/&gt;&lt;property id=&quot;20300&quot; value=&quot;Slide 10&quot;/&gt;&lt;property id=&quot;20307&quot; value=&quot;442&quot;/&gt;&lt;/object&gt;&lt;object type=&quot;3&quot; unique_id=&quot;10014&quot;&gt;&lt;property id=&quot;20148&quot; value=&quot;5&quot;/&gt;&lt;property id=&quot;20300&quot; value=&quot;Slide 11&quot;/&gt;&lt;property id=&quot;20307&quot; value=&quot;443&quot;/&gt;&lt;/object&gt;&lt;object type=&quot;3&quot; unique_id=&quot;10015&quot;&gt;&lt;property id=&quot;20148&quot; value=&quot;5&quot;/&gt;&lt;property id=&quot;20300&quot; value=&quot;Slide 12&quot;/&gt;&lt;property id=&quot;20307&quot; value=&quot;445&quot;/&gt;&lt;/object&gt;&lt;object type=&quot;3&quot; unique_id=&quot;10016&quot;&gt;&lt;property id=&quot;20148&quot; value=&quot;5&quot;/&gt;&lt;property id=&quot;20300&quot; value=&quot;Slide 13 - &amp;quot;1.3 光照特性感知与理解&amp;quot;&quot;/&gt;&lt;property id=&quot;20307&quot; value=&quot;493&quot;/&gt;&lt;/object&gt;&lt;object type=&quot;3&quot; unique_id=&quot;10017&quot;&gt;&lt;property id=&quot;20148&quot; value=&quot;5&quot;/&gt;&lt;property id=&quot;20300&quot; value=&quot;Slide 14 - &amp;quot;1.3 光照特性感知与理解&amp;quot;&quot;/&gt;&lt;property id=&quot;20307&quot; value=&quot;494&quot;/&gt;&lt;/object&gt;&lt;object type=&quot;3&quot; unique_id=&quot;10018&quot;&gt;&lt;property id=&quot;20148&quot; value=&quot;5&quot;/&gt;&lt;property id=&quot;20300&quot; value=&quot;Slide 15 - &amp;quot;1.3 光照特性感知与理解&amp;quot;&quot;/&gt;&lt;property id=&quot;20307&quot; value=&quot;495&quot;/&gt;&lt;/object&gt;&lt;object type=&quot;3&quot; unique_id=&quot;10019&quot;&gt;&lt;property id=&quot;20148&quot; value=&quot;5&quot;/&gt;&lt;property id=&quot;20300&quot; value=&quot;Slide 16&quot;/&gt;&lt;property id=&quot;20307&quot; value=&quot;505&quot;/&gt;&lt;/object&gt;&lt;object type=&quot;3&quot; unique_id=&quot;10020&quot;&gt;&lt;property id=&quot;20148&quot; value=&quot;5&quot;/&gt;&lt;property id=&quot;20300&quot; value=&quot;Slide 17&quot;/&gt;&lt;property id=&quot;20307&quot; value=&quot;506&quot;/&gt;&lt;/object&gt;&lt;object type=&quot;3&quot; unique_id=&quot;10021&quot;&gt;&lt;property id=&quot;20148&quot; value=&quot;5&quot;/&gt;&lt;property id=&quot;20300&quot; value=&quot;Slide 18&quot;/&gt;&lt;property id=&quot;20307&quot; value=&quot;507&quot;/&gt;&lt;/object&gt;&lt;object type=&quot;3&quot; unique_id=&quot;10022&quot;&gt;&lt;property id=&quot;20148&quot; value=&quot;5&quot;/&gt;&lt;property id=&quot;20300&quot; value=&quot;Slide 19 - &amp;quot;汇报提纲&amp;quot;&quot;/&gt;&lt;property id=&quot;20307&quot; value=&quot;434&quot;/&gt;&lt;/object&gt;&lt;object type=&quot;3&quot; unique_id=&quot;10023&quot;&gt;&lt;property id=&quot;20148&quot; value=&quot;5&quot;/&gt;&lt;property id=&quot;20300&quot; value=&quot;Slide 20 - &amp;quot;科学问题&amp;quot;&quot;/&gt;&lt;property id=&quot;20307&quot; value=&quot;458&quot;/&gt;&lt;/object&gt;&lt;object type=&quot;3&quot; unique_id=&quot;10025&quot;&gt;&lt;property id=&quot;20148&quot; value=&quot;5&quot;/&gt;&lt;property id=&quot;20300&quot; value=&quot;Slide 21 - &amp;quot;关键问题&amp;quot;&quot;/&gt;&lt;property id=&quot;20307&quot; value=&quot;515&quot;/&gt;&lt;/object&gt;&lt;object type=&quot;3&quot; unique_id=&quot;10026&quot;&gt;&lt;property id=&quot;20148&quot; value=&quot;5&quot;/&gt;&lt;property id=&quot;20300&quot; value=&quot;Slide 22 - &amp;quot;汇报提纲&amp;quot;&quot;/&gt;&lt;property id=&quot;20307&quot; value=&quot;435&quot;/&gt;&lt;/object&gt;&lt;object type=&quot;3&quot; unique_id=&quot;10027&quot;&gt;&lt;property id=&quot;20148&quot; value=&quot;5&quot;/&gt;&lt;property id=&quot;20300&quot; value=&quot;Slide 23 - &amp;quot;汇报内容&amp;quot;&quot;/&gt;&lt;property id=&quot;20307&quot; value=&quot;424&quot;/&gt;&lt;/object&gt;&lt;object type=&quot;3&quot; unique_id=&quot;10029&quot;&gt;&lt;property id=&quot;20148&quot; value=&quot;5&quot;/&gt;&lt;property id=&quot;20300&quot; value=&quot;Slide 24 - &amp;quot;研究目标&amp;quot;&quot;/&gt;&lt;property id=&quot;20307&quot; value=&quot;516&quot;/&gt;&lt;/object&gt;&lt;object type=&quot;3&quot; unique_id=&quot;10030&quot;&gt;&lt;property id=&quot;20148&quot; value=&quot;5&quot;/&gt;&lt;property id=&quot;20300&quot; value=&quot;Slide 25 - &amp;quot;系统概述&amp;quot;&quot;/&gt;&lt;property id=&quot;20307&quot; value=&quot;459&quot;/&gt;&lt;/object&gt;&lt;object type=&quot;3&quot; unique_id=&quot;10031&quot;&gt;&lt;property id=&quot;20148&quot; value=&quot;5&quot;/&gt;&lt;property id=&quot;20300&quot; value=&quot;Slide 26&quot;/&gt;&lt;property id=&quot;20307&quot; value=&quot;463&quot;/&gt;&lt;/object&gt;&lt;object type=&quot;3&quot; unique_id=&quot;10032&quot;&gt;&lt;property id=&quot;20148&quot; value=&quot;5&quot;/&gt;&lt;property id=&quot;20300&quot; value=&quot;Slide 27 - &amp;quot;3.2 多维媒体几何特性的感知与理解&amp;quot;&quot;/&gt;&lt;property id=&quot;20307&quot; value=&quot;446&quot;/&gt;&lt;/object&gt;&lt;object type=&quot;3&quot; unique_id=&quot;10033&quot;&gt;&lt;property id=&quot;20148&quot; value=&quot;5&quot;/&gt;&lt;property id=&quot;20300&quot; value=&quot;Slide 28 - &amp;quot;3.3 光照特性感知与理解&amp;quot;&quot;/&gt;&lt;property id=&quot;20307&quot; value=&quot;496&quot;/&gt;&lt;/object&gt;&lt;object type=&quot;3&quot; unique_id=&quot;10034&quot;&gt;&lt;property id=&quot;20148&quot; value=&quot;5&quot;/&gt;&lt;property id=&quot;20300&quot; value=&quot;Slide 29 - &amp;quot;3.4 几何/光照特性重新生成与优化&amp;quot;&quot;/&gt;&lt;property id=&quot;20307&quot; value=&quot;504&quot;/&gt;&lt;/object&gt;&lt;object type=&quot;3&quot; unique_id=&quot;10035&quot;&gt;&lt;property id=&quot;20148&quot; value=&quot;5&quot;/&gt;&lt;property id=&quot;20300&quot; value=&quot;Slide 30&quot;/&gt;&lt;property id=&quot;20307&quot; value=&quot;508&quot;/&gt;&lt;/object&gt;&lt;object type=&quot;3&quot; unique_id=&quot;10036&quot;&gt;&lt;property id=&quot;20148&quot; value=&quot;5&quot;/&gt;&lt;property id=&quot;20300&quot; value=&quot;Slide 31&quot;/&gt;&lt;property id=&quot;20307&quot; value=&quot;509&quot;/&gt;&lt;/object&gt;&lt;object type=&quot;3&quot; unique_id=&quot;10037&quot;&gt;&lt;property id=&quot;20148&quot; value=&quot;5&quot;/&gt;&lt;property id=&quot;20300&quot; value=&quot;Slide 32&quot;/&gt;&lt;property id=&quot;20307&quot; value=&quot;510&quot;/&gt;&lt;/object&gt;&lt;object type=&quot;3&quot; unique_id=&quot;10038&quot;&gt;&lt;property id=&quot;20148&quot; value=&quot;5&quot;/&gt;&lt;property id=&quot;20300&quot; value=&quot;Slide 33 - &amp;quot;汇报提纲&amp;quot;&quot;/&gt;&lt;property id=&quot;20307&quot; value=&quot;436&quot;/&gt;&lt;/object&gt;&lt;object type=&quot;3&quot; unique_id=&quot;10039&quot;&gt;&lt;property id=&quot;20148&quot; value=&quot;5&quot;/&gt;&lt;property id=&quot;20300&quot; value=&quot;Slide 34 - &amp;quot;汇报内容&amp;quot;&quot;/&gt;&lt;property id=&quot;20307&quot; value=&quot;425&quot;/&gt;&lt;/object&gt;&lt;object type=&quot;3&quot; unique_id=&quot;10040&quot;&gt;&lt;property id=&quot;20148&quot; value=&quot;5&quot;/&gt;&lt;property id=&quot;20300&quot; value=&quot;Slide 35&quot;/&gt;&lt;property id=&quot;20307&quot; value=&quot;464&quot;/&gt;&lt;/object&gt;&lt;object type=&quot;3&quot; unique_id=&quot;10041&quot;&gt;&lt;property id=&quot;20148&quot; value=&quot;5&quot;/&gt;&lt;property id=&quot;20300&quot; value=&quot;Slide 36&quot;/&gt;&lt;property id=&quot;20307&quot; value=&quot;465&quot;/&gt;&lt;/object&gt;&lt;object type=&quot;3&quot; unique_id=&quot;10042&quot;&gt;&lt;property id=&quot;20148&quot; value=&quot;5&quot;/&gt;&lt;property id=&quot;20300&quot; value=&quot;Slide 37&quot;/&gt;&lt;property id=&quot;20307&quot; value=&quot;467&quot;/&gt;&lt;/object&gt;&lt;object type=&quot;3&quot; unique_id=&quot;10043&quot;&gt;&lt;property id=&quot;20148&quot; value=&quot;5&quot;/&gt;&lt;property id=&quot;20300&quot; value=&quot;Slide 38&quot;/&gt;&lt;property id=&quot;20307&quot; value=&quot;468&quot;/&gt;&lt;/object&gt;&lt;object type=&quot;3&quot; unique_id=&quot;10044&quot;&gt;&lt;property id=&quot;20148&quot; value=&quot;5&quot;/&gt;&lt;property id=&quot;20300&quot; value=&quot;Slide 39&quot;/&gt;&lt;property id=&quot;20307&quot; value=&quot;466&quot;/&gt;&lt;/object&gt;&lt;object type=&quot;3&quot; unique_id=&quot;10045&quot;&gt;&lt;property id=&quot;20148&quot; value=&quot;5&quot;/&gt;&lt;property id=&quot;20300&quot; value=&quot;Slide 40&quot;/&gt;&lt;property id=&quot;20307&quot; value=&quot;449&quot;/&gt;&lt;/object&gt;&lt;object type=&quot;3&quot; unique_id=&quot;10046&quot;&gt;&lt;property id=&quot;20148&quot; value=&quot;5&quot;/&gt;&lt;property id=&quot;20300&quot; value=&quot;Slide 41&quot;/&gt;&lt;property id=&quot;20307&quot; value=&quot;450&quot;/&gt;&lt;/object&gt;&lt;object type=&quot;3&quot; unique_id=&quot;10047&quot;&gt;&lt;property id=&quot;20148&quot; value=&quot;5&quot;/&gt;&lt;property id=&quot;20300&quot; value=&quot;Slide 42&quot;/&gt;&lt;property id=&quot;20307&quot; value=&quot;451&quot;/&gt;&lt;/object&gt;&lt;object type=&quot;3&quot; unique_id=&quot;10048&quot;&gt;&lt;property id=&quot;20148&quot; value=&quot;5&quot;/&gt;&lt;property id=&quot;20300&quot; value=&quot;Slide 43&quot;/&gt;&lt;property id=&quot;20307&quot; value=&quot;455&quot;/&gt;&lt;/object&gt;&lt;object type=&quot;3&quot; unique_id=&quot;10049&quot;&gt;&lt;property id=&quot;20148&quot; value=&quot;5&quot;/&gt;&lt;property id=&quot;20300&quot; value=&quot;Slide 44&quot;/&gt;&lt;property id=&quot;20307&quot; value=&quot;452&quot;/&gt;&lt;/object&gt;&lt;object type=&quot;3&quot; unique_id=&quot;10050&quot;&gt;&lt;property id=&quot;20148&quot; value=&quot;5&quot;/&gt;&lt;property id=&quot;20300&quot; value=&quot;Slide 45&quot;/&gt;&lt;property id=&quot;20307&quot; value=&quot;453&quot;/&gt;&lt;/object&gt;&lt;object type=&quot;3&quot; unique_id=&quot;10051&quot;&gt;&lt;property id=&quot;20148&quot; value=&quot;5&quot;/&gt;&lt;property id=&quot;20300&quot; value=&quot;Slide 46&quot;/&gt;&lt;property id=&quot;20307&quot; value=&quot;454&quot;/&gt;&lt;/object&gt;&lt;object type=&quot;3&quot; unique_id=&quot;10052&quot;&gt;&lt;property id=&quot;20148&quot; value=&quot;5&quot;/&gt;&lt;property id=&quot;20300&quot; value=&quot;Slide 47&quot;/&gt;&lt;property id=&quot;20307&quot; value=&quot;456&quot;/&gt;&lt;/object&gt;&lt;object type=&quot;3&quot; unique_id=&quot;10053&quot;&gt;&lt;property id=&quot;20148&quot; value=&quot;5&quot;/&gt;&lt;property id=&quot;20300&quot; value=&quot;Slide 48&quot;/&gt;&lt;property id=&quot;20307&quot; value=&quot;457&quot;/&gt;&lt;/object&gt;&lt;object type=&quot;3&quot; unique_id=&quot;10054&quot;&gt;&lt;property id=&quot;20148&quot; value=&quot;5&quot;/&gt;&lt;property id=&quot;20300&quot; value=&quot;Slide 49&quot;/&gt;&lt;property id=&quot;20307&quot; value=&quot;492&quot;/&gt;&lt;/object&gt;&lt;object type=&quot;3&quot; unique_id=&quot;10055&quot;&gt;&lt;property id=&quot;20148&quot; value=&quot;5&quot;/&gt;&lt;property id=&quot;20300&quot; value=&quot;Slide 50&quot;/&gt;&lt;property id=&quot;20307&quot; value=&quot;497&quot;/&gt;&lt;/object&gt;&lt;object type=&quot;3&quot; unique_id=&quot;10056&quot;&gt;&lt;property id=&quot;20148&quot; value=&quot;5&quot;/&gt;&lt;property id=&quot;20300&quot; value=&quot;Slide 51&quot;/&gt;&lt;property id=&quot;20307&quot; value=&quot;498&quot;/&gt;&lt;/object&gt;&lt;object type=&quot;3&quot; unique_id=&quot;10057&quot;&gt;&lt;property id=&quot;20148&quot; value=&quot;5&quot;/&gt;&lt;property id=&quot;20300&quot; value=&quot;Slide 52&quot;/&gt;&lt;property id=&quot;20307&quot; value=&quot;499&quot;/&gt;&lt;/object&gt;&lt;object type=&quot;3&quot; unique_id=&quot;10058&quot;&gt;&lt;property id=&quot;20148&quot; value=&quot;5&quot;/&gt;&lt;property id=&quot;20300&quot; value=&quot;Slide 53&quot;/&gt;&lt;property id=&quot;20307&quot; value=&quot;500&quot;/&gt;&lt;/object&gt;&lt;object type=&quot;3&quot; unique_id=&quot;10059&quot;&gt;&lt;property id=&quot;20148&quot; value=&quot;5&quot;/&gt;&lt;property id=&quot;20300&quot; value=&quot;Slide 54&quot;/&gt;&lt;property id=&quot;20307&quot; value=&quot;501&quot;/&gt;&lt;/object&gt;&lt;object type=&quot;3&quot; unique_id=&quot;10060&quot;&gt;&lt;property id=&quot;20148&quot; value=&quot;5&quot;/&gt;&lt;property id=&quot;20300&quot; value=&quot;Slide 55&quot;/&gt;&lt;property id=&quot;20307&quot; value=&quot;502&quot;/&gt;&lt;/object&gt;&lt;object type=&quot;3&quot; unique_id=&quot;10061&quot;&gt;&lt;property id=&quot;20148&quot; value=&quot;5&quot;/&gt;&lt;property id=&quot;20300&quot; value=&quot;Slide 56&quot;/&gt;&lt;property id=&quot;20307&quot; value=&quot;503&quot;/&gt;&lt;/object&gt;&lt;object type=&quot;3&quot; unique_id=&quot;10062&quot;&gt;&lt;property id=&quot;20148&quot; value=&quot;5&quot;/&gt;&lt;property id=&quot;20300&quot; value=&quot;Slide 57&quot;/&gt;&lt;property id=&quot;20307&quot; value=&quot;511&quot;/&gt;&lt;/object&gt;&lt;object type=&quot;3&quot; unique_id=&quot;10063&quot;&gt;&lt;property id=&quot;20148&quot; value=&quot;5&quot;/&gt;&lt;property id=&quot;20300&quot; value=&quot;Slide 58&quot;/&gt;&lt;property id=&quot;20307&quot; value=&quot;512&quot;/&gt;&lt;/object&gt;&lt;object type=&quot;3&quot; unique_id=&quot;10064&quot;&gt;&lt;property id=&quot;20148&quot; value=&quot;5&quot;/&gt;&lt;property id=&quot;20300&quot; value=&quot;Slide 59&quot;/&gt;&lt;property id=&quot;20307&quot; value=&quot;513&quot;/&gt;&lt;/object&gt;&lt;object type=&quot;3&quot; unique_id=&quot;10065&quot;&gt;&lt;property id=&quot;20148&quot; value=&quot;5&quot;/&gt;&lt;property id=&quot;20300&quot; value=&quot;Slide 60 - &amp;quot;汇报提纲&amp;quot;&quot;/&gt;&lt;property id=&quot;20307&quot; value=&quot;437&quot;/&gt;&lt;/object&gt;&lt;object type=&quot;3&quot; unique_id=&quot;10067&quot;&gt;&lt;property id=&quot;20148&quot; value=&quot;5&quot;/&gt;&lt;property id=&quot;20300&quot; value=&quot;Slide 61 - &amp;quot;主要创新点&amp;quot;&quot;/&gt;&lt;property id=&quot;20307&quot; value=&quot;514&quot;/&gt;&lt;/object&gt;&lt;object type=&quot;3&quot; unique_id=&quot;10068&quot;&gt;&lt;property id=&quot;20148&quot; value=&quot;5&quot;/&gt;&lt;property id=&quot;20300&quot; value=&quot;Slide 62 - &amp;quot;预期成果&amp;quot;&quot;/&gt;&lt;property id=&quot;20307&quot; value=&quot;432&quot;/&gt;&lt;/object&gt;&lt;object type=&quot;3&quot; unique_id=&quot;10069&quot;&gt;&lt;property id=&quot;20148&quot; value=&quot;5&quot;/&gt;&lt;property id=&quot;20300&quot; value=&quot;Slide 63 - &amp;quot;汇报提纲&amp;quot;&quot;/&gt;&lt;property id=&quot;20307&quot; value=&quot;438&quot;/&gt;&lt;/object&gt;&lt;object type=&quot;3&quot; unique_id=&quot;10070&quot;&gt;&lt;property id=&quot;20148&quot; value=&quot;5&quot;/&gt;&lt;property id=&quot;20300&quot; value=&quot;Slide 64 - &amp;quot;汇报提纲&amp;quot;&quot;/&gt;&lt;property id=&quot;20307&quot; value=&quot;491&quot;/&gt;&lt;/object&gt;&lt;object type=&quot;3&quot; unique_id=&quot;10071&quot;&gt;&lt;property id=&quot;20148&quot; value=&quot;5&quot;/&gt;&lt;property id=&quot;20300&quot; value=&quot;Slide 65 - &amp;quot;研究基础与工作条件&amp;quot;&quot;/&gt;&lt;property id=&quot;20307&quot; value=&quot;469&quot;/&gt;&lt;/object&gt;&lt;object type=&quot;3&quot; unique_id=&quot;10072&quot;&gt;&lt;property id=&quot;20148&quot; value=&quot;5&quot;/&gt;&lt;property id=&quot;20300&quot; value=&quot;Slide 66 - &amp;quot;研究基础与工作条件&amp;quot;&quot;/&gt;&lt;property id=&quot;20307&quot; value=&quot;470&quot;/&gt;&lt;/object&gt;&lt;object type=&quot;3&quot; unique_id=&quot;10073&quot;&gt;&lt;property id=&quot;20148&quot; value=&quot;5&quot;/&gt;&lt;property id=&quot;20300&quot; value=&quot;Slide 67 - &amp;quot;研究基础与工作条件&amp;quot;&quot;/&gt;&lt;property id=&quot;20307&quot; value=&quot;471&quot;/&gt;&lt;/object&gt;&lt;object type=&quot;3&quot; unique_id=&quot;10074&quot;&gt;&lt;property id=&quot;20148&quot; value=&quot;5&quot;/&gt;&lt;property id=&quot;20300&quot; value=&quot;Slide 68 - &amp;quot;研究基础与工作条件&amp;quot;&quot;/&gt;&lt;property id=&quot;20307&quot; value=&quot;472&quot;/&gt;&lt;/object&gt;&lt;object type=&quot;3&quot; unique_id=&quot;10075&quot;&gt;&lt;property id=&quot;20148&quot; value=&quot;5&quot;/&gt;&lt;property id=&quot;20300&quot; value=&quot;Slide 69 - &amp;quot;多维媒体数据采集研究基础&amp;quot;&quot;/&gt;&lt;property id=&quot;20307&quot; value=&quot;473&quot;/&gt;&lt;/object&gt;&lt;object type=&quot;3&quot; unique_id=&quot;10076&quot;&gt;&lt;property id=&quot;20148&quot; value=&quot;5&quot;/&gt;&lt;property id=&quot;20300&quot; value=&quot;Slide 70 - &amp;quot;多维媒体数据采集研究基础&amp;quot;&quot;/&gt;&lt;property id=&quot;20307&quot; value=&quot;474&quot;/&gt;&lt;/object&gt;&lt;object type=&quot;3&quot; unique_id=&quot;10077&quot;&gt;&lt;property id=&quot;20148&quot; value=&quot;5&quot;/&gt;&lt;property id=&quot;20300&quot; value=&quot;Slide 71 - &amp;quot;多维媒体数据采集研究基础&amp;quot;&quot;/&gt;&lt;property id=&quot;20307&quot; value=&quot;475&quot;/&gt;&lt;/object&gt;&lt;object type=&quot;3&quot; unique_id=&quot;10078&quot;&gt;&lt;property id=&quot;20148&quot; value=&quot;5&quot;/&gt;&lt;property id=&quot;20300&quot; value=&quot;Slide 72 - &amp;quot;多维媒体数据采集研究基础&amp;quot;&quot;/&gt;&lt;property id=&quot;20307&quot; value=&quot;476&quot;/&gt;&lt;/object&gt;&lt;object type=&quot;3&quot; unique_id=&quot;10079&quot;&gt;&lt;property id=&quot;20148&quot; value=&quot;5&quot;/&gt;&lt;property id=&quot;20300&quot; value=&quot;Slide 73 - &amp;quot;多维媒体数据采集研究基础&amp;quot;&quot;/&gt;&lt;property id=&quot;20307&quot; value=&quot;477&quot;/&gt;&lt;/object&gt;&lt;object type=&quot;3&quot; unique_id=&quot;10080&quot;&gt;&lt;property id=&quot;20148&quot; value=&quot;5&quot;/&gt;&lt;property id=&quot;20300&quot; value=&quot;Slide 74 - &amp;quot;多维媒体数据采集研究基础&amp;quot;&quot;/&gt;&lt;property id=&quot;20307&quot; value=&quot;478&quot;/&gt;&lt;/object&gt;&lt;object type=&quot;3&quot; unique_id=&quot;10081&quot;&gt;&lt;property id=&quot;20148&quot; value=&quot;5&quot;/&gt;&lt;property id=&quot;20300&quot; value=&quot;Slide 75 - &amp;quot;多维媒体几何动态特性研究基础&amp;quot;&quot;/&gt;&lt;property id=&quot;20307&quot; value=&quot;479&quot;/&gt;&lt;/object&gt;&lt;object type=&quot;3&quot; unique_id=&quot;10082&quot;&gt;&lt;property id=&quot;20148&quot; value=&quot;5&quot;/&gt;&lt;property id=&quot;20300&quot; value=&quot;Slide 76 - &amp;quot;多维媒体几何动态特性研究基础&amp;quot;&quot;/&gt;&lt;property id=&quot;20307&quot; value=&quot;480&quot;/&gt;&lt;/object&gt;&lt;object type=&quot;3&quot; unique_id=&quot;10083&quot;&gt;&lt;property id=&quot;20148&quot; value=&quot;5&quot;/&gt;&lt;property id=&quot;20300&quot; value=&quot;Slide 77 - &amp;quot;多维媒体几何动态特性研究基础&amp;quot;&quot;/&gt;&lt;property id=&quot;20307&quot; value=&quot;481&quot;/&gt;&lt;/object&gt;&lt;object type=&quot;3&quot; unique_id=&quot;10084&quot;&gt;&lt;property id=&quot;20148&quot; value=&quot;5&quot;/&gt;&lt;property id=&quot;20300&quot; value=&quot;Slide 78 - &amp;quot;多维媒体几何动态特性研究基础&amp;quot;&quot;/&gt;&lt;property id=&quot;20307&quot; value=&quot;482&quot;/&gt;&lt;/object&gt;&lt;object type=&quot;3&quot; unique_id=&quot;10085&quot;&gt;&lt;property id=&quot;20148&quot; value=&quot;5&quot;/&gt;&lt;property id=&quot;20300&quot; value=&quot;Slide 79 - &amp;quot;多维媒体几何动态特性研究基础&amp;quot;&quot;/&gt;&lt;property id=&quot;20307&quot; value=&quot;483&quot;/&gt;&lt;/object&gt;&lt;object type=&quot;3&quot; unique_id=&quot;10086&quot;&gt;&lt;property id=&quot;20148&quot; value=&quot;5&quot;/&gt;&lt;property id=&quot;20300&quot; value=&quot;Slide 80 - &amp;quot;多维媒体几何动态特性研究基础&amp;quot;&quot;/&gt;&lt;property id=&quot;20307&quot; value=&quot;484&quot;/&gt;&lt;/object&gt;&lt;object type=&quot;3&quot; unique_id=&quot;10087&quot;&gt;&lt;property id=&quot;20148&quot; value=&quot;5&quot;/&gt;&lt;property id=&quot;20300&quot; value=&quot;Slide 81 - &amp;quot;多维媒体光照特性研究基础&amp;quot;&quot;/&gt;&lt;property id=&quot;20307&quot; value=&quot;485&quot;/&gt;&lt;/object&gt;&lt;object type=&quot;3&quot; unique_id=&quot;10088&quot;&gt;&lt;property id=&quot;20148&quot; value=&quot;5&quot;/&gt;&lt;property id=&quot;20300&quot; value=&quot;Slide 82 - &amp;quot;多维媒体光照特性研究基础&amp;quot;&quot;/&gt;&lt;property id=&quot;20307&quot; value=&quot;486&quot;/&gt;&lt;/object&gt;&lt;object type=&quot;3&quot; unique_id=&quot;10089&quot;&gt;&lt;property id=&quot;20148&quot; value=&quot;5&quot;/&gt;&lt;property id=&quot;20300&quot; value=&quot;Slide 83 - &amp;quot;3DTV立体视频及质量评价研究基础&amp;quot;&quot;/&gt;&lt;property id=&quot;20307&quot; value=&quot;487&quot;/&gt;&lt;/object&gt;&lt;object type=&quot;3&quot; unique_id=&quot;10090&quot;&gt;&lt;property id=&quot;20148&quot; value=&quot;5&quot;/&gt;&lt;property id=&quot;20300&quot; value=&quot;Slide 84 - &amp;quot;多维媒体相关的视觉信号处理研究基础&amp;quot;&quot;/&gt;&lt;property id=&quot;20307&quot; value=&quot;488&quot;/&gt;&lt;/object&gt;&lt;object type=&quot;3&quot; unique_id=&quot;10091&quot;&gt;&lt;property id=&quot;20148&quot; value=&quot;5&quot;/&gt;&lt;property id=&quot;20300&quot; value=&quot;Slide 85 - &amp;quot;多维媒体相关的视觉信号处理研究基础&amp;quot;&quot;/&gt;&lt;property id=&quot;20307&quot; value=&quot;489&quot;/&gt;&lt;/object&gt;&lt;object type=&quot;3&quot; unique_id=&quot;10092&quot;&gt;&lt;property id=&quot;20148&quot; value=&quot;5&quot;/&gt;&lt;property id=&quot;20300&quot; value=&quot;Slide 86 - &amp;quot;多维媒体相关的视觉信号处理研究基础&amp;quot;&quot;/&gt;&lt;property id=&quot;20307&quot; value=&quot;490&quot;/&gt;&lt;/object&gt;&lt;object type=&quot;3&quot; unique_id=&quot;10093&quot;&gt;&lt;property id=&quot;20148&quot; value=&quot;5&quot;/&gt;&lt;property id=&quot;20300&quot; value=&quot;Slide 87 - &amp;quot;谢谢！&amp;quot;&quot;/&gt;&lt;property id=&quot;20307&quot; value=&quot;3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9.1"/>
</p:tagLst>
</file>

<file path=ppt/tags/tag11.xml><?xml version="1.0" encoding="utf-8"?>
<p:tagLst xmlns:a="http://schemas.openxmlformats.org/drawingml/2006/main" xmlns:r="http://schemas.openxmlformats.org/officeDocument/2006/relationships" xmlns:p="http://schemas.openxmlformats.org/presentationml/2006/main">
  <p:tag name="TIMING" val="|55.3|55|51"/>
</p:tagLst>
</file>

<file path=ppt/tags/tag12.xml><?xml version="1.0" encoding="utf-8"?>
<p:tagLst xmlns:a="http://schemas.openxmlformats.org/drawingml/2006/main" xmlns:r="http://schemas.openxmlformats.org/officeDocument/2006/relationships" xmlns:p="http://schemas.openxmlformats.org/presentationml/2006/main">
  <p:tag name="TIMING" val="|34.7|41|35.2"/>
</p:tagLst>
</file>

<file path=ppt/tags/tag2.xml><?xml version="1.0" encoding="utf-8"?>
<p:tagLst xmlns:a="http://schemas.openxmlformats.org/drawingml/2006/main" xmlns:r="http://schemas.openxmlformats.org/officeDocument/2006/relationships" xmlns:p="http://schemas.openxmlformats.org/presentationml/2006/main">
  <p:tag name="TIMING" val="|10.6|24.4"/>
</p:tagLst>
</file>

<file path=ppt/tags/tag3.xml><?xml version="1.0" encoding="utf-8"?>
<p:tagLst xmlns:a="http://schemas.openxmlformats.org/drawingml/2006/main" xmlns:r="http://schemas.openxmlformats.org/officeDocument/2006/relationships" xmlns:p="http://schemas.openxmlformats.org/presentationml/2006/main">
  <p:tag name="TIMING" val="|17.6"/>
</p:tagLst>
</file>

<file path=ppt/tags/tag4.xml><?xml version="1.0" encoding="utf-8"?>
<p:tagLst xmlns:a="http://schemas.openxmlformats.org/drawingml/2006/main" xmlns:r="http://schemas.openxmlformats.org/officeDocument/2006/relationships" xmlns:p="http://schemas.openxmlformats.org/presentationml/2006/main">
  <p:tag name="TIMING" val="|27.8|23"/>
</p:tagLst>
</file>

<file path=ppt/tags/tag5.xml><?xml version="1.0" encoding="utf-8"?>
<p:tagLst xmlns:a="http://schemas.openxmlformats.org/drawingml/2006/main" xmlns:r="http://schemas.openxmlformats.org/officeDocument/2006/relationships" xmlns:p="http://schemas.openxmlformats.org/presentationml/2006/main">
  <p:tag name="TIMING" val="|66.7"/>
</p:tagLst>
</file>

<file path=ppt/tags/tag6.xml><?xml version="1.0" encoding="utf-8"?>
<p:tagLst xmlns:a="http://schemas.openxmlformats.org/drawingml/2006/main" xmlns:r="http://schemas.openxmlformats.org/officeDocument/2006/relationships" xmlns:p="http://schemas.openxmlformats.org/presentationml/2006/main">
  <p:tag name="TIMING" val="|40.5|20.5|3.4|2.7|1.9|0.4|3.2|17.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67|2.6|32.6|39.4"/>
</p:tagLst>
</file>

<file path=ppt/tags/tag9.xml><?xml version="1.0" encoding="utf-8"?>
<p:tagLst xmlns:a="http://schemas.openxmlformats.org/drawingml/2006/main" xmlns:r="http://schemas.openxmlformats.org/officeDocument/2006/relationships" xmlns:p="http://schemas.openxmlformats.org/presentationml/2006/main">
  <p:tag name="TIMING" val="|102.2"/>
</p:tagLst>
</file>

<file path=ppt/theme/theme1.xml><?xml version="1.0" encoding="utf-8"?>
<a:theme xmlns:a="http://schemas.openxmlformats.org/drawingml/2006/main" name="Tsinghua">
  <a:themeElements>
    <a:clrScheme name="Tsinghua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Tsinghua">
      <a:majorFont>
        <a:latin typeface="Arial"/>
        <a:ea typeface="黑体"/>
        <a:cs typeface=""/>
      </a:majorFont>
      <a:minorFont>
        <a:latin typeface="Arial"/>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3175" algn="ctr">
          <a:solidFill>
            <a:schemeClr val="tx1"/>
          </a:solidFill>
          <a:miter lim="800000"/>
          <a:headEnd/>
          <a:tailEnd/>
        </a:ln>
        <a:effectLst>
          <a:outerShdw dist="57150" dir="2700000" algn="ctr" rotWithShape="0">
            <a:srgbClr val="888888">
              <a:alpha val="50000"/>
            </a:srgbClr>
          </a:outerShdw>
        </a:effectLst>
      </a:spPr>
      <a:bodyPr lIns="91446" tIns="91446" rIns="91446" bIns="91446" rtlCol="0" anchor="ctr"/>
      <a:lstStyle>
        <a:defPPr algn="ctr">
          <a:defRPr sz="2800" smtClean="0">
            <a:solidFill>
              <a:schemeClr val="bg1"/>
            </a:solidFill>
            <a:effectLst>
              <a:outerShdw blurRad="38100" dist="38100" dir="2700000" algn="tl">
                <a:srgbClr val="000000">
                  <a:alpha val="43137"/>
                </a:srgbClr>
              </a:outerShdw>
            </a:effectLst>
            <a:latin typeface="黑体" pitchFamily="2" charset="-122"/>
            <a:ea typeface="黑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Tsinghua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Tsinghua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Tsinghua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Tsinghua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Tsinghua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Tsinghua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Tsinghua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Tsinghua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Tsinghua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Tsinghua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16220</TotalTime>
  <Words>3244</Words>
  <Application>Microsoft Office PowerPoint</Application>
  <PresentationFormat>全屏显示(4:3)</PresentationFormat>
  <Paragraphs>294</Paragraphs>
  <Slides>23</Slides>
  <Notes>23</Notes>
  <HiddenSlides>0</HiddenSlides>
  <MMClips>7</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23</vt:i4>
      </vt:variant>
    </vt:vector>
  </HeadingPairs>
  <TitlesOfParts>
    <vt:vector size="25" baseType="lpstr">
      <vt:lpstr>Tsinghua</vt:lpstr>
      <vt:lpstr>Equation</vt:lpstr>
      <vt:lpstr>Capturing Relightable Human Performances under General Uncontrolled Illumination</vt:lpstr>
      <vt:lpstr>Relightable Performance Capture</vt:lpstr>
      <vt:lpstr>Background</vt:lpstr>
      <vt:lpstr>Background</vt:lpstr>
      <vt:lpstr>Background</vt:lpstr>
      <vt:lpstr>Motivation and Contributions</vt:lpstr>
      <vt:lpstr>Outline</vt:lpstr>
      <vt:lpstr>Approach - Data Capture</vt:lpstr>
      <vt:lpstr>Approach - Geometry Estimation</vt:lpstr>
      <vt:lpstr>Approach - Illumination Estimation</vt:lpstr>
      <vt:lpstr>Approach - Reflectance Estimation</vt:lpstr>
      <vt:lpstr>Approach - Reflectance Estimation</vt:lpstr>
      <vt:lpstr>Approach - Performance Relighting</vt:lpstr>
      <vt:lpstr>Outline</vt:lpstr>
      <vt:lpstr>Results – kungfu sequence</vt:lpstr>
      <vt:lpstr>Results – dance sequence</vt:lpstr>
      <vt:lpstr>Results – dance sequence</vt:lpstr>
      <vt:lpstr>Results – samba sequence</vt:lpstr>
      <vt:lpstr>Results – samba sequence</vt:lpstr>
      <vt:lpstr>Results – synthetic sequence</vt:lpstr>
      <vt:lpstr>Outline</vt:lpstr>
      <vt:lpstr>Future Work</vt:lpstr>
      <vt:lpstr>Conclusion</vt:lpstr>
    </vt:vector>
  </TitlesOfParts>
  <Company>TNList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Capturing Relightable Human Performances under General Uncontrolled Illumination</dc:title>
  <dc:creator>gli</dc:creator>
  <cp:lastModifiedBy>Livia</cp:lastModifiedBy>
  <cp:revision>1932</cp:revision>
  <dcterms:created xsi:type="dcterms:W3CDTF">2006-03-31T00:38:41Z</dcterms:created>
  <dcterms:modified xsi:type="dcterms:W3CDTF">2013-05-02T07:28:08Z</dcterms:modified>
</cp:coreProperties>
</file>