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852" r:id="rId1"/>
  </p:sldMasterIdLst>
  <p:notesMasterIdLst>
    <p:notesMasterId r:id="rId42"/>
  </p:notesMasterIdLst>
  <p:handoutMasterIdLst>
    <p:handoutMasterId r:id="rId43"/>
  </p:handoutMasterIdLst>
  <p:sldIdLst>
    <p:sldId id="1787" r:id="rId2"/>
    <p:sldId id="2236" r:id="rId3"/>
    <p:sldId id="2221" r:id="rId4"/>
    <p:sldId id="2223" r:id="rId5"/>
    <p:sldId id="2065" r:id="rId6"/>
    <p:sldId id="2068" r:id="rId7"/>
    <p:sldId id="2230" r:id="rId8"/>
    <p:sldId id="2231" r:id="rId9"/>
    <p:sldId id="2238" r:id="rId10"/>
    <p:sldId id="2239" r:id="rId11"/>
    <p:sldId id="2145" r:id="rId12"/>
    <p:sldId id="2148" r:id="rId13"/>
    <p:sldId id="2150" r:id="rId14"/>
    <p:sldId id="2157" r:id="rId15"/>
    <p:sldId id="2211" r:id="rId16"/>
    <p:sldId id="2162" r:id="rId17"/>
    <p:sldId id="2163" r:id="rId18"/>
    <p:sldId id="2165" r:id="rId19"/>
    <p:sldId id="2167" r:id="rId20"/>
    <p:sldId id="2170" r:id="rId21"/>
    <p:sldId id="2171" r:id="rId22"/>
    <p:sldId id="2237" r:id="rId23"/>
    <p:sldId id="2180" r:id="rId24"/>
    <p:sldId id="2181" r:id="rId25"/>
    <p:sldId id="2182" r:id="rId26"/>
    <p:sldId id="2183" r:id="rId27"/>
    <p:sldId id="2184" r:id="rId28"/>
    <p:sldId id="2185" r:id="rId29"/>
    <p:sldId id="2186" r:id="rId30"/>
    <p:sldId id="2187" r:id="rId31"/>
    <p:sldId id="2189" r:id="rId32"/>
    <p:sldId id="2191" r:id="rId33"/>
    <p:sldId id="2192" r:id="rId34"/>
    <p:sldId id="2198" r:id="rId35"/>
    <p:sldId id="2199" r:id="rId36"/>
    <p:sldId id="2200" r:id="rId37"/>
    <p:sldId id="2201" r:id="rId38"/>
    <p:sldId id="2203" r:id="rId39"/>
    <p:sldId id="2204" r:id="rId40"/>
    <p:sldId id="2205" r:id="rId41"/>
  </p:sldIdLst>
  <p:sldSz cx="9144000" cy="6858000" type="screen4x3"/>
  <p:notesSz cx="7099300" cy="10234613"/>
  <p:custDataLst>
    <p:tags r:id="rId44"/>
  </p:custDataLst>
  <p:defaultTextStyle>
    <a:defPPr>
      <a:defRPr lang="zh-CN"/>
    </a:defPPr>
    <a:lvl1pPr algn="l" rtl="0" eaLnBrk="0" fontAlgn="base" hangingPunct="0">
      <a:spcBef>
        <a:spcPct val="0"/>
      </a:spcBef>
      <a:spcAft>
        <a:spcPct val="0"/>
      </a:spcAft>
      <a:defRPr sz="2400" kern="1200">
        <a:solidFill>
          <a:schemeClr val="tx1"/>
        </a:solidFill>
        <a:latin typeface="Arial" charset="0"/>
        <a:ea typeface="宋体" pitchFamily="2" charset="-122"/>
        <a:cs typeface="+mn-cs"/>
      </a:defRPr>
    </a:lvl1pPr>
    <a:lvl2pPr marL="457200" algn="l" rtl="0" eaLnBrk="0" fontAlgn="base" hangingPunct="0">
      <a:spcBef>
        <a:spcPct val="0"/>
      </a:spcBef>
      <a:spcAft>
        <a:spcPct val="0"/>
      </a:spcAft>
      <a:defRPr sz="2400" kern="1200">
        <a:solidFill>
          <a:schemeClr val="tx1"/>
        </a:solidFill>
        <a:latin typeface="Arial" charset="0"/>
        <a:ea typeface="宋体" pitchFamily="2" charset="-122"/>
        <a:cs typeface="+mn-cs"/>
      </a:defRPr>
    </a:lvl2pPr>
    <a:lvl3pPr marL="914400" algn="l" rtl="0" eaLnBrk="0" fontAlgn="base" hangingPunct="0">
      <a:spcBef>
        <a:spcPct val="0"/>
      </a:spcBef>
      <a:spcAft>
        <a:spcPct val="0"/>
      </a:spcAft>
      <a:defRPr sz="2400" kern="1200">
        <a:solidFill>
          <a:schemeClr val="tx1"/>
        </a:solidFill>
        <a:latin typeface="Arial" charset="0"/>
        <a:ea typeface="宋体" pitchFamily="2" charset="-122"/>
        <a:cs typeface="+mn-cs"/>
      </a:defRPr>
    </a:lvl3pPr>
    <a:lvl4pPr marL="1371600" algn="l" rtl="0" eaLnBrk="0" fontAlgn="base" hangingPunct="0">
      <a:spcBef>
        <a:spcPct val="0"/>
      </a:spcBef>
      <a:spcAft>
        <a:spcPct val="0"/>
      </a:spcAft>
      <a:defRPr sz="2400" kern="1200">
        <a:solidFill>
          <a:schemeClr val="tx1"/>
        </a:solidFill>
        <a:latin typeface="Arial" charset="0"/>
        <a:ea typeface="宋体" pitchFamily="2" charset="-122"/>
        <a:cs typeface="+mn-cs"/>
      </a:defRPr>
    </a:lvl4pPr>
    <a:lvl5pPr marL="1828800" algn="l" rtl="0" eaLnBrk="0" fontAlgn="base" hangingPunct="0">
      <a:spcBef>
        <a:spcPct val="0"/>
      </a:spcBef>
      <a:spcAft>
        <a:spcPct val="0"/>
      </a:spcAft>
      <a:defRPr sz="2400" kern="1200">
        <a:solidFill>
          <a:schemeClr val="tx1"/>
        </a:solidFill>
        <a:latin typeface="Arial" charset="0"/>
        <a:ea typeface="宋体" pitchFamily="2" charset="-122"/>
        <a:cs typeface="+mn-cs"/>
      </a:defRPr>
    </a:lvl5pPr>
    <a:lvl6pPr marL="2286000" algn="l" defTabSz="914400" rtl="0" eaLnBrk="1" latinLnBrk="0" hangingPunct="1">
      <a:defRPr sz="2400" kern="1200">
        <a:solidFill>
          <a:schemeClr val="tx1"/>
        </a:solidFill>
        <a:latin typeface="Arial" charset="0"/>
        <a:ea typeface="宋体" pitchFamily="2" charset="-122"/>
        <a:cs typeface="+mn-cs"/>
      </a:defRPr>
    </a:lvl6pPr>
    <a:lvl7pPr marL="2743200" algn="l" defTabSz="914400" rtl="0" eaLnBrk="1" latinLnBrk="0" hangingPunct="1">
      <a:defRPr sz="2400" kern="1200">
        <a:solidFill>
          <a:schemeClr val="tx1"/>
        </a:solidFill>
        <a:latin typeface="Arial" charset="0"/>
        <a:ea typeface="宋体" pitchFamily="2" charset="-122"/>
        <a:cs typeface="+mn-cs"/>
      </a:defRPr>
    </a:lvl7pPr>
    <a:lvl8pPr marL="3200400" algn="l" defTabSz="914400" rtl="0" eaLnBrk="1" latinLnBrk="0" hangingPunct="1">
      <a:defRPr sz="2400" kern="1200">
        <a:solidFill>
          <a:schemeClr val="tx1"/>
        </a:solidFill>
        <a:latin typeface="Arial" charset="0"/>
        <a:ea typeface="宋体" pitchFamily="2" charset="-122"/>
        <a:cs typeface="+mn-cs"/>
      </a:defRPr>
    </a:lvl8pPr>
    <a:lvl9pPr marL="3657600" algn="l" defTabSz="914400" rtl="0" eaLnBrk="1" latinLnBrk="0" hangingPunct="1">
      <a:defRPr sz="2400"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8000"/>
    <a:srgbClr val="FF6699"/>
    <a:srgbClr val="FFFFFF"/>
    <a:srgbClr val="A50021"/>
    <a:srgbClr val="CC0C1A"/>
    <a:srgbClr val="FFCC66"/>
    <a:srgbClr val="000000"/>
    <a:srgbClr val="FF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92" autoAdjust="0"/>
    <p:restoredTop sz="86406" autoAdjust="0"/>
  </p:normalViewPr>
  <p:slideViewPr>
    <p:cSldViewPr>
      <p:cViewPr varScale="1">
        <p:scale>
          <a:sx n="98" d="100"/>
          <a:sy n="98" d="100"/>
        </p:scale>
        <p:origin x="75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10182"/>
    </p:cViewPr>
  </p:sorterViewPr>
  <p:notesViewPr>
    <p:cSldViewPr>
      <p:cViewPr varScale="1">
        <p:scale>
          <a:sx n="68" d="100"/>
          <a:sy n="68" d="100"/>
        </p:scale>
        <p:origin x="-2808" y="-10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1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10.wmf"/><Relationship Id="rId4"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6.wmf"/><Relationship Id="rId7" Type="http://schemas.openxmlformats.org/officeDocument/2006/relationships/image" Target="../media/image38.wmf"/><Relationship Id="rId2" Type="http://schemas.openxmlformats.org/officeDocument/2006/relationships/image" Target="../media/image35.wmf"/><Relationship Id="rId1" Type="http://schemas.openxmlformats.org/officeDocument/2006/relationships/image" Target="../media/image34.wmf"/><Relationship Id="rId6" Type="http://schemas.openxmlformats.org/officeDocument/2006/relationships/image" Target="../media/image37.wmf"/><Relationship Id="rId5" Type="http://schemas.openxmlformats.org/officeDocument/2006/relationships/image" Target="../media/image32.wmf"/><Relationship Id="rId4"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5" Type="http://schemas.openxmlformats.org/officeDocument/2006/relationships/image" Target="../media/image48.wmf"/><Relationship Id="rId4" Type="http://schemas.openxmlformats.org/officeDocument/2006/relationships/image" Target="../media/image4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575" cy="511175"/>
          </a:xfrm>
          <a:prstGeom prst="rect">
            <a:avLst/>
          </a:prstGeom>
        </p:spPr>
        <p:txBody>
          <a:bodyPr vert="horz" lIns="91440" tIns="45720" rIns="91440" bIns="45720" rtlCol="0"/>
          <a:lstStyle>
            <a:lvl1pPr algn="l" eaLnBrk="1" hangingPunct="1">
              <a:defRPr sz="1200">
                <a:latin typeface="Arial" charset="0"/>
                <a:ea typeface="宋体" charset="-122"/>
              </a:defRPr>
            </a:lvl1pPr>
          </a:lstStyle>
          <a:p>
            <a:pPr>
              <a:defRPr/>
            </a:pPr>
            <a:endParaRPr lang="zh-CN" altLang="en-US"/>
          </a:p>
        </p:txBody>
      </p:sp>
      <p:sp>
        <p:nvSpPr>
          <p:cNvPr id="3" name="日期占位符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eaLnBrk="1" hangingPunct="1">
              <a:defRPr sz="1200">
                <a:latin typeface="Arial" charset="0"/>
                <a:ea typeface="宋体" charset="-122"/>
              </a:defRPr>
            </a:lvl1pPr>
          </a:lstStyle>
          <a:p>
            <a:pPr>
              <a:defRPr/>
            </a:pPr>
            <a:fld id="{8424FA79-3116-4B44-A183-B08F20E14F5A}" type="datetimeFigureOut">
              <a:rPr lang="zh-CN" altLang="en-US"/>
              <a:pPr>
                <a:defRPr/>
              </a:pPr>
              <a:t>2022/3/21</a:t>
            </a:fld>
            <a:endParaRPr lang="zh-CN" altLang="en-US"/>
          </a:p>
        </p:txBody>
      </p:sp>
      <p:sp>
        <p:nvSpPr>
          <p:cNvPr id="4" name="页脚占位符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eaLnBrk="1" hangingPunct="1">
              <a:defRPr sz="1200">
                <a:latin typeface="Arial" charset="0"/>
                <a:ea typeface="宋体" charset="-122"/>
              </a:defRPr>
            </a:lvl1pPr>
          </a:lstStyle>
          <a:p>
            <a:pPr>
              <a:defRPr/>
            </a:pPr>
            <a:endParaRPr lang="zh-CN" altLang="en-US"/>
          </a:p>
        </p:txBody>
      </p:sp>
      <p:sp>
        <p:nvSpPr>
          <p:cNvPr id="5" name="灯片编号占位符 4"/>
          <p:cNvSpPr>
            <a:spLocks noGrp="1"/>
          </p:cNvSpPr>
          <p:nvPr>
            <p:ph type="sldNum" sz="quarter" idx="3"/>
          </p:nvPr>
        </p:nvSpPr>
        <p:spPr>
          <a:xfrm>
            <a:off x="4021138" y="9721850"/>
            <a:ext cx="3076575" cy="5111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F046DFA9-9FCB-47DD-9DB8-5C8431E6AB66}" type="slidenum">
              <a:rPr lang="zh-CN" altLang="en-US"/>
              <a:pPr/>
              <a:t>‹#›</a:t>
            </a:fld>
            <a:endParaRPr lang="zh-CN" altLang="en-US"/>
          </a:p>
        </p:txBody>
      </p:sp>
    </p:spTree>
    <p:extLst>
      <p:ext uri="{BB962C8B-B14F-4D97-AF65-F5344CB8AC3E}">
        <p14:creationId xmlns:p14="http://schemas.microsoft.com/office/powerpoint/2010/main" val="9058208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eaLnBrk="1" hangingPunct="1">
              <a:lnSpc>
                <a:spcPct val="100000"/>
              </a:lnSpc>
              <a:defRPr sz="1300" b="0">
                <a:latin typeface="Arial" charset="0"/>
                <a:ea typeface="宋体" pitchFamily="2" charset="-122"/>
              </a:defRPr>
            </a:lvl1pPr>
          </a:lstStyle>
          <a:p>
            <a:pPr>
              <a:defRPr/>
            </a:pPr>
            <a:endParaRPr lang="en-US" altLang="zh-CN"/>
          </a:p>
        </p:txBody>
      </p:sp>
      <p:sp>
        <p:nvSpPr>
          <p:cNvPr id="79875"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eaLnBrk="1" hangingPunct="1">
              <a:lnSpc>
                <a:spcPct val="100000"/>
              </a:lnSpc>
              <a:defRPr sz="1300" b="0">
                <a:latin typeface="Arial" charset="0"/>
                <a:ea typeface="宋体" pitchFamily="2" charset="-122"/>
              </a:defRPr>
            </a:lvl1pPr>
          </a:lstStyle>
          <a:p>
            <a:pPr>
              <a:defRPr/>
            </a:pPr>
            <a:endParaRPr lang="en-US" altLang="zh-CN"/>
          </a:p>
        </p:txBody>
      </p:sp>
      <p:sp>
        <p:nvSpPr>
          <p:cNvPr id="24580"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7"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79878"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eaLnBrk="1" hangingPunct="1">
              <a:lnSpc>
                <a:spcPct val="100000"/>
              </a:lnSpc>
              <a:defRPr sz="1300" b="0">
                <a:latin typeface="Arial" charset="0"/>
                <a:ea typeface="宋体" pitchFamily="2" charset="-122"/>
              </a:defRPr>
            </a:lvl1pPr>
          </a:lstStyle>
          <a:p>
            <a:pPr>
              <a:defRPr/>
            </a:pPr>
            <a:endParaRPr lang="en-US" altLang="zh-CN"/>
          </a:p>
        </p:txBody>
      </p:sp>
      <p:sp>
        <p:nvSpPr>
          <p:cNvPr id="79879"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eaLnBrk="1" hangingPunct="1">
              <a:defRPr sz="1300"/>
            </a:lvl1pPr>
          </a:lstStyle>
          <a:p>
            <a:fld id="{8F2EBE92-1102-427C-AE27-88C7491FF8ED}" type="slidenum">
              <a:rPr lang="en-US" altLang="zh-CN"/>
              <a:pPr/>
              <a:t>‹#›</a:t>
            </a:fld>
            <a:endParaRPr lang="en-US" altLang="zh-CN"/>
          </a:p>
        </p:txBody>
      </p:sp>
    </p:spTree>
    <p:extLst>
      <p:ext uri="{BB962C8B-B14F-4D97-AF65-F5344CB8AC3E}">
        <p14:creationId xmlns:p14="http://schemas.microsoft.com/office/powerpoint/2010/main" val="156627865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fld id="{E4B00B85-E9A4-4ADD-804C-1808A320FC52}" type="slidenum">
              <a:rPr lang="en-US" altLang="zh-CN" sz="1300"/>
              <a:pPr/>
              <a:t>1</a:t>
            </a:fld>
            <a:endParaRPr lang="en-US" altLang="zh-CN" sz="1300"/>
          </a:p>
        </p:txBody>
      </p:sp>
      <p:sp>
        <p:nvSpPr>
          <p:cNvPr id="27651" name="Rectangle 2"/>
          <p:cNvSpPr>
            <a:spLocks noGrp="1" noRot="1" noChangeAspect="1" noChangeArrowheads="1" noTextEdit="1"/>
          </p:cNvSpPr>
          <p:nvPr>
            <p:ph type="sldImg"/>
          </p:nvPr>
        </p:nvSpPr>
        <p:spPr>
          <a:xfrm>
            <a:off x="992188" y="768350"/>
            <a:ext cx="5114925" cy="3836988"/>
          </a:xfrm>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t>Good</a:t>
            </a:r>
            <a:r>
              <a:rPr lang="en-US" altLang="zh-CN" baseline="0" dirty="0" smtClean="0"/>
              <a:t> afternoon. My talk is about capture close interacting motions. I am </a:t>
            </a:r>
            <a:endParaRPr lang="zh-CN" altLang="en-US" dirty="0" smtClean="0"/>
          </a:p>
        </p:txBody>
      </p:sp>
    </p:spTree>
    <p:extLst>
      <p:ext uri="{BB962C8B-B14F-4D97-AF65-F5344CB8AC3E}">
        <p14:creationId xmlns:p14="http://schemas.microsoft.com/office/powerpoint/2010/main" val="1336279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Traditional</a:t>
            </a:r>
            <a:r>
              <a:rPr lang="en-US" baseline="0" dirty="0" smtClean="0"/>
              <a:t> way to model </a:t>
            </a:r>
            <a:r>
              <a:rPr lang="en-US" dirty="0" smtClean="0"/>
              <a:t>physics-based motion control is</a:t>
            </a:r>
            <a:r>
              <a:rPr lang="en-US" baseline="0" dirty="0" smtClean="0"/>
              <a:t> to use PD servos to compute internal joint torques for the hand. The PD servos consist of two terms: the proportional term pulls the current pose towards a target pose. The derivative term describes the current velocity. Q is the current hand pose and the q bar h is the target hand pose, We need to compute the active joint torques to simulate the motion.</a:t>
            </a:r>
            <a:endParaRPr lang="en-US" dirty="0"/>
          </a:p>
        </p:txBody>
      </p:sp>
      <p:sp>
        <p:nvSpPr>
          <p:cNvPr id="4" name="Slide Number Placeholder 3"/>
          <p:cNvSpPr>
            <a:spLocks noGrp="1"/>
          </p:cNvSpPr>
          <p:nvPr>
            <p:ph type="sldNum" sz="quarter" idx="10"/>
          </p:nvPr>
        </p:nvSpPr>
        <p:spPr/>
        <p:txBody>
          <a:bodyPr/>
          <a:lstStyle/>
          <a:p>
            <a:fld id="{A1F64CE7-63B5-4E05-9D08-71719319CE3E}" type="slidenum">
              <a:rPr lang="en-US" smtClean="0"/>
              <a:pPr/>
              <a:t>11</a:t>
            </a:fld>
            <a:endParaRPr lang="en-US"/>
          </a:p>
        </p:txBody>
      </p:sp>
    </p:spTree>
    <p:extLst>
      <p:ext uri="{BB962C8B-B14F-4D97-AF65-F5344CB8AC3E}">
        <p14:creationId xmlns:p14="http://schemas.microsoft.com/office/powerpoint/2010/main" val="1518874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a:t>
            </a:r>
            <a:r>
              <a:rPr lang="en-US" baseline="0" dirty="0" smtClean="0"/>
              <a:t> PD-servo ignores the movement of the object. So we </a:t>
            </a:r>
            <a:r>
              <a:rPr lang="en-US" dirty="0" smtClean="0"/>
              <a:t>introduce composite motion control to simultaneously</a:t>
            </a:r>
            <a:r>
              <a:rPr lang="en-US" baseline="0" dirty="0" smtClean="0"/>
              <a:t> model the movement of the hand , object and the contact. The active joint torques are based on PD-servos, which track the trajectory of the hand. And the augmented joint torques track the object movement.</a:t>
            </a:r>
            <a:endParaRPr lang="en-US" dirty="0"/>
          </a:p>
        </p:txBody>
      </p:sp>
      <p:sp>
        <p:nvSpPr>
          <p:cNvPr id="4" name="Slide Number Placeholder 3"/>
          <p:cNvSpPr>
            <a:spLocks noGrp="1"/>
          </p:cNvSpPr>
          <p:nvPr>
            <p:ph type="sldNum" sz="quarter" idx="10"/>
          </p:nvPr>
        </p:nvSpPr>
        <p:spPr/>
        <p:txBody>
          <a:bodyPr/>
          <a:lstStyle/>
          <a:p>
            <a:fld id="{A1F64CE7-63B5-4E05-9D08-71719319CE3E}" type="slidenum">
              <a:rPr lang="en-US" smtClean="0"/>
              <a:pPr/>
              <a:t>12</a:t>
            </a:fld>
            <a:endParaRPr lang="en-US"/>
          </a:p>
        </p:txBody>
      </p:sp>
    </p:spTree>
    <p:extLst>
      <p:ext uri="{BB962C8B-B14F-4D97-AF65-F5344CB8AC3E}">
        <p14:creationId xmlns:p14="http://schemas.microsoft.com/office/powerpoint/2010/main" val="824225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first compute the virtual forces to make the object move to the desired position, calculate as the following equation. This virtual force is obtained from the hand, so we need to separate it to get the contact forces of the hand.</a:t>
            </a:r>
            <a:endParaRPr lang="en-US" dirty="0" smtClean="0"/>
          </a:p>
          <a:p>
            <a:endParaRPr lang="en-US" dirty="0"/>
          </a:p>
        </p:txBody>
      </p:sp>
      <p:sp>
        <p:nvSpPr>
          <p:cNvPr id="4" name="Slide Number Placeholder 3"/>
          <p:cNvSpPr>
            <a:spLocks noGrp="1"/>
          </p:cNvSpPr>
          <p:nvPr>
            <p:ph type="sldNum" sz="quarter" idx="10"/>
          </p:nvPr>
        </p:nvSpPr>
        <p:spPr/>
        <p:txBody>
          <a:bodyPr/>
          <a:lstStyle/>
          <a:p>
            <a:fld id="{A1F64CE7-63B5-4E05-9D08-71719319CE3E}" type="slidenum">
              <a:rPr lang="en-US" smtClean="0"/>
              <a:pPr/>
              <a:t>13</a:t>
            </a:fld>
            <a:endParaRPr lang="en-US"/>
          </a:p>
        </p:txBody>
      </p:sp>
    </p:spTree>
    <p:extLst>
      <p:ext uri="{BB962C8B-B14F-4D97-AF65-F5344CB8AC3E}">
        <p14:creationId xmlns:p14="http://schemas.microsoft.com/office/powerpoint/2010/main" val="2597446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model the contact</a:t>
            </a:r>
            <a:r>
              <a:rPr lang="en-US" baseline="0" dirty="0" smtClean="0"/>
              <a:t> torques as torsional torques. This allows us to approximately model soft-body contact between the hand and object.</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Visualize</a:t>
            </a:r>
            <a:r>
              <a:rPr lang="en-US" baseline="0" dirty="0" smtClean="0"/>
              <a:t> </a:t>
            </a:r>
            <a:r>
              <a:rPr lang="en-US" baseline="0" dirty="0" err="1" smtClean="0"/>
              <a:t>torsional</a:t>
            </a:r>
            <a:r>
              <a:rPr lang="en-US" baseline="0" dirty="0" smtClean="0"/>
              <a:t> torques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1F64CE7-63B5-4E05-9D08-71719319CE3E}" type="slidenum">
              <a:rPr lang="en-US" smtClean="0"/>
              <a:pPr/>
              <a:t>14</a:t>
            </a:fld>
            <a:endParaRPr lang="en-US"/>
          </a:p>
        </p:txBody>
      </p:sp>
    </p:spTree>
    <p:extLst>
      <p:ext uri="{BB962C8B-B14F-4D97-AF65-F5344CB8AC3E}">
        <p14:creationId xmlns:p14="http://schemas.microsoft.com/office/powerpoint/2010/main" val="117727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just describe how to compute</a:t>
            </a:r>
            <a:r>
              <a:rPr lang="en-US" baseline="0" dirty="0" smtClean="0"/>
              <a:t> an appropriate contact force to achieve the virtual forces. Similarly, we can compute appropriate contact torques to rotate the object to the target orientation.</a:t>
            </a:r>
            <a:endParaRPr lang="en-US" dirty="0"/>
          </a:p>
        </p:txBody>
      </p:sp>
    </p:spTree>
    <p:extLst>
      <p:ext uri="{BB962C8B-B14F-4D97-AF65-F5344CB8AC3E}">
        <p14:creationId xmlns:p14="http://schemas.microsoft.com/office/powerpoint/2010/main" val="3475967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video</a:t>
            </a:r>
            <a:r>
              <a:rPr lang="en-US" baseline="0" dirty="0" smtClean="0"/>
              <a:t> shows the reconstruction results with/without contact forces.</a:t>
            </a:r>
            <a:endParaRPr lang="en-US" dirty="0"/>
          </a:p>
        </p:txBody>
      </p:sp>
      <p:sp>
        <p:nvSpPr>
          <p:cNvPr id="4" name="Slide Number Placeholder 3"/>
          <p:cNvSpPr>
            <a:spLocks noGrp="1"/>
          </p:cNvSpPr>
          <p:nvPr>
            <p:ph type="sldNum" sz="quarter" idx="10"/>
          </p:nvPr>
        </p:nvSpPr>
        <p:spPr/>
        <p:txBody>
          <a:bodyPr/>
          <a:lstStyle/>
          <a:p>
            <a:fld id="{A1F64CE7-63B5-4E05-9D08-71719319CE3E}" type="slidenum">
              <a:rPr lang="en-US" smtClean="0"/>
              <a:pPr/>
              <a:t>17</a:t>
            </a:fld>
            <a:endParaRPr lang="en-US"/>
          </a:p>
        </p:txBody>
      </p:sp>
    </p:spTree>
    <p:extLst>
      <p:ext uri="{BB962C8B-B14F-4D97-AF65-F5344CB8AC3E}">
        <p14:creationId xmlns:p14="http://schemas.microsoft.com/office/powerpoint/2010/main" val="3742156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adopt an “analysis</a:t>
            </a:r>
            <a:r>
              <a:rPr lang="en-US" baseline="0" dirty="0" smtClean="0"/>
              <a:t> by synthesis” strategy to measure the difference between the two. The left figure shows the rendered image of the simulated pose. And the observed image is shown in the right side. Now we want to measure the difference between the rendered image and the observed image. How can we do that?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We define an objective function which consists of three terms. Here, the first term measures</a:t>
            </a:r>
            <a:r>
              <a:rPr lang="en-US" baseline="0" dirty="0" smtClean="0"/>
              <a:t> the inconsistency of </a:t>
            </a:r>
            <a:r>
              <a:rPr lang="en-US" baseline="0" dirty="0" err="1" smtClean="0"/>
              <a:t>sillhouette</a:t>
            </a:r>
            <a:r>
              <a:rPr lang="en-US" baseline="0" dirty="0" smtClean="0"/>
              <a:t> between the two images. The color term measures the color differences between the two images. The last term measures the edge inconsistency between the rendered image and observed image. I will talk about the detail of each term in the next several slides.</a:t>
            </a:r>
            <a:endParaRPr lang="en-US" dirty="0" smtClean="0"/>
          </a:p>
          <a:p>
            <a:endParaRPr lang="en-US" dirty="0"/>
          </a:p>
        </p:txBody>
      </p:sp>
      <p:sp>
        <p:nvSpPr>
          <p:cNvPr id="4" name="Slide Number Placeholder 3"/>
          <p:cNvSpPr>
            <a:spLocks noGrp="1"/>
          </p:cNvSpPr>
          <p:nvPr>
            <p:ph type="sldNum" sz="quarter" idx="10"/>
          </p:nvPr>
        </p:nvSpPr>
        <p:spPr/>
        <p:txBody>
          <a:bodyPr/>
          <a:lstStyle/>
          <a:p>
            <a:fld id="{A1F64CE7-63B5-4E05-9D08-71719319CE3E}" type="slidenum">
              <a:rPr lang="en-US" smtClean="0"/>
              <a:pPr/>
              <a:t>18</a:t>
            </a:fld>
            <a:endParaRPr lang="en-US"/>
          </a:p>
        </p:txBody>
      </p:sp>
    </p:spTree>
    <p:extLst>
      <p:ext uri="{BB962C8B-B14F-4D97-AF65-F5344CB8AC3E}">
        <p14:creationId xmlns:p14="http://schemas.microsoft.com/office/powerpoint/2010/main" val="1256203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Suppose the blue region is the rendered </a:t>
            </a:r>
            <a:r>
              <a:rPr lang="en-US" altLang="zh-CN" baseline="0" dirty="0" err="1" smtClean="0"/>
              <a:t>sil</a:t>
            </a:r>
            <a:r>
              <a:rPr lang="en-US" altLang="zh-CN" baseline="0" dirty="0" smtClean="0"/>
              <a:t>. And the orange region is the observed one. To measure the difference of two regions, </a:t>
            </a:r>
            <a:endParaRPr lang="zh-CN" altLang="en-US" dirty="0"/>
          </a:p>
        </p:txBody>
      </p:sp>
      <p:sp>
        <p:nvSpPr>
          <p:cNvPr id="4" name="灯片编号占位符 3"/>
          <p:cNvSpPr>
            <a:spLocks noGrp="1"/>
          </p:cNvSpPr>
          <p:nvPr>
            <p:ph type="sldNum" sz="quarter" idx="10"/>
          </p:nvPr>
        </p:nvSpPr>
        <p:spPr/>
        <p:txBody>
          <a:bodyPr/>
          <a:lstStyle/>
          <a:p>
            <a:fld id="{A1F64CE7-63B5-4E05-9D08-71719319CE3E}" type="slidenum">
              <a:rPr lang="en-US" smtClean="0"/>
              <a:pPr/>
              <a:t>19</a:t>
            </a:fld>
            <a:endParaRPr lang="en-US"/>
          </a:p>
        </p:txBody>
      </p:sp>
    </p:spTree>
    <p:extLst>
      <p:ext uri="{BB962C8B-B14F-4D97-AF65-F5344CB8AC3E}">
        <p14:creationId xmlns:p14="http://schemas.microsoft.com/office/powerpoint/2010/main" val="2973945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Now, let’s move to the </a:t>
            </a:r>
            <a:r>
              <a:rPr lang="en-US" altLang="zh-CN" baseline="0" smtClean="0"/>
              <a:t>color term. Again</a:t>
            </a:r>
            <a:r>
              <a:rPr lang="en-US" altLang="zh-CN" baseline="0" dirty="0" smtClean="0"/>
              <a:t>, the left is the original image, the middle and right show the observed color hand and rendered hand texture. To ensure our system is robust to </a:t>
            </a:r>
            <a:r>
              <a:rPr lang="en-US" altLang="zh-CN" baseline="0" dirty="0" err="1" smtClean="0"/>
              <a:t>nondiffuse</a:t>
            </a:r>
            <a:r>
              <a:rPr lang="en-US" altLang="zh-CN" baseline="0" dirty="0" smtClean="0"/>
              <a:t> surfaces and misalignment caused by approximate geometry and calibration errors, we define the following robust function to measure the color difference between the two images. Please refer to our paper for details.</a:t>
            </a:r>
            <a:endParaRPr lang="zh-CN" altLang="en-US" dirty="0"/>
          </a:p>
        </p:txBody>
      </p:sp>
      <p:sp>
        <p:nvSpPr>
          <p:cNvPr id="4" name="灯片编号占位符 3"/>
          <p:cNvSpPr>
            <a:spLocks noGrp="1"/>
          </p:cNvSpPr>
          <p:nvPr>
            <p:ph type="sldNum" sz="quarter" idx="10"/>
          </p:nvPr>
        </p:nvSpPr>
        <p:spPr/>
        <p:txBody>
          <a:bodyPr/>
          <a:lstStyle/>
          <a:p>
            <a:fld id="{A1F64CE7-63B5-4E05-9D08-71719319CE3E}" type="slidenum">
              <a:rPr lang="en-US" smtClean="0"/>
              <a:pPr/>
              <a:t>20</a:t>
            </a:fld>
            <a:endParaRPr lang="en-US"/>
          </a:p>
        </p:txBody>
      </p:sp>
    </p:spTree>
    <p:extLst>
      <p:ext uri="{BB962C8B-B14F-4D97-AF65-F5344CB8AC3E}">
        <p14:creationId xmlns:p14="http://schemas.microsoft.com/office/powerpoint/2010/main" val="1237069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 is the details</a:t>
            </a:r>
            <a:r>
              <a:rPr lang="en-US" altLang="zh-CN" baseline="0" dirty="0" smtClean="0"/>
              <a:t> of our edge term. We apply distance transform to the binary edge maps and measure the inconsistency between two distance transformed images. The first term measures the differences of the hand, the second term shows the differences of the object. </a:t>
            </a:r>
            <a:endParaRPr lang="zh-CN" altLang="en-US" dirty="0"/>
          </a:p>
        </p:txBody>
      </p:sp>
      <p:sp>
        <p:nvSpPr>
          <p:cNvPr id="4" name="灯片编号占位符 3"/>
          <p:cNvSpPr>
            <a:spLocks noGrp="1"/>
          </p:cNvSpPr>
          <p:nvPr>
            <p:ph type="sldNum" sz="quarter" idx="10"/>
          </p:nvPr>
        </p:nvSpPr>
        <p:spPr/>
        <p:txBody>
          <a:bodyPr/>
          <a:lstStyle/>
          <a:p>
            <a:fld id="{A1F64CE7-63B5-4E05-9D08-71719319CE3E}" type="slidenum">
              <a:rPr lang="en-US" smtClean="0"/>
              <a:pPr/>
              <a:t>21</a:t>
            </a:fld>
            <a:endParaRPr lang="en-US"/>
          </a:p>
        </p:txBody>
      </p:sp>
    </p:spTree>
    <p:extLst>
      <p:ext uri="{BB962C8B-B14F-4D97-AF65-F5344CB8AC3E}">
        <p14:creationId xmlns:p14="http://schemas.microsoft.com/office/powerpoint/2010/main" val="4228657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Close</a:t>
            </a:r>
            <a:r>
              <a:rPr lang="en-US" baseline="0" dirty="0" smtClean="0"/>
              <a:t> interacting motion is common in everyday life and there are important for graphics animation, user interaction, sport analysis, biomechanics and so on.  The two typical cases are human body interacting with human body and hand interacting with object. Even for maker motion capture, it is challenging to have these motions, because of the serious occlusion, possible collision and the requirement for capture of subtle contact phenomena.</a:t>
            </a:r>
            <a:endParaRPr lang="en-US" dirty="0"/>
          </a:p>
        </p:txBody>
      </p:sp>
    </p:spTree>
    <p:extLst>
      <p:ext uri="{BB962C8B-B14F-4D97-AF65-F5344CB8AC3E}">
        <p14:creationId xmlns:p14="http://schemas.microsoft.com/office/powerpoint/2010/main" val="3855255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shows the framework of our algorithm. </a:t>
            </a:r>
            <a:r>
              <a:rPr lang="en-US" dirty="0" smtClean="0"/>
              <a:t>We</a:t>
            </a:r>
            <a:r>
              <a:rPr lang="en-US" baseline="0" dirty="0" smtClean="0"/>
              <a:t> now discuss how to do video-based kinematic motion tracking to initialize our sampling-based control optimization.</a:t>
            </a:r>
            <a:endParaRPr lang="en-US" dirty="0"/>
          </a:p>
        </p:txBody>
      </p:sp>
      <p:sp>
        <p:nvSpPr>
          <p:cNvPr id="4" name="Slide Number Placeholder 3"/>
          <p:cNvSpPr>
            <a:spLocks noGrp="1"/>
          </p:cNvSpPr>
          <p:nvPr>
            <p:ph type="sldNum" sz="quarter" idx="10"/>
          </p:nvPr>
        </p:nvSpPr>
        <p:spPr/>
        <p:txBody>
          <a:bodyPr/>
          <a:lstStyle/>
          <a:p>
            <a:fld id="{A1F64CE7-63B5-4E05-9D08-71719319CE3E}" type="slidenum">
              <a:rPr lang="en-US" smtClean="0"/>
              <a:pPr/>
              <a:t>22</a:t>
            </a:fld>
            <a:endParaRPr lang="en-US"/>
          </a:p>
        </p:txBody>
      </p:sp>
    </p:spTree>
    <p:extLst>
      <p:ext uri="{BB962C8B-B14F-4D97-AF65-F5344CB8AC3E}">
        <p14:creationId xmlns:p14="http://schemas.microsoft.com/office/powerpoint/2010/main" val="3620782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our basic idea. </a:t>
            </a:r>
          </a:p>
          <a:p>
            <a:r>
              <a:rPr lang="en-US" baseline="0" dirty="0" smtClean="0"/>
              <a:t>Suppose the blue curve represents the motion trajectory obtained from kinematic motion tracking.</a:t>
            </a:r>
          </a:p>
          <a:p>
            <a:endParaRPr lang="en-US" baseline="0" dirty="0" smtClean="0"/>
          </a:p>
          <a:p>
            <a:r>
              <a:rPr lang="en-US" baseline="0" dirty="0" smtClean="0"/>
              <a:t>At each time step, we search the target pose around the reconstructed pose at the next time step.</a:t>
            </a:r>
            <a:endParaRPr lang="en-US" dirty="0"/>
          </a:p>
        </p:txBody>
      </p:sp>
      <p:sp>
        <p:nvSpPr>
          <p:cNvPr id="4" name="Slide Number Placeholder 3"/>
          <p:cNvSpPr>
            <a:spLocks noGrp="1"/>
          </p:cNvSpPr>
          <p:nvPr>
            <p:ph type="sldNum" sz="quarter" idx="10"/>
          </p:nvPr>
        </p:nvSpPr>
        <p:spPr/>
        <p:txBody>
          <a:bodyPr/>
          <a:lstStyle/>
          <a:p>
            <a:fld id="{A1F64CE7-63B5-4E05-9D08-71719319CE3E}" type="slidenum">
              <a:rPr lang="en-US" smtClean="0"/>
              <a:pPr/>
              <a:t>23</a:t>
            </a:fld>
            <a:endParaRPr lang="en-US"/>
          </a:p>
        </p:txBody>
      </p:sp>
    </p:spTree>
    <p:extLst>
      <p:ext uri="{BB962C8B-B14F-4D97-AF65-F5344CB8AC3E}">
        <p14:creationId xmlns:p14="http://schemas.microsoft.com/office/powerpoint/2010/main" val="4208317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 the</a:t>
            </a:r>
            <a:r>
              <a:rPr lang="en-US" altLang="zh-CN" baseline="0" dirty="0" smtClean="0"/>
              <a:t> blue dots represent a number of sampled target poses.</a:t>
            </a:r>
            <a:endParaRPr lang="zh-CN" altLang="en-US" dirty="0"/>
          </a:p>
        </p:txBody>
      </p:sp>
      <p:sp>
        <p:nvSpPr>
          <p:cNvPr id="4" name="灯片编号占位符 3"/>
          <p:cNvSpPr>
            <a:spLocks noGrp="1"/>
          </p:cNvSpPr>
          <p:nvPr>
            <p:ph type="sldNum" sz="quarter" idx="10"/>
          </p:nvPr>
        </p:nvSpPr>
        <p:spPr/>
        <p:txBody>
          <a:bodyPr/>
          <a:lstStyle/>
          <a:p>
            <a:fld id="{A1F64CE7-63B5-4E05-9D08-71719319CE3E}" type="slidenum">
              <a:rPr lang="en-US" smtClean="0"/>
              <a:pPr/>
              <a:t>24</a:t>
            </a:fld>
            <a:endParaRPr lang="en-US"/>
          </a:p>
        </p:txBody>
      </p:sp>
    </p:spTree>
    <p:extLst>
      <p:ext uri="{BB962C8B-B14F-4D97-AF65-F5344CB8AC3E}">
        <p14:creationId xmlns:p14="http://schemas.microsoft.com/office/powerpoint/2010/main" val="2234627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then simulate the motion using the</a:t>
            </a:r>
            <a:r>
              <a:rPr lang="en-US" baseline="0" dirty="0" smtClean="0"/>
              <a:t> torques obtained from each sample of target poses. </a:t>
            </a:r>
            <a:endParaRPr lang="en-US" dirty="0"/>
          </a:p>
        </p:txBody>
      </p:sp>
      <p:sp>
        <p:nvSpPr>
          <p:cNvPr id="4" name="Slide Number Placeholder 3"/>
          <p:cNvSpPr>
            <a:spLocks noGrp="1"/>
          </p:cNvSpPr>
          <p:nvPr>
            <p:ph type="sldNum" sz="quarter" idx="10"/>
          </p:nvPr>
        </p:nvSpPr>
        <p:spPr/>
        <p:txBody>
          <a:bodyPr/>
          <a:lstStyle/>
          <a:p>
            <a:fld id="{A1F64CE7-63B5-4E05-9D08-71719319CE3E}" type="slidenum">
              <a:rPr lang="en-US" smtClean="0"/>
              <a:pPr/>
              <a:t>25</a:t>
            </a:fld>
            <a:endParaRPr lang="en-US"/>
          </a:p>
        </p:txBody>
      </p:sp>
    </p:spTree>
    <p:extLst>
      <p:ext uri="{BB962C8B-B14F-4D97-AF65-F5344CB8AC3E}">
        <p14:creationId xmlns:p14="http://schemas.microsoft.com/office/powerpoint/2010/main" val="2278157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50463" eaLnBrk="1" fontAlgn="auto" hangingPunct="1">
              <a:spcBef>
                <a:spcPts val="0"/>
              </a:spcBef>
              <a:spcAft>
                <a:spcPts val="0"/>
              </a:spcAft>
              <a:defRPr/>
            </a:pPr>
            <a:r>
              <a:rPr lang="en-US" baseline="0" dirty="0" smtClean="0"/>
              <a:t>We repeat the same process until we go through the whole motion sequence.</a:t>
            </a:r>
            <a:endParaRPr lang="en-US" dirty="0" smtClean="0"/>
          </a:p>
          <a:p>
            <a:endParaRPr lang="en-US" dirty="0"/>
          </a:p>
        </p:txBody>
      </p:sp>
      <p:sp>
        <p:nvSpPr>
          <p:cNvPr id="4" name="Slide Number Placeholder 3"/>
          <p:cNvSpPr>
            <a:spLocks noGrp="1"/>
          </p:cNvSpPr>
          <p:nvPr>
            <p:ph type="sldNum" sz="quarter" idx="10"/>
          </p:nvPr>
        </p:nvSpPr>
        <p:spPr/>
        <p:txBody>
          <a:bodyPr/>
          <a:lstStyle/>
          <a:p>
            <a:fld id="{A1F64CE7-63B5-4E05-9D08-71719319CE3E}" type="slidenum">
              <a:rPr lang="en-US" smtClean="0"/>
              <a:pPr/>
              <a:t>26</a:t>
            </a:fld>
            <a:endParaRPr lang="en-US"/>
          </a:p>
        </p:txBody>
      </p:sp>
    </p:spTree>
    <p:extLst>
      <p:ext uri="{BB962C8B-B14F-4D97-AF65-F5344CB8AC3E}">
        <p14:creationId xmlns:p14="http://schemas.microsoft.com/office/powerpoint/2010/main" val="2172958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1050463" eaLnBrk="1" fontAlgn="auto" hangingPunct="1">
              <a:spcBef>
                <a:spcPts val="0"/>
              </a:spcBef>
              <a:spcAft>
                <a:spcPts val="0"/>
              </a:spcAft>
              <a:defRPr/>
            </a:pPr>
            <a:r>
              <a:rPr lang="en-US" altLang="zh-CN" baseline="0" dirty="0" smtClean="0"/>
              <a:t>We repeat the same process until we go through the whole motion sequence.</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A1F64CE7-63B5-4E05-9D08-71719319CE3E}" type="slidenum">
              <a:rPr lang="en-US" smtClean="0"/>
              <a:pPr/>
              <a:t>27</a:t>
            </a:fld>
            <a:endParaRPr lang="en-US"/>
          </a:p>
        </p:txBody>
      </p:sp>
    </p:spTree>
    <p:extLst>
      <p:ext uri="{BB962C8B-B14F-4D97-AF65-F5344CB8AC3E}">
        <p14:creationId xmlns:p14="http://schemas.microsoft.com/office/powerpoint/2010/main" val="21009424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1050463" eaLnBrk="1" fontAlgn="auto" hangingPunct="1">
              <a:spcBef>
                <a:spcPts val="0"/>
              </a:spcBef>
              <a:spcAft>
                <a:spcPts val="0"/>
              </a:spcAft>
              <a:defRPr/>
            </a:pPr>
            <a:r>
              <a:rPr lang="en-US" altLang="zh-CN" baseline="0" dirty="0" smtClean="0"/>
              <a:t>We repeat the same process until we go through the whole motion sequence.</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A1F64CE7-63B5-4E05-9D08-71719319CE3E}" type="slidenum">
              <a:rPr lang="en-US" smtClean="0"/>
              <a:pPr/>
              <a:t>28</a:t>
            </a:fld>
            <a:endParaRPr lang="en-US"/>
          </a:p>
        </p:txBody>
      </p:sp>
    </p:spTree>
    <p:extLst>
      <p:ext uri="{BB962C8B-B14F-4D97-AF65-F5344CB8AC3E}">
        <p14:creationId xmlns:p14="http://schemas.microsoft.com/office/powerpoint/2010/main" val="40384634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50463" eaLnBrk="1" fontAlgn="auto" hangingPunct="1">
              <a:spcBef>
                <a:spcPts val="0"/>
              </a:spcBef>
              <a:spcAft>
                <a:spcPts val="0"/>
              </a:spcAft>
              <a:defRPr/>
            </a:pPr>
            <a:r>
              <a:rPr lang="en-US" altLang="zh-CN" baseline="0" dirty="0" smtClean="0"/>
              <a:t>We repeat the same process until we go through the whole motion sequence.</a:t>
            </a:r>
            <a:endParaRPr lang="en-US" altLang="zh-CN" dirty="0" smtClean="0"/>
          </a:p>
          <a:p>
            <a:r>
              <a:rPr lang="en-US" dirty="0" smtClean="0"/>
              <a:t>The</a:t>
            </a:r>
            <a:r>
              <a:rPr lang="en-US" baseline="0" dirty="0" smtClean="0"/>
              <a:t> diagram in the right side shows the outline of our sampling-based control optimization. After we do random sampling and dynamic simulation, we evaluate the cost of each trajectory using the objective function we described early on. </a:t>
            </a:r>
          </a:p>
        </p:txBody>
      </p:sp>
      <p:sp>
        <p:nvSpPr>
          <p:cNvPr id="4" name="Slide Number Placeholder 3"/>
          <p:cNvSpPr>
            <a:spLocks noGrp="1"/>
          </p:cNvSpPr>
          <p:nvPr>
            <p:ph type="sldNum" sz="quarter" idx="10"/>
          </p:nvPr>
        </p:nvSpPr>
        <p:spPr/>
        <p:txBody>
          <a:bodyPr/>
          <a:lstStyle/>
          <a:p>
            <a:fld id="{A1F64CE7-63B5-4E05-9D08-71719319CE3E}" type="slidenum">
              <a:rPr lang="en-US" smtClean="0"/>
              <a:pPr/>
              <a:t>29</a:t>
            </a:fld>
            <a:endParaRPr lang="en-US"/>
          </a:p>
        </p:txBody>
      </p:sp>
    </p:spTree>
    <p:extLst>
      <p:ext uri="{BB962C8B-B14F-4D97-AF65-F5344CB8AC3E}">
        <p14:creationId xmlns:p14="http://schemas.microsoft.com/office/powerpoint/2010/main" val="38262981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50463" eaLnBrk="1" fontAlgn="auto" hangingPunct="1">
              <a:spcBef>
                <a:spcPts val="0"/>
              </a:spcBef>
              <a:spcAft>
                <a:spcPts val="0"/>
              </a:spcAft>
              <a:defRPr/>
            </a:pPr>
            <a:r>
              <a:rPr lang="en-US" baseline="0" dirty="0" smtClean="0"/>
              <a:t>The best sample corresponds to the lowest cost function value.</a:t>
            </a:r>
          </a:p>
        </p:txBody>
      </p:sp>
      <p:sp>
        <p:nvSpPr>
          <p:cNvPr id="4" name="Slide Number Placeholder 3"/>
          <p:cNvSpPr>
            <a:spLocks noGrp="1"/>
          </p:cNvSpPr>
          <p:nvPr>
            <p:ph type="sldNum" sz="quarter" idx="10"/>
          </p:nvPr>
        </p:nvSpPr>
        <p:spPr/>
        <p:txBody>
          <a:bodyPr/>
          <a:lstStyle/>
          <a:p>
            <a:fld id="{A1F64CE7-63B5-4E05-9D08-71719319CE3E}" type="slidenum">
              <a:rPr lang="en-US" smtClean="0"/>
              <a:pPr/>
              <a:t>30</a:t>
            </a:fld>
            <a:endParaRPr lang="en-US"/>
          </a:p>
        </p:txBody>
      </p:sp>
    </p:spTree>
    <p:extLst>
      <p:ext uri="{BB962C8B-B14F-4D97-AF65-F5344CB8AC3E}">
        <p14:creationId xmlns:p14="http://schemas.microsoft.com/office/powerpoint/2010/main" val="2865549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1050463" rtl="0" eaLnBrk="1" fontAlgn="auto" latinLnBrk="0" hangingPunct="1">
              <a:lnSpc>
                <a:spcPct val="100000"/>
              </a:lnSpc>
              <a:spcBef>
                <a:spcPts val="0"/>
              </a:spcBef>
              <a:spcAft>
                <a:spcPts val="0"/>
              </a:spcAft>
              <a:buClrTx/>
              <a:buSzTx/>
              <a:buFontTx/>
              <a:buNone/>
              <a:tabLst/>
              <a:defRPr/>
            </a:pPr>
            <a:r>
              <a:rPr lang="en-US" altLang="zh-CN" dirty="0" smtClean="0"/>
              <a:t>In practice, this idea does not work</a:t>
            </a:r>
            <a:r>
              <a:rPr lang="en-US" altLang="zh-CN" baseline="0" dirty="0" smtClean="0"/>
              <a:t> very well. This is because kinematic motion tracking results are often noisy and contain wrong contact information.</a:t>
            </a:r>
          </a:p>
          <a:p>
            <a:pPr defTabSz="1050463" eaLnBrk="1" fontAlgn="auto" hangingPunct="1">
              <a:spcBef>
                <a:spcPts val="0"/>
              </a:spcBef>
              <a:spcAft>
                <a:spcPts val="0"/>
              </a:spcAft>
              <a:defRPr/>
            </a:pPr>
            <a:endParaRPr lang="en-US" altLang="zh-CN" baseline="0" dirty="0" smtClean="0"/>
          </a:p>
          <a:p>
            <a:pPr defTabSz="1050463" eaLnBrk="1" fontAlgn="auto" hangingPunct="1">
              <a:spcBef>
                <a:spcPts val="0"/>
              </a:spcBef>
              <a:spcAft>
                <a:spcPts val="0"/>
              </a:spcAft>
              <a:defRPr/>
            </a:pPr>
            <a:r>
              <a:rPr lang="en-US" altLang="zh-CN" baseline="0" dirty="0" smtClean="0"/>
              <a:t>For example,  in this particular pose, both thumb and index fingers should contact the cube. But due to tracking noise, both fingers did not contact the cube. Therefore, sampling around the reconstructed poses produces a lot of poor samples. Here all the samples in the region A are poor samples because they have wrong contact information</a:t>
            </a:r>
            <a:endParaRPr lang="zh-CN" altLang="en-US" dirty="0"/>
          </a:p>
        </p:txBody>
      </p:sp>
      <p:sp>
        <p:nvSpPr>
          <p:cNvPr id="4" name="灯片编号占位符 3"/>
          <p:cNvSpPr>
            <a:spLocks noGrp="1"/>
          </p:cNvSpPr>
          <p:nvPr>
            <p:ph type="sldNum" sz="quarter" idx="10"/>
          </p:nvPr>
        </p:nvSpPr>
        <p:spPr/>
        <p:txBody>
          <a:bodyPr/>
          <a:lstStyle/>
          <a:p>
            <a:fld id="{A1F64CE7-63B5-4E05-9D08-71719319CE3E}" type="slidenum">
              <a:rPr lang="en-US" smtClean="0"/>
              <a:pPr/>
              <a:t>31</a:t>
            </a:fld>
            <a:endParaRPr lang="en-US"/>
          </a:p>
        </p:txBody>
      </p:sp>
    </p:spTree>
    <p:extLst>
      <p:ext uri="{BB962C8B-B14F-4D97-AF65-F5344CB8AC3E}">
        <p14:creationId xmlns:p14="http://schemas.microsoft.com/office/powerpoint/2010/main" val="3802976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start the talk from traditional single character</a:t>
            </a:r>
            <a:r>
              <a:rPr lang="en-US" baseline="0" dirty="0" smtClean="0"/>
              <a:t> or single object motion capture. Given the observed image data, we usually try to search in the pose space \</a:t>
            </a:r>
            <a:r>
              <a:rPr lang="en-US" baseline="0" dirty="0" err="1" smtClean="0"/>
              <a:t>Xita</a:t>
            </a:r>
            <a:r>
              <a:rPr lang="en-US" baseline="0" dirty="0" smtClean="0"/>
              <a:t>,  to find out the pose that minimize the difference between the observed images and the rendering result. With a sample in the pose space \</a:t>
            </a:r>
            <a:r>
              <a:rPr lang="en-US" baseline="0" dirty="0" err="1" smtClean="0"/>
              <a:t>Xita</a:t>
            </a:r>
            <a:r>
              <a:rPr lang="en-US" baseline="0" dirty="0" smtClean="0"/>
              <a:t>, we usually first skinning the pose to a 3D mesh and then possibly texture mapping on it to get the appearance. Such way is an analysis by synthesis approach with sampling then rendering and then measurement. In between, silhouette is the most important cues for motion tracking, sometimes SIFT feature will also considered. I will talk about how analysis by synthesis approach can be used in reconstruction of close interacting motions. </a:t>
            </a:r>
            <a:endParaRPr lang="en-US" dirty="0"/>
          </a:p>
        </p:txBody>
      </p:sp>
    </p:spTree>
    <p:extLst>
      <p:ext uri="{BB962C8B-B14F-4D97-AF65-F5344CB8AC3E}">
        <p14:creationId xmlns:p14="http://schemas.microsoft.com/office/powerpoint/2010/main" val="50654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Our idea</a:t>
            </a:r>
            <a:r>
              <a:rPr lang="en-US" altLang="zh-CN" baseline="0" dirty="0" smtClean="0"/>
              <a:t> is to assume a particular error bound for the tracking results. We enumerate all the possible contact configurations within this error bound. </a:t>
            </a:r>
            <a:endParaRPr lang="zh-CN" altLang="en-US" dirty="0" smtClean="0"/>
          </a:p>
          <a:p>
            <a:endParaRPr lang="en-US" altLang="zh-CN" baseline="0" dirty="0" smtClean="0"/>
          </a:p>
          <a:p>
            <a:r>
              <a:rPr lang="en-US" altLang="zh-CN" baseline="0" dirty="0" smtClean="0"/>
              <a:t>For this particular example, there are three possible contact configurations. This allows us to produce three seed samples corresponding to each contact configuration,</a:t>
            </a:r>
            <a:endParaRPr lang="zh-CN" altLang="en-US" dirty="0"/>
          </a:p>
        </p:txBody>
      </p:sp>
      <p:sp>
        <p:nvSpPr>
          <p:cNvPr id="4" name="灯片编号占位符 3"/>
          <p:cNvSpPr>
            <a:spLocks noGrp="1"/>
          </p:cNvSpPr>
          <p:nvPr>
            <p:ph type="sldNum" sz="quarter" idx="10"/>
          </p:nvPr>
        </p:nvSpPr>
        <p:spPr/>
        <p:txBody>
          <a:bodyPr/>
          <a:lstStyle/>
          <a:p>
            <a:fld id="{A1F64CE7-63B5-4E05-9D08-71719319CE3E}" type="slidenum">
              <a:rPr lang="en-US" smtClean="0"/>
              <a:pPr/>
              <a:t>32</a:t>
            </a:fld>
            <a:endParaRPr lang="en-US"/>
          </a:p>
        </p:txBody>
      </p:sp>
    </p:spTree>
    <p:extLst>
      <p:ext uri="{BB962C8B-B14F-4D97-AF65-F5344CB8AC3E}">
        <p14:creationId xmlns:p14="http://schemas.microsoft.com/office/powerpoint/2010/main" val="10742040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we then randomly sample the target poses around each seed point. </a:t>
            </a:r>
            <a:r>
              <a:rPr lang="en-US" altLang="zh-CN" sz="1500" dirty="0" smtClean="0">
                <a:latin typeface="+mn-lt"/>
                <a:ea typeface="+mn-ea"/>
              </a:rPr>
              <a:t>This strategy allows us to reduce the number of samples and thereby significantly speeds up the converge of our search process.</a:t>
            </a:r>
            <a:endParaRPr lang="zh-CN" altLang="en-US" dirty="0"/>
          </a:p>
        </p:txBody>
      </p:sp>
      <p:sp>
        <p:nvSpPr>
          <p:cNvPr id="4" name="灯片编号占位符 3"/>
          <p:cNvSpPr>
            <a:spLocks noGrp="1"/>
          </p:cNvSpPr>
          <p:nvPr>
            <p:ph type="sldNum" sz="quarter" idx="10"/>
          </p:nvPr>
        </p:nvSpPr>
        <p:spPr/>
        <p:txBody>
          <a:bodyPr/>
          <a:lstStyle/>
          <a:p>
            <a:fld id="{A1F64CE7-63B5-4E05-9D08-71719319CE3E}" type="slidenum">
              <a:rPr lang="en-US" smtClean="0"/>
              <a:pPr/>
              <a:t>33</a:t>
            </a:fld>
            <a:endParaRPr lang="en-US"/>
          </a:p>
        </p:txBody>
      </p:sp>
    </p:spTree>
    <p:extLst>
      <p:ext uri="{BB962C8B-B14F-4D97-AF65-F5344CB8AC3E}">
        <p14:creationId xmlns:p14="http://schemas.microsoft.com/office/powerpoint/2010/main" val="39298668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500" dirty="0" smtClean="0">
                <a:latin typeface="+mn-lt"/>
                <a:ea typeface="+mn-ea"/>
              </a:rPr>
              <a:t>grasping a cube and continuously spinning it with fingers</a:t>
            </a:r>
            <a:endParaRPr lang="zh-CN" altLang="en-US" dirty="0"/>
          </a:p>
        </p:txBody>
      </p:sp>
      <p:sp>
        <p:nvSpPr>
          <p:cNvPr id="4" name="灯片编号占位符 3"/>
          <p:cNvSpPr>
            <a:spLocks noGrp="1"/>
          </p:cNvSpPr>
          <p:nvPr>
            <p:ph type="sldNum" sz="quarter" idx="10"/>
          </p:nvPr>
        </p:nvSpPr>
        <p:spPr/>
        <p:txBody>
          <a:bodyPr/>
          <a:lstStyle/>
          <a:p>
            <a:fld id="{A1F64CE7-63B5-4E05-9D08-71719319CE3E}" type="slidenum">
              <a:rPr lang="en-US" smtClean="0"/>
              <a:pPr/>
              <a:t>34</a:t>
            </a:fld>
            <a:endParaRPr lang="en-US"/>
          </a:p>
        </p:txBody>
      </p:sp>
    </p:spTree>
    <p:extLst>
      <p:ext uri="{BB962C8B-B14F-4D97-AF65-F5344CB8AC3E}">
        <p14:creationId xmlns:p14="http://schemas.microsoft.com/office/powerpoint/2010/main" val="263033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500" dirty="0" smtClean="0">
                <a:latin typeface="+mn-lt"/>
                <a:ea typeface="+mn-ea"/>
              </a:rPr>
              <a:t>Here is another example</a:t>
            </a:r>
            <a:endParaRPr lang="zh-CN" altLang="en-US" dirty="0"/>
          </a:p>
        </p:txBody>
      </p:sp>
      <p:sp>
        <p:nvSpPr>
          <p:cNvPr id="4" name="灯片编号占位符 3"/>
          <p:cNvSpPr>
            <a:spLocks noGrp="1"/>
          </p:cNvSpPr>
          <p:nvPr>
            <p:ph type="sldNum" sz="quarter" idx="10"/>
          </p:nvPr>
        </p:nvSpPr>
        <p:spPr/>
        <p:txBody>
          <a:bodyPr/>
          <a:lstStyle/>
          <a:p>
            <a:fld id="{A1F64CE7-63B5-4E05-9D08-71719319CE3E}" type="slidenum">
              <a:rPr lang="en-US" smtClean="0"/>
              <a:pPr/>
              <a:t>35</a:t>
            </a:fld>
            <a:endParaRPr lang="en-US"/>
          </a:p>
        </p:txBody>
      </p:sp>
    </p:spTree>
    <p:extLst>
      <p:ext uri="{BB962C8B-B14F-4D97-AF65-F5344CB8AC3E}">
        <p14:creationId xmlns:p14="http://schemas.microsoft.com/office/powerpoint/2010/main" val="34842430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500" dirty="0" smtClean="0">
                <a:latin typeface="+mn-lt"/>
                <a:ea typeface="+mn-ea"/>
              </a:rPr>
              <a:t>Another result</a:t>
            </a:r>
            <a:endParaRPr lang="zh-CN" altLang="en-US" dirty="0"/>
          </a:p>
        </p:txBody>
      </p:sp>
      <p:sp>
        <p:nvSpPr>
          <p:cNvPr id="4" name="灯片编号占位符 3"/>
          <p:cNvSpPr>
            <a:spLocks noGrp="1"/>
          </p:cNvSpPr>
          <p:nvPr>
            <p:ph type="sldNum" sz="quarter" idx="10"/>
          </p:nvPr>
        </p:nvSpPr>
        <p:spPr/>
        <p:txBody>
          <a:bodyPr/>
          <a:lstStyle/>
          <a:p>
            <a:fld id="{A1F64CE7-63B5-4E05-9D08-71719319CE3E}" type="slidenum">
              <a:rPr lang="en-US" smtClean="0"/>
              <a:pPr/>
              <a:t>36</a:t>
            </a:fld>
            <a:endParaRPr lang="en-US"/>
          </a:p>
        </p:txBody>
      </p:sp>
    </p:spTree>
    <p:extLst>
      <p:ext uri="{BB962C8B-B14F-4D97-AF65-F5344CB8AC3E}">
        <p14:creationId xmlns:p14="http://schemas.microsoft.com/office/powerpoint/2010/main" val="23958322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500" dirty="0" smtClean="0">
                <a:latin typeface="+mn-lt"/>
                <a:ea typeface="+mn-ea"/>
              </a:rPr>
              <a:t>this video shows we can acquire fast hand manipulation under a very complicated background</a:t>
            </a:r>
            <a:endParaRPr lang="zh-CN" altLang="en-US" dirty="0"/>
          </a:p>
        </p:txBody>
      </p:sp>
      <p:sp>
        <p:nvSpPr>
          <p:cNvPr id="4" name="灯片编号占位符 3"/>
          <p:cNvSpPr>
            <a:spLocks noGrp="1"/>
          </p:cNvSpPr>
          <p:nvPr>
            <p:ph type="sldNum" sz="quarter" idx="10"/>
          </p:nvPr>
        </p:nvSpPr>
        <p:spPr/>
        <p:txBody>
          <a:bodyPr/>
          <a:lstStyle/>
          <a:p>
            <a:fld id="{A1F64CE7-63B5-4E05-9D08-71719319CE3E}" type="slidenum">
              <a:rPr lang="en-US" smtClean="0"/>
              <a:pPr/>
              <a:t>37</a:t>
            </a:fld>
            <a:endParaRPr lang="en-US"/>
          </a:p>
        </p:txBody>
      </p:sp>
    </p:spTree>
    <p:extLst>
      <p:ext uri="{BB962C8B-B14F-4D97-AF65-F5344CB8AC3E}">
        <p14:creationId xmlns:p14="http://schemas.microsoft.com/office/powerpoint/2010/main" val="37059952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video shows we</a:t>
            </a:r>
            <a:r>
              <a:rPr lang="en-US" altLang="zh-CN" baseline="0" dirty="0" smtClean="0"/>
              <a:t> can retarget the captured motion data to new objects with different geometry. Here is the example of cup</a:t>
            </a:r>
            <a:endParaRPr lang="zh-CN" altLang="en-US" dirty="0"/>
          </a:p>
        </p:txBody>
      </p:sp>
      <p:sp>
        <p:nvSpPr>
          <p:cNvPr id="4" name="灯片编号占位符 3"/>
          <p:cNvSpPr>
            <a:spLocks noGrp="1"/>
          </p:cNvSpPr>
          <p:nvPr>
            <p:ph type="sldNum" sz="quarter" idx="10"/>
          </p:nvPr>
        </p:nvSpPr>
        <p:spPr/>
        <p:txBody>
          <a:bodyPr/>
          <a:lstStyle/>
          <a:p>
            <a:fld id="{A1F64CE7-63B5-4E05-9D08-71719319CE3E}" type="slidenum">
              <a:rPr lang="en-US" smtClean="0"/>
              <a:pPr/>
              <a:t>38</a:t>
            </a:fld>
            <a:endParaRPr lang="en-US"/>
          </a:p>
        </p:txBody>
      </p:sp>
    </p:spTree>
    <p:extLst>
      <p:ext uri="{BB962C8B-B14F-4D97-AF65-F5344CB8AC3E}">
        <p14:creationId xmlns:p14="http://schemas.microsoft.com/office/powerpoint/2010/main" val="42788544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And here is the example of cube</a:t>
            </a:r>
            <a:endParaRPr lang="zh-CN" altLang="en-US" dirty="0"/>
          </a:p>
        </p:txBody>
      </p:sp>
      <p:sp>
        <p:nvSpPr>
          <p:cNvPr id="4" name="灯片编号占位符 3"/>
          <p:cNvSpPr>
            <a:spLocks noGrp="1"/>
          </p:cNvSpPr>
          <p:nvPr>
            <p:ph type="sldNum" sz="quarter" idx="10"/>
          </p:nvPr>
        </p:nvSpPr>
        <p:spPr/>
        <p:txBody>
          <a:bodyPr/>
          <a:lstStyle/>
          <a:p>
            <a:fld id="{A1F64CE7-63B5-4E05-9D08-71719319CE3E}" type="slidenum">
              <a:rPr lang="en-US" smtClean="0"/>
              <a:pPr/>
              <a:t>39</a:t>
            </a:fld>
            <a:endParaRPr lang="en-US"/>
          </a:p>
        </p:txBody>
      </p:sp>
    </p:spTree>
    <p:extLst>
      <p:ext uri="{BB962C8B-B14F-4D97-AF65-F5344CB8AC3E}">
        <p14:creationId xmlns:p14="http://schemas.microsoft.com/office/powerpoint/2010/main" val="20448787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 is another result.</a:t>
            </a:r>
            <a:r>
              <a:rPr lang="en-US" altLang="zh-CN" baseline="0" dirty="0" smtClean="0"/>
              <a:t> The original motion capture data. </a:t>
            </a:r>
            <a:r>
              <a:rPr lang="en-US" altLang="zh-CN" dirty="0" smtClean="0"/>
              <a:t>We now</a:t>
            </a:r>
            <a:r>
              <a:rPr lang="en-US" altLang="zh-CN" baseline="0" dirty="0" smtClean="0"/>
              <a:t> change the frictions of the object. </a:t>
            </a:r>
            <a:endParaRPr lang="zh-CN" altLang="en-US" dirty="0"/>
          </a:p>
        </p:txBody>
      </p:sp>
      <p:sp>
        <p:nvSpPr>
          <p:cNvPr id="4" name="灯片编号占位符 3"/>
          <p:cNvSpPr>
            <a:spLocks noGrp="1"/>
          </p:cNvSpPr>
          <p:nvPr>
            <p:ph type="sldNum" sz="quarter" idx="10"/>
          </p:nvPr>
        </p:nvSpPr>
        <p:spPr/>
        <p:txBody>
          <a:bodyPr/>
          <a:lstStyle/>
          <a:p>
            <a:fld id="{A1F64CE7-63B5-4E05-9D08-71719319CE3E}" type="slidenum">
              <a:rPr lang="en-US" smtClean="0"/>
              <a:pPr/>
              <a:t>40</a:t>
            </a:fld>
            <a:endParaRPr lang="en-US"/>
          </a:p>
        </p:txBody>
      </p:sp>
    </p:spTree>
    <p:extLst>
      <p:ext uri="{BB962C8B-B14F-4D97-AF65-F5344CB8AC3E}">
        <p14:creationId xmlns:p14="http://schemas.microsoft.com/office/powerpoint/2010/main" val="4115469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1050463" eaLnBrk="1" fontAlgn="auto" hangingPunct="1">
              <a:spcBef>
                <a:spcPts val="0"/>
              </a:spcBef>
              <a:spcAft>
                <a:spcPts val="0"/>
              </a:spcAft>
              <a:defRPr/>
            </a:pPr>
            <a:r>
              <a:rPr lang="en-US" baseline="0" dirty="0" smtClean="0"/>
              <a:t>We come to part B, hand-object motion capture. Our goal is to get this, a video based motion capture system for modeling physical realistic motion for hand manipulation.</a:t>
            </a:r>
          </a:p>
        </p:txBody>
      </p:sp>
      <p:sp>
        <p:nvSpPr>
          <p:cNvPr id="4" name="Slide Number Placeholder 3"/>
          <p:cNvSpPr>
            <a:spLocks noGrp="1"/>
          </p:cNvSpPr>
          <p:nvPr>
            <p:ph type="sldNum" sz="quarter" idx="10"/>
          </p:nvPr>
        </p:nvSpPr>
        <p:spPr/>
        <p:txBody>
          <a:bodyPr/>
          <a:lstStyle/>
          <a:p>
            <a:fld id="{A1F64CE7-63B5-4E05-9D08-71719319CE3E}" type="slidenum">
              <a:rPr lang="en-US" smtClean="0"/>
              <a:pPr/>
              <a:t>5</a:t>
            </a:fld>
            <a:endParaRPr lang="en-US"/>
          </a:p>
        </p:txBody>
      </p:sp>
    </p:spTree>
    <p:extLst>
      <p:ext uri="{BB962C8B-B14F-4D97-AF65-F5344CB8AC3E}">
        <p14:creationId xmlns:p14="http://schemas.microsoft.com/office/powerpoint/2010/main" val="1770814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problem is also challenging because the lack of distinctive features on the hand, non-diffuse surfaces of the object and significant occlusions.</a:t>
            </a:r>
            <a:endParaRPr lang="en-US" dirty="0"/>
          </a:p>
        </p:txBody>
      </p:sp>
      <p:sp>
        <p:nvSpPr>
          <p:cNvPr id="4" name="Slide Number Placeholder 3"/>
          <p:cNvSpPr>
            <a:spLocks noGrp="1"/>
          </p:cNvSpPr>
          <p:nvPr>
            <p:ph type="sldNum" sz="quarter" idx="10"/>
          </p:nvPr>
        </p:nvSpPr>
        <p:spPr/>
        <p:txBody>
          <a:bodyPr/>
          <a:lstStyle/>
          <a:p>
            <a:fld id="{A1F64CE7-63B5-4E05-9D08-71719319CE3E}" type="slidenum">
              <a:rPr lang="en-US" smtClean="0"/>
              <a:pPr/>
              <a:t>6</a:t>
            </a:fld>
            <a:endParaRPr lang="en-US"/>
          </a:p>
        </p:txBody>
      </p:sp>
    </p:spTree>
    <p:extLst>
      <p:ext uri="{BB962C8B-B14F-4D97-AF65-F5344CB8AC3E}">
        <p14:creationId xmlns:p14="http://schemas.microsoft.com/office/powerpoint/2010/main" val="3268588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approach</a:t>
            </a:r>
            <a:r>
              <a:rPr lang="en-US" baseline="0" dirty="0" smtClean="0"/>
              <a:t> is to parameterize the pose space </a:t>
            </a:r>
            <a:r>
              <a:rPr lang="en-US" baseline="0" dirty="0" err="1" smtClean="0"/>
              <a:t>xita</a:t>
            </a:r>
            <a:r>
              <a:rPr lang="en-US" baseline="0" dirty="0" smtClean="0"/>
              <a:t> to physics animation space. Here we see that </a:t>
            </a:r>
            <a:r>
              <a:rPr lang="en-US" baseline="0" dirty="0" err="1" smtClean="0"/>
              <a:t>xita</a:t>
            </a:r>
            <a:r>
              <a:rPr lang="en-US" baseline="0" dirty="0" smtClean="0"/>
              <a:t> is changed to function </a:t>
            </a:r>
            <a:r>
              <a:rPr lang="en-US" baseline="0" dirty="0" err="1" smtClean="0"/>
              <a:t>Sim</a:t>
            </a:r>
            <a:r>
              <a:rPr lang="en-US" baseline="0" dirty="0" smtClean="0"/>
              <a:t>(M), a simulation function with parameter M. With this, we show that the reconstructed motion will be more plausible and we can model hand articulations, object movement and subtle contact.</a:t>
            </a:r>
            <a:endParaRPr lang="en-US" dirty="0"/>
          </a:p>
        </p:txBody>
      </p:sp>
      <p:sp>
        <p:nvSpPr>
          <p:cNvPr id="4" name="Slide Number Placeholder 3"/>
          <p:cNvSpPr>
            <a:spLocks noGrp="1"/>
          </p:cNvSpPr>
          <p:nvPr>
            <p:ph type="sldNum" sz="quarter" idx="10"/>
          </p:nvPr>
        </p:nvSpPr>
        <p:spPr/>
        <p:txBody>
          <a:bodyPr/>
          <a:lstStyle/>
          <a:p>
            <a:fld id="{A1F64CE7-63B5-4E05-9D08-71719319CE3E}" type="slidenum">
              <a:rPr lang="en-US" smtClean="0"/>
              <a:pPr/>
              <a:t>7</a:t>
            </a:fld>
            <a:endParaRPr lang="en-US"/>
          </a:p>
        </p:txBody>
      </p:sp>
    </p:spTree>
    <p:extLst>
      <p:ext uri="{BB962C8B-B14F-4D97-AF65-F5344CB8AC3E}">
        <p14:creationId xmlns:p14="http://schemas.microsoft.com/office/powerpoint/2010/main" val="3293905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problem now is, we nee to search an optimal motion control M, to drive the simulation to best match the observed data. Using this would involves three questions. First, how to design a physics-based motion control M, second, how to measure the difference between input data and the rendered pose sample. Third, how to do sampling to find the optimal. I will introduce this three one by one.</a:t>
            </a:r>
            <a:endParaRPr lang="en-US" dirty="0"/>
          </a:p>
        </p:txBody>
      </p:sp>
      <p:sp>
        <p:nvSpPr>
          <p:cNvPr id="4" name="Slide Number Placeholder 3"/>
          <p:cNvSpPr>
            <a:spLocks noGrp="1"/>
          </p:cNvSpPr>
          <p:nvPr>
            <p:ph type="sldNum" sz="quarter" idx="10"/>
          </p:nvPr>
        </p:nvSpPr>
        <p:spPr/>
        <p:txBody>
          <a:bodyPr/>
          <a:lstStyle/>
          <a:p>
            <a:fld id="{A1F64CE7-63B5-4E05-9D08-71719319CE3E}" type="slidenum">
              <a:rPr lang="en-US" smtClean="0"/>
              <a:pPr/>
              <a:t>8</a:t>
            </a:fld>
            <a:endParaRPr lang="en-US"/>
          </a:p>
        </p:txBody>
      </p:sp>
    </p:spTree>
    <p:extLst>
      <p:ext uri="{BB962C8B-B14F-4D97-AF65-F5344CB8AC3E}">
        <p14:creationId xmlns:p14="http://schemas.microsoft.com/office/powerpoint/2010/main" val="3293905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I introduce this three,</a:t>
            </a:r>
            <a:r>
              <a:rPr lang="en-US" baseline="0" dirty="0" smtClean="0"/>
              <a:t> I will first give you an overview of the whole algorithm. The central part is the green box here, sampling-based control optimization. This used the new measurement we described in the former slide. However, only using this tracking method can not solve the problem, because the motion control space is extremely huge for the optimization, so we need to first rely on the traditional video based motion tracking, to get the approximate poses. Here you can see we use the same image measurement in these two tracking parts.  </a:t>
            </a:r>
            <a:endParaRPr lang="en-US" dirty="0"/>
          </a:p>
        </p:txBody>
      </p:sp>
      <p:sp>
        <p:nvSpPr>
          <p:cNvPr id="4" name="Slide Number Placeholder 3"/>
          <p:cNvSpPr>
            <a:spLocks noGrp="1"/>
          </p:cNvSpPr>
          <p:nvPr>
            <p:ph type="sldNum" sz="quarter" idx="10"/>
          </p:nvPr>
        </p:nvSpPr>
        <p:spPr/>
        <p:txBody>
          <a:bodyPr/>
          <a:lstStyle/>
          <a:p>
            <a:fld id="{A1F64CE7-63B5-4E05-9D08-71719319CE3E}" type="slidenum">
              <a:rPr lang="en-US" smtClean="0"/>
              <a:pPr/>
              <a:t>9</a:t>
            </a:fld>
            <a:endParaRPr lang="en-US"/>
          </a:p>
        </p:txBody>
      </p:sp>
    </p:spTree>
    <p:extLst>
      <p:ext uri="{BB962C8B-B14F-4D97-AF65-F5344CB8AC3E}">
        <p14:creationId xmlns:p14="http://schemas.microsoft.com/office/powerpoint/2010/main" val="3620782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first, I will briefly describe how to design the motion capture for the hand and object </a:t>
            </a:r>
            <a:r>
              <a:rPr lang="en-US" baseline="0" dirty="0" err="1" smtClean="0"/>
              <a:t>frist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1F64CE7-63B5-4E05-9D08-71719319CE3E}" type="slidenum">
              <a:rPr lang="en-US" smtClean="0"/>
              <a:pPr/>
              <a:t>10</a:t>
            </a:fld>
            <a:endParaRPr lang="en-US"/>
          </a:p>
        </p:txBody>
      </p:sp>
    </p:spTree>
    <p:extLst>
      <p:ext uri="{BB962C8B-B14F-4D97-AF65-F5344CB8AC3E}">
        <p14:creationId xmlns:p14="http://schemas.microsoft.com/office/powerpoint/2010/main" val="32939050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6491288"/>
            <a:ext cx="762000" cy="369887"/>
          </a:xfrm>
          <a:prstGeom prst="rect">
            <a:avLst/>
          </a:prstGeom>
          <a:noFill/>
          <a:ln>
            <a:noFill/>
          </a:ln>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1800" smtClean="0">
                <a:solidFill>
                  <a:srgbClr val="7030A0"/>
                </a:solidFill>
                <a:latin typeface="Tahoma" panose="020B0604030504040204" pitchFamily="34" charset="0"/>
              </a:rPr>
              <a:t>-</a:t>
            </a:r>
            <a:fld id="{250FA5F1-257E-43DA-8B8D-C6A034C68F0E}" type="slidenum">
              <a:rPr lang="en-US" altLang="zh-CN" sz="1800" smtClean="0">
                <a:solidFill>
                  <a:srgbClr val="7030A0"/>
                </a:solidFill>
                <a:latin typeface="Tahoma" panose="020B0604030504040204" pitchFamily="34" charset="0"/>
              </a:rPr>
              <a:pPr eaLnBrk="1" hangingPunct="1">
                <a:spcBef>
                  <a:spcPct val="50000"/>
                </a:spcBef>
              </a:pPr>
              <a:t>‹#›</a:t>
            </a:fld>
            <a:r>
              <a:rPr lang="en-US" altLang="zh-CN" sz="1800" smtClean="0">
                <a:solidFill>
                  <a:srgbClr val="7030A0"/>
                </a:solidFill>
                <a:latin typeface="Tahoma" panose="020B0604030504040204" pitchFamily="34" charset="0"/>
              </a:rPr>
              <a:t>-</a:t>
            </a:r>
          </a:p>
        </p:txBody>
      </p:sp>
      <p:sp>
        <p:nvSpPr>
          <p:cNvPr id="242690" name="Rectangle 6"/>
          <p:cNvSpPr>
            <a:spLocks noGrp="1" noChangeArrowheads="1"/>
          </p:cNvSpPr>
          <p:nvPr>
            <p:ph type="ctrTitle"/>
          </p:nvPr>
        </p:nvSpPr>
        <p:spPr>
          <a:xfrm>
            <a:off x="395288" y="2133604"/>
            <a:ext cx="8353425" cy="1470025"/>
          </a:xfrm>
        </p:spPr>
        <p:txBody>
          <a:bodyPr/>
          <a:lstStyle>
            <a:lvl1pPr>
              <a:defRPr sz="4800" b="0" smtClean="0"/>
            </a:lvl1pPr>
          </a:lstStyle>
          <a:p>
            <a:r>
              <a:rPr lang="zh-CN" altLang="en-US" smtClean="0"/>
              <a:t>单击此处编辑母版标题样式</a:t>
            </a:r>
          </a:p>
        </p:txBody>
      </p:sp>
      <p:sp>
        <p:nvSpPr>
          <p:cNvPr id="242691" name="Rectangle 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baseline="0" smtClean="0">
                <a:latin typeface="Arial Unicode MS" pitchFamily="34" charset="-122"/>
                <a:ea typeface="黑体" pitchFamily="2" charset="-122"/>
              </a:defRPr>
            </a:lvl1pPr>
          </a:lstStyle>
          <a:p>
            <a:r>
              <a:rPr lang="zh-CN" altLang="en-US" dirty="0" smtClean="0"/>
              <a:t>单击此处编辑母版副标题样式</a:t>
            </a:r>
          </a:p>
        </p:txBody>
      </p:sp>
      <p:pic>
        <p:nvPicPr>
          <p:cNvPr id="9" name="Picture 8" descr="thu.jpg"/>
          <p:cNvPicPr>
            <a:picLocks noChangeAspect="1"/>
          </p:cNvPicPr>
          <p:nvPr userDrawn="1"/>
        </p:nvPicPr>
        <p:blipFill>
          <a:blip r:embed="rId2" cstate="print"/>
          <a:stretch>
            <a:fillRect/>
          </a:stretch>
        </p:blipFill>
        <p:spPr>
          <a:xfrm>
            <a:off x="0" y="0"/>
            <a:ext cx="2051720" cy="862632"/>
          </a:xfrm>
          <a:prstGeom prst="rect">
            <a:avLst/>
          </a:prstGeom>
        </p:spPr>
      </p:pic>
    </p:spTree>
    <p:extLst>
      <p:ext uri="{BB962C8B-B14F-4D97-AF65-F5344CB8AC3E}">
        <p14:creationId xmlns:p14="http://schemas.microsoft.com/office/powerpoint/2010/main" val="246702040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lvl1pPr>
              <a:defRPr baseline="0">
                <a:latin typeface="Arial Unicode MS" pitchFamily="34" charset="-122"/>
                <a:ea typeface="黑体" pitchFamily="2" charset="-122"/>
              </a:defRPr>
            </a:lvl1pPr>
            <a:lvl2pPr>
              <a:defRPr baseline="0">
                <a:latin typeface="Arial Unicode MS" pitchFamily="34" charset="-122"/>
                <a:ea typeface="黑体" pitchFamily="2" charset="-122"/>
              </a:defRPr>
            </a:lvl2pPr>
            <a:lvl3pPr>
              <a:defRPr baseline="0">
                <a:latin typeface="Arial Unicode MS" pitchFamily="34" charset="-122"/>
                <a:ea typeface="黑体" pitchFamily="2" charset="-122"/>
              </a:defRPr>
            </a:lvl3pPr>
            <a:lvl4pPr>
              <a:defRPr baseline="0">
                <a:latin typeface="Arial Unicode MS" pitchFamily="34" charset="-122"/>
                <a:ea typeface="黑体" pitchFamily="2" charset="-122"/>
              </a:defRPr>
            </a:lvl4pPr>
            <a:lvl5pPr>
              <a:defRPr baseline="0">
                <a:latin typeface="Arial Unicode MS" pitchFamily="34" charset="-122"/>
                <a:ea typeface="黑体" pitchFamily="2"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Rectangle 8"/>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endParaRPr lang="en-US" altLang="zh-CN">
              <a:solidFill>
                <a:srgbClr val="000000"/>
              </a:solidFill>
            </a:endParaRPr>
          </a:p>
        </p:txBody>
      </p:sp>
      <p:sp>
        <p:nvSpPr>
          <p:cNvPr id="5" name="Rectangle 9"/>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zh-CN">
              <a:solidFill>
                <a:srgbClr val="000000"/>
              </a:solidFill>
            </a:endParaRPr>
          </a:p>
        </p:txBody>
      </p:sp>
      <p:sp>
        <p:nvSpPr>
          <p:cNvPr id="6" name="Rectangle 10"/>
          <p:cNvSpPr>
            <a:spLocks noGrp="1" noChangeArrowheads="1"/>
          </p:cNvSpPr>
          <p:nvPr>
            <p:ph type="sldNum" sz="quarter" idx="12"/>
          </p:nvPr>
        </p:nvSpPr>
        <p:spPr>
          <a:xfrm>
            <a:off x="6553200" y="6248400"/>
            <a:ext cx="2133600" cy="457200"/>
          </a:xfrm>
          <a:prstGeom prst="rect">
            <a:avLst/>
          </a:prstGeom>
          <a:ln/>
        </p:spPr>
        <p:txBody>
          <a:bodyPr/>
          <a:lstStyle>
            <a:lvl1pPr>
              <a:defRPr/>
            </a:lvl1pPr>
          </a:lstStyle>
          <a:p>
            <a:fld id="{89FD7F73-493A-43F1-AD1B-09E91AF95ADA}"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39315803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53200" y="228600"/>
            <a:ext cx="1981200" cy="5791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28600"/>
            <a:ext cx="5791200" cy="5791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8"/>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endParaRPr lang="en-US" altLang="zh-CN">
              <a:solidFill>
                <a:srgbClr val="000000"/>
              </a:solidFill>
            </a:endParaRPr>
          </a:p>
        </p:txBody>
      </p:sp>
      <p:sp>
        <p:nvSpPr>
          <p:cNvPr id="5" name="Rectangle 9"/>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zh-CN">
              <a:solidFill>
                <a:srgbClr val="000000"/>
              </a:solidFill>
            </a:endParaRPr>
          </a:p>
        </p:txBody>
      </p:sp>
      <p:sp>
        <p:nvSpPr>
          <p:cNvPr id="6" name="Rectangle 10"/>
          <p:cNvSpPr>
            <a:spLocks noGrp="1" noChangeArrowheads="1"/>
          </p:cNvSpPr>
          <p:nvPr>
            <p:ph type="sldNum" sz="quarter" idx="12"/>
          </p:nvPr>
        </p:nvSpPr>
        <p:spPr>
          <a:xfrm>
            <a:off x="6553200" y="6248400"/>
            <a:ext cx="2133600" cy="457200"/>
          </a:xfrm>
          <a:prstGeom prst="rect">
            <a:avLst/>
          </a:prstGeom>
          <a:ln/>
        </p:spPr>
        <p:txBody>
          <a:bodyPr/>
          <a:lstStyle>
            <a:lvl1pPr>
              <a:defRPr/>
            </a:lvl1pPr>
          </a:lstStyle>
          <a:p>
            <a:fld id="{9B4D4B2D-C8B2-4AA5-9020-16D504FDEC59}"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5758645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11188" y="428604"/>
            <a:ext cx="7599362" cy="714396"/>
          </a:xfrm>
        </p:spPr>
        <p:txBody>
          <a:bodyPr/>
          <a:lstStyle/>
          <a:p>
            <a:r>
              <a:rPr lang="zh-CN" altLang="en-US" dirty="0" smtClean="0"/>
              <a:t>单击此处编辑母版标题样式</a:t>
            </a:r>
            <a:endParaRPr lang="zh-CN" altLang="en-US" dirty="0"/>
          </a:p>
        </p:txBody>
      </p:sp>
      <p:sp>
        <p:nvSpPr>
          <p:cNvPr id="3" name="文本占位符 2"/>
          <p:cNvSpPr>
            <a:spLocks noGrp="1"/>
          </p:cNvSpPr>
          <p:nvPr>
            <p:ph type="body" sz="half" idx="1"/>
          </p:nvPr>
        </p:nvSpPr>
        <p:spPr>
          <a:xfrm>
            <a:off x="609600" y="1600200"/>
            <a:ext cx="3886200" cy="4419600"/>
          </a:xfrm>
        </p:spPr>
        <p:txBody>
          <a:bodyPr/>
          <a:lstStyle>
            <a:lvl1pPr>
              <a:buFont typeface="Wingdings" pitchFamily="2" charset="2"/>
              <a:buChar char="n"/>
              <a:defRPr/>
            </a:lvl1pPr>
            <a:lvl2pPr>
              <a:buClr>
                <a:srgbClr val="C00000"/>
              </a:buClr>
              <a:buSzPct val="80000"/>
              <a:buFont typeface="Wingdings" pitchFamily="2" charset="2"/>
              <a:buChar char="n"/>
              <a:defRPr/>
            </a:lvl2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3886200" cy="44196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8"/>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endParaRPr lang="en-US" altLang="zh-CN">
              <a:solidFill>
                <a:srgbClr val="000000"/>
              </a:solidFill>
            </a:endParaRPr>
          </a:p>
        </p:txBody>
      </p:sp>
      <p:sp>
        <p:nvSpPr>
          <p:cNvPr id="6" name="Rectangle 9"/>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zh-CN">
              <a:solidFill>
                <a:srgbClr val="000000"/>
              </a:solidFill>
            </a:endParaRPr>
          </a:p>
        </p:txBody>
      </p:sp>
      <p:sp>
        <p:nvSpPr>
          <p:cNvPr id="7" name="Rectangle 10"/>
          <p:cNvSpPr>
            <a:spLocks noGrp="1" noChangeArrowheads="1"/>
          </p:cNvSpPr>
          <p:nvPr>
            <p:ph type="sldNum" sz="quarter" idx="12"/>
          </p:nvPr>
        </p:nvSpPr>
        <p:spPr>
          <a:xfrm>
            <a:off x="6553200" y="6248400"/>
            <a:ext cx="2133600" cy="457200"/>
          </a:xfrm>
          <a:prstGeom prst="rect">
            <a:avLst/>
          </a:prstGeom>
          <a:ln/>
        </p:spPr>
        <p:txBody>
          <a:bodyPr/>
          <a:lstStyle>
            <a:lvl1pPr>
              <a:defRPr/>
            </a:lvl1pPr>
          </a:lstStyle>
          <a:p>
            <a:fld id="{C57AC82B-1862-4BBE-B0D5-0A61291507B4}"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0537384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611188" y="228600"/>
            <a:ext cx="7599362" cy="9144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09600" y="1600200"/>
            <a:ext cx="3886200" cy="44196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3886200" cy="21336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886200"/>
            <a:ext cx="3886200" cy="21336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8"/>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endParaRPr lang="en-US" altLang="zh-CN">
              <a:solidFill>
                <a:srgbClr val="000000"/>
              </a:solidFill>
            </a:endParaRPr>
          </a:p>
        </p:txBody>
      </p:sp>
      <p:sp>
        <p:nvSpPr>
          <p:cNvPr id="7" name="Rectangle 9"/>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zh-CN">
              <a:solidFill>
                <a:srgbClr val="000000"/>
              </a:solidFill>
            </a:endParaRPr>
          </a:p>
        </p:txBody>
      </p:sp>
      <p:sp>
        <p:nvSpPr>
          <p:cNvPr id="8" name="Rectangle 10"/>
          <p:cNvSpPr>
            <a:spLocks noGrp="1" noChangeArrowheads="1"/>
          </p:cNvSpPr>
          <p:nvPr>
            <p:ph type="sldNum" sz="quarter" idx="12"/>
          </p:nvPr>
        </p:nvSpPr>
        <p:spPr>
          <a:xfrm>
            <a:off x="6553200" y="6248400"/>
            <a:ext cx="2133600" cy="457200"/>
          </a:xfrm>
          <a:prstGeom prst="rect">
            <a:avLst/>
          </a:prstGeom>
          <a:ln/>
        </p:spPr>
        <p:txBody>
          <a:bodyPr/>
          <a:lstStyle>
            <a:lvl1pPr>
              <a:defRPr/>
            </a:lvl1pPr>
          </a:lstStyle>
          <a:p>
            <a:fld id="{9E7E0A67-F3BE-4C67-B506-9F5FED4CE271}"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96268166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51520" y="-5680"/>
            <a:ext cx="8640960" cy="770384"/>
          </a:xfrm>
        </p:spPr>
        <p:txBody>
          <a:bodyPr/>
          <a:lstStyle>
            <a:lvl1pPr>
              <a:defRPr>
                <a:solidFill>
                  <a:srgbClr val="C00000"/>
                </a:solidFill>
                <a:latin typeface="+mj-lt"/>
              </a:defRPr>
            </a:lvl1pPr>
          </a:lstStyle>
          <a:p>
            <a:r>
              <a:rPr lang="en-US" altLang="zh-CN" dirty="0" err="1" smtClean="0"/>
              <a:t>dsd</a:t>
            </a:r>
            <a:endParaRPr lang="zh-CN" altLang="en-US" dirty="0"/>
          </a:p>
        </p:txBody>
      </p:sp>
      <p:sp>
        <p:nvSpPr>
          <p:cNvPr id="3" name="内容占位符 2"/>
          <p:cNvSpPr>
            <a:spLocks noGrp="1"/>
          </p:cNvSpPr>
          <p:nvPr>
            <p:ph idx="1"/>
          </p:nvPr>
        </p:nvSpPr>
        <p:spPr>
          <a:xfrm>
            <a:off x="179512" y="980728"/>
            <a:ext cx="8712968" cy="5616624"/>
          </a:xfrm>
        </p:spPr>
        <p:txBody>
          <a:bodyPr/>
          <a:lstStyle>
            <a:lvl1pPr>
              <a:defRPr sz="2400" baseline="0">
                <a:latin typeface="Arial Unicode MS" pitchFamily="34" charset="-122"/>
                <a:ea typeface="黑体" pitchFamily="2" charset="-122"/>
              </a:defRPr>
            </a:lvl1pPr>
            <a:lvl2pPr>
              <a:defRPr sz="2000" baseline="0">
                <a:latin typeface="Arial Unicode MS" pitchFamily="34" charset="-122"/>
                <a:ea typeface="黑体" pitchFamily="2" charset="-122"/>
              </a:defRPr>
            </a:lvl2pPr>
            <a:lvl3pPr>
              <a:defRPr sz="1800" baseline="0">
                <a:latin typeface="Arial Unicode MS" pitchFamily="34" charset="-122"/>
                <a:ea typeface="黑体" pitchFamily="2" charset="-122"/>
              </a:defRPr>
            </a:lvl3pPr>
            <a:lvl4pPr>
              <a:defRPr sz="1600" baseline="0">
                <a:latin typeface="Arial Unicode MS" pitchFamily="34" charset="-122"/>
                <a:ea typeface="黑体" pitchFamily="2" charset="-122"/>
              </a:defRPr>
            </a:lvl4pPr>
            <a:lvl5pPr>
              <a:defRPr sz="1400" baseline="0">
                <a:latin typeface="Arial Unicode MS" pitchFamily="34" charset="-122"/>
                <a:ea typeface="黑体" pitchFamily="2"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337512880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4"/>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zh-CN" altLang="en-US" smtClean="0"/>
              <a:t>单击此处编辑母版文本样式</a:t>
            </a:r>
          </a:p>
        </p:txBody>
      </p:sp>
      <p:sp>
        <p:nvSpPr>
          <p:cNvPr id="4" name="Rectangle 8"/>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endParaRPr lang="en-US" altLang="zh-CN">
              <a:solidFill>
                <a:srgbClr val="000000"/>
              </a:solidFill>
            </a:endParaRPr>
          </a:p>
        </p:txBody>
      </p:sp>
      <p:sp>
        <p:nvSpPr>
          <p:cNvPr id="5" name="Rectangle 9"/>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zh-CN">
              <a:solidFill>
                <a:srgbClr val="000000"/>
              </a:solidFill>
            </a:endParaRPr>
          </a:p>
        </p:txBody>
      </p:sp>
      <p:sp>
        <p:nvSpPr>
          <p:cNvPr id="6" name="Rectangle 10"/>
          <p:cNvSpPr>
            <a:spLocks noGrp="1" noChangeArrowheads="1"/>
          </p:cNvSpPr>
          <p:nvPr>
            <p:ph type="sldNum" sz="quarter" idx="12"/>
          </p:nvPr>
        </p:nvSpPr>
        <p:spPr>
          <a:xfrm>
            <a:off x="6553200" y="6248400"/>
            <a:ext cx="2133600" cy="457200"/>
          </a:xfrm>
          <a:prstGeom prst="rect">
            <a:avLst/>
          </a:prstGeom>
          <a:ln/>
        </p:spPr>
        <p:txBody>
          <a:bodyPr/>
          <a:lstStyle>
            <a:lvl1pPr>
              <a:defRPr/>
            </a:lvl1pPr>
          </a:lstStyle>
          <a:p>
            <a:fld id="{ADE64CDA-6B7E-4829-85FC-34F601A9491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28262503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8"/>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endParaRPr lang="en-US" altLang="zh-CN">
              <a:solidFill>
                <a:srgbClr val="000000"/>
              </a:solidFill>
            </a:endParaRPr>
          </a:p>
        </p:txBody>
      </p:sp>
      <p:sp>
        <p:nvSpPr>
          <p:cNvPr id="6" name="Rectangle 9"/>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zh-CN">
              <a:solidFill>
                <a:srgbClr val="000000"/>
              </a:solidFill>
            </a:endParaRPr>
          </a:p>
        </p:txBody>
      </p:sp>
      <p:sp>
        <p:nvSpPr>
          <p:cNvPr id="7" name="Rectangle 10"/>
          <p:cNvSpPr>
            <a:spLocks noGrp="1" noChangeArrowheads="1"/>
          </p:cNvSpPr>
          <p:nvPr>
            <p:ph type="sldNum" sz="quarter" idx="12"/>
          </p:nvPr>
        </p:nvSpPr>
        <p:spPr>
          <a:xfrm>
            <a:off x="6553200" y="6248400"/>
            <a:ext cx="2133600" cy="457200"/>
          </a:xfrm>
          <a:prstGeom prst="rect">
            <a:avLst/>
          </a:prstGeom>
          <a:ln/>
        </p:spPr>
        <p:txBody>
          <a:bodyPr/>
          <a:lstStyle>
            <a:lvl1pPr>
              <a:defRPr/>
            </a:lvl1pPr>
          </a:lstStyle>
          <a:p>
            <a:fld id="{A9EAA11A-5EB8-4D4E-B9B5-B2672DC99E6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83608531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8"/>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endParaRPr lang="en-US" altLang="zh-CN">
              <a:solidFill>
                <a:srgbClr val="000000"/>
              </a:solidFill>
            </a:endParaRPr>
          </a:p>
        </p:txBody>
      </p:sp>
      <p:sp>
        <p:nvSpPr>
          <p:cNvPr id="8" name="Rectangle 9"/>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zh-CN">
              <a:solidFill>
                <a:srgbClr val="000000"/>
              </a:solidFill>
            </a:endParaRPr>
          </a:p>
        </p:txBody>
      </p:sp>
      <p:sp>
        <p:nvSpPr>
          <p:cNvPr id="9" name="Rectangle 10"/>
          <p:cNvSpPr>
            <a:spLocks noGrp="1" noChangeArrowheads="1"/>
          </p:cNvSpPr>
          <p:nvPr>
            <p:ph type="sldNum" sz="quarter" idx="12"/>
          </p:nvPr>
        </p:nvSpPr>
        <p:spPr>
          <a:xfrm>
            <a:off x="6553200" y="6248400"/>
            <a:ext cx="2133600" cy="457200"/>
          </a:xfrm>
          <a:prstGeom prst="rect">
            <a:avLst/>
          </a:prstGeom>
          <a:ln/>
        </p:spPr>
        <p:txBody>
          <a:bodyPr/>
          <a:lstStyle>
            <a:lvl1pPr>
              <a:defRPr/>
            </a:lvl1pPr>
          </a:lstStyle>
          <a:p>
            <a:fld id="{7079A93D-C1E5-4081-8A52-B5C2C29B1E08}"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69726240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74068777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endParaRPr lang="en-US" altLang="zh-CN">
              <a:solidFill>
                <a:srgbClr val="000000"/>
              </a:solidFill>
            </a:endParaRPr>
          </a:p>
        </p:txBody>
      </p:sp>
      <p:sp>
        <p:nvSpPr>
          <p:cNvPr id="3" name="Rectangle 9"/>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zh-CN">
              <a:solidFill>
                <a:srgbClr val="000000"/>
              </a:solidFill>
            </a:endParaRPr>
          </a:p>
        </p:txBody>
      </p:sp>
      <p:sp>
        <p:nvSpPr>
          <p:cNvPr id="4" name="Rectangle 10"/>
          <p:cNvSpPr>
            <a:spLocks noGrp="1" noChangeArrowheads="1"/>
          </p:cNvSpPr>
          <p:nvPr>
            <p:ph type="sldNum" sz="quarter" idx="12"/>
          </p:nvPr>
        </p:nvSpPr>
        <p:spPr>
          <a:xfrm>
            <a:off x="6553200" y="6248400"/>
            <a:ext cx="2133600" cy="457200"/>
          </a:xfrm>
          <a:prstGeom prst="rect">
            <a:avLst/>
          </a:prstGeom>
          <a:ln/>
        </p:spPr>
        <p:txBody>
          <a:bodyPr/>
          <a:lstStyle>
            <a:lvl1pPr>
              <a:defRPr/>
            </a:lvl1pPr>
          </a:lstStyle>
          <a:p>
            <a:fld id="{06AB411E-132F-4875-A60A-9C416B32D70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0683144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zh-CN" altLang="en-US" smtClean="0"/>
              <a:t>单击此处编辑母版文本样式</a:t>
            </a:r>
          </a:p>
        </p:txBody>
      </p:sp>
      <p:sp>
        <p:nvSpPr>
          <p:cNvPr id="5" name="Rectangle 8"/>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endParaRPr lang="en-US" altLang="zh-CN">
              <a:solidFill>
                <a:srgbClr val="000000"/>
              </a:solidFill>
            </a:endParaRPr>
          </a:p>
        </p:txBody>
      </p:sp>
      <p:sp>
        <p:nvSpPr>
          <p:cNvPr id="6" name="Rectangle 9"/>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zh-CN">
              <a:solidFill>
                <a:srgbClr val="000000"/>
              </a:solidFill>
            </a:endParaRPr>
          </a:p>
        </p:txBody>
      </p:sp>
      <p:sp>
        <p:nvSpPr>
          <p:cNvPr id="7" name="Rectangle 10"/>
          <p:cNvSpPr>
            <a:spLocks noGrp="1" noChangeArrowheads="1"/>
          </p:cNvSpPr>
          <p:nvPr>
            <p:ph type="sldNum" sz="quarter" idx="12"/>
          </p:nvPr>
        </p:nvSpPr>
        <p:spPr>
          <a:xfrm>
            <a:off x="6553200" y="6248400"/>
            <a:ext cx="2133600" cy="457200"/>
          </a:xfrm>
          <a:prstGeom prst="rect">
            <a:avLst/>
          </a:prstGeom>
          <a:ln/>
        </p:spPr>
        <p:txBody>
          <a:bodyPr/>
          <a:lstStyle>
            <a:lvl1pPr>
              <a:defRPr/>
            </a:lvl1pPr>
          </a:lstStyle>
          <a:p>
            <a:fld id="{77A5C354-747C-4FAA-8C43-BC1FF64876D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73933429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zh-CN" altLang="en-US" smtClean="0"/>
              <a:t>单击此处编辑母版文本样式</a:t>
            </a:r>
          </a:p>
        </p:txBody>
      </p:sp>
      <p:sp>
        <p:nvSpPr>
          <p:cNvPr id="5" name="Rectangle 8"/>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endParaRPr lang="en-US" altLang="zh-CN">
              <a:solidFill>
                <a:srgbClr val="000000"/>
              </a:solidFill>
            </a:endParaRPr>
          </a:p>
        </p:txBody>
      </p:sp>
      <p:sp>
        <p:nvSpPr>
          <p:cNvPr id="6" name="Rectangle 9"/>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zh-CN">
              <a:solidFill>
                <a:srgbClr val="000000"/>
              </a:solidFill>
            </a:endParaRPr>
          </a:p>
        </p:txBody>
      </p:sp>
      <p:sp>
        <p:nvSpPr>
          <p:cNvPr id="7" name="Rectangle 10"/>
          <p:cNvSpPr>
            <a:spLocks noGrp="1" noChangeArrowheads="1"/>
          </p:cNvSpPr>
          <p:nvPr>
            <p:ph type="sldNum" sz="quarter" idx="12"/>
          </p:nvPr>
        </p:nvSpPr>
        <p:spPr>
          <a:xfrm>
            <a:off x="6553200" y="6248400"/>
            <a:ext cx="2133600" cy="457200"/>
          </a:xfrm>
          <a:prstGeom prst="rect">
            <a:avLst/>
          </a:prstGeom>
          <a:ln/>
        </p:spPr>
        <p:txBody>
          <a:bodyPr/>
          <a:lstStyle>
            <a:lvl1pPr>
              <a:defRPr/>
            </a:lvl1pPr>
          </a:lstStyle>
          <a:p>
            <a:fld id="{76AA6BFD-FD09-4A8B-9B2C-E82BFB739E91}"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05205101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6"/>
          <p:cNvSpPr>
            <a:spLocks noGrp="1" noChangeArrowheads="1"/>
          </p:cNvSpPr>
          <p:nvPr>
            <p:ph type="title"/>
          </p:nvPr>
        </p:nvSpPr>
        <p:spPr bwMode="auto">
          <a:xfrm>
            <a:off x="251520" y="46038"/>
            <a:ext cx="864096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dirty="0" err="1" smtClean="0"/>
              <a:t>Sdjkl</a:t>
            </a:r>
            <a:r>
              <a:rPr lang="en-US" altLang="zh-CN" dirty="0" smtClean="0"/>
              <a:t> </a:t>
            </a:r>
            <a:endParaRPr lang="zh-CN" altLang="en-US" dirty="0" smtClean="0"/>
          </a:p>
        </p:txBody>
      </p:sp>
      <p:sp>
        <p:nvSpPr>
          <p:cNvPr id="34819" name="Rectangle 7"/>
          <p:cNvSpPr>
            <a:spLocks noGrp="1" noChangeArrowheads="1"/>
          </p:cNvSpPr>
          <p:nvPr>
            <p:ph type="body" idx="1"/>
          </p:nvPr>
        </p:nvSpPr>
        <p:spPr bwMode="auto">
          <a:xfrm>
            <a:off x="251520" y="981075"/>
            <a:ext cx="8640960" cy="5544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1031" name="Line 12"/>
          <p:cNvSpPr>
            <a:spLocks noChangeShapeType="1"/>
          </p:cNvSpPr>
          <p:nvPr/>
        </p:nvSpPr>
        <p:spPr bwMode="auto">
          <a:xfrm>
            <a:off x="250825" y="836613"/>
            <a:ext cx="8610600" cy="0"/>
          </a:xfrm>
          <a:prstGeom prst="line">
            <a:avLst/>
          </a:prstGeom>
          <a:noFill/>
          <a:ln w="76200">
            <a:solidFill>
              <a:srgbClr val="800080"/>
            </a:solidFill>
            <a:miter lim="800000"/>
            <a:headEnd/>
            <a:tailEnd/>
          </a:ln>
          <a:extLst/>
        </p:spPr>
        <p:txBody>
          <a:bodyPr wrap="none"/>
          <a:lstStyle/>
          <a:p>
            <a:pPr>
              <a:defRPr/>
            </a:pPr>
            <a:endParaRPr lang="zh-CN" altLang="en-US">
              <a:solidFill>
                <a:srgbClr val="000000"/>
              </a:solidFill>
            </a:endParaRPr>
          </a:p>
        </p:txBody>
      </p:sp>
      <p:sp>
        <p:nvSpPr>
          <p:cNvPr id="1032" name="Text Box 5"/>
          <p:cNvSpPr txBox="1">
            <a:spLocks noChangeArrowheads="1"/>
          </p:cNvSpPr>
          <p:nvPr/>
        </p:nvSpPr>
        <p:spPr bwMode="auto">
          <a:xfrm>
            <a:off x="0" y="6491288"/>
            <a:ext cx="762000" cy="369887"/>
          </a:xfrm>
          <a:prstGeom prst="rect">
            <a:avLst/>
          </a:prstGeom>
          <a:noFill/>
          <a:ln>
            <a:noFill/>
          </a:ln>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1800" smtClean="0">
                <a:solidFill>
                  <a:srgbClr val="7030A0"/>
                </a:solidFill>
                <a:latin typeface="Tahoma" panose="020B0604030504040204" pitchFamily="34" charset="0"/>
              </a:rPr>
              <a:t>-</a:t>
            </a:r>
            <a:fld id="{EBC6C922-271B-485B-8330-C0AE203C83F4}" type="slidenum">
              <a:rPr lang="en-US" altLang="zh-CN" sz="1800" smtClean="0">
                <a:solidFill>
                  <a:srgbClr val="7030A0"/>
                </a:solidFill>
                <a:latin typeface="Tahoma" panose="020B0604030504040204" pitchFamily="34" charset="0"/>
              </a:rPr>
              <a:pPr eaLnBrk="1" hangingPunct="1">
                <a:spcBef>
                  <a:spcPct val="50000"/>
                </a:spcBef>
              </a:pPr>
              <a:t>‹#›</a:t>
            </a:fld>
            <a:r>
              <a:rPr lang="en-US" altLang="zh-CN" sz="1800" smtClean="0">
                <a:solidFill>
                  <a:srgbClr val="7030A0"/>
                </a:solidFill>
                <a:latin typeface="Tahoma" panose="020B0604030504040204" pitchFamily="34" charset="0"/>
              </a:rPr>
              <a:t>-</a:t>
            </a:r>
          </a:p>
        </p:txBody>
      </p:sp>
    </p:spTree>
    <p:extLst>
      <p:ext uri="{BB962C8B-B14F-4D97-AF65-F5344CB8AC3E}">
        <p14:creationId xmlns:p14="http://schemas.microsoft.com/office/powerpoint/2010/main" val="1896045026"/>
      </p:ext>
    </p:extLst>
  </p:cSld>
  <p:clrMap bg1="lt1" tx1="dk1" bg2="lt2" tx2="dk2" accent1="accent1" accent2="accent2" accent3="accent3" accent4="accent4" accent5="accent5" accent6="accent6" hlink="hlink" folHlink="folHlink"/>
  <p:sldLayoutIdLst>
    <p:sldLayoutId id="2147486853" r:id="rId1"/>
    <p:sldLayoutId id="2147486854" r:id="rId2"/>
    <p:sldLayoutId id="2147486855" r:id="rId3"/>
    <p:sldLayoutId id="2147486856" r:id="rId4"/>
    <p:sldLayoutId id="2147486857" r:id="rId5"/>
    <p:sldLayoutId id="2147486858" r:id="rId6"/>
    <p:sldLayoutId id="2147486859" r:id="rId7"/>
    <p:sldLayoutId id="2147486860" r:id="rId8"/>
    <p:sldLayoutId id="2147486861" r:id="rId9"/>
    <p:sldLayoutId id="2147486862" r:id="rId10"/>
    <p:sldLayoutId id="2147486863" r:id="rId11"/>
    <p:sldLayoutId id="2147486864" r:id="rId12"/>
    <p:sldLayoutId id="2147486865" r:id="rId13"/>
  </p:sldLayoutIdLst>
  <p:transition/>
  <p:timing>
    <p:tnLst>
      <p:par>
        <p:cTn id="1" dur="indefinite" restart="never" nodeType="tmRoot"/>
      </p:par>
    </p:tnLst>
  </p:timing>
  <p:hf sldNum="0" hdr="0" ftr="0" dt="0"/>
  <p:txStyles>
    <p:titleStyle>
      <a:lvl1pPr algn="ctr" rtl="0" eaLnBrk="0" fontAlgn="base" hangingPunct="0">
        <a:spcBef>
          <a:spcPct val="0"/>
        </a:spcBef>
        <a:spcAft>
          <a:spcPct val="0"/>
        </a:spcAft>
        <a:defRPr sz="4000" b="1">
          <a:solidFill>
            <a:srgbClr val="C00000"/>
          </a:solidFill>
          <a:latin typeface="+mj-lt"/>
          <a:ea typeface="微软雅黑" pitchFamily="34" charset="-122"/>
          <a:cs typeface="+mj-cs"/>
        </a:defRPr>
      </a:lvl1pPr>
      <a:lvl2pPr algn="ctr" rtl="0" eaLnBrk="0" fontAlgn="base" hangingPunct="0">
        <a:spcBef>
          <a:spcPct val="0"/>
        </a:spcBef>
        <a:spcAft>
          <a:spcPct val="0"/>
        </a:spcAft>
        <a:defRPr sz="4000" b="1">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defRPr>
      </a:lvl2pPr>
      <a:lvl3pPr algn="ctr" rtl="0" eaLnBrk="0" fontAlgn="base" hangingPunct="0">
        <a:spcBef>
          <a:spcPct val="0"/>
        </a:spcBef>
        <a:spcAft>
          <a:spcPct val="0"/>
        </a:spcAft>
        <a:defRPr sz="4000" b="1">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defRPr>
      </a:lvl3pPr>
      <a:lvl4pPr algn="ctr" rtl="0" eaLnBrk="0" fontAlgn="base" hangingPunct="0">
        <a:spcBef>
          <a:spcPct val="0"/>
        </a:spcBef>
        <a:spcAft>
          <a:spcPct val="0"/>
        </a:spcAft>
        <a:defRPr sz="4000" b="1">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defRPr>
      </a:lvl4pPr>
      <a:lvl5pPr algn="ctr" rtl="0" eaLnBrk="0" fontAlgn="base" hangingPunct="0">
        <a:spcBef>
          <a:spcPct val="0"/>
        </a:spcBef>
        <a:spcAft>
          <a:spcPct val="0"/>
        </a:spcAft>
        <a:defRPr sz="4000" b="1">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defRPr>
      </a:lvl5pPr>
      <a:lvl6pPr marL="457189" algn="l" rtl="0" fontAlgn="base">
        <a:spcBef>
          <a:spcPct val="0"/>
        </a:spcBef>
        <a:spcAft>
          <a:spcPct val="0"/>
        </a:spcAft>
        <a:defRPr sz="4000">
          <a:solidFill>
            <a:schemeClr val="tx2"/>
          </a:solidFill>
          <a:latin typeface="Arial" charset="0"/>
          <a:ea typeface="黑体" pitchFamily="49" charset="-122"/>
        </a:defRPr>
      </a:lvl6pPr>
      <a:lvl7pPr marL="914377" algn="l" rtl="0" fontAlgn="base">
        <a:spcBef>
          <a:spcPct val="0"/>
        </a:spcBef>
        <a:spcAft>
          <a:spcPct val="0"/>
        </a:spcAft>
        <a:defRPr sz="4000">
          <a:solidFill>
            <a:schemeClr val="tx2"/>
          </a:solidFill>
          <a:latin typeface="Arial" charset="0"/>
          <a:ea typeface="黑体" pitchFamily="49" charset="-122"/>
        </a:defRPr>
      </a:lvl7pPr>
      <a:lvl8pPr marL="1371566" algn="l" rtl="0" fontAlgn="base">
        <a:spcBef>
          <a:spcPct val="0"/>
        </a:spcBef>
        <a:spcAft>
          <a:spcPct val="0"/>
        </a:spcAft>
        <a:defRPr sz="4000">
          <a:solidFill>
            <a:schemeClr val="tx2"/>
          </a:solidFill>
          <a:latin typeface="Arial" charset="0"/>
          <a:ea typeface="黑体" pitchFamily="49" charset="-122"/>
        </a:defRPr>
      </a:lvl8pPr>
      <a:lvl9pPr marL="1828754" algn="l" rtl="0" fontAlgn="base">
        <a:spcBef>
          <a:spcPct val="0"/>
        </a:spcBef>
        <a:spcAft>
          <a:spcPct val="0"/>
        </a:spcAft>
        <a:defRPr sz="4000">
          <a:solidFill>
            <a:schemeClr val="tx2"/>
          </a:solidFill>
          <a:latin typeface="Arial" charset="0"/>
          <a:ea typeface="黑体" pitchFamily="49" charset="-122"/>
        </a:defRPr>
      </a:lvl9pPr>
    </p:titleStyle>
    <p:bodyStyle>
      <a:lvl1pPr marL="341313" indent="-341313" algn="l" rtl="0" eaLnBrk="0" fontAlgn="base" hangingPunct="0">
        <a:spcBef>
          <a:spcPct val="20000"/>
        </a:spcBef>
        <a:spcAft>
          <a:spcPct val="0"/>
        </a:spcAft>
        <a:buClr>
          <a:srgbClr val="C00000"/>
        </a:buClr>
        <a:buSzPct val="90000"/>
        <a:buFont typeface="Wingdings" panose="05000000000000000000" pitchFamily="2" charset="2"/>
        <a:buNone/>
        <a:defRPr sz="2400">
          <a:solidFill>
            <a:schemeClr val="tx1"/>
          </a:solidFill>
          <a:latin typeface="+mn-lt"/>
          <a:ea typeface="+mj-ea"/>
          <a:cs typeface="+mn-cs"/>
        </a:defRPr>
      </a:lvl1pPr>
      <a:lvl2pPr marL="741363" indent="-284163" algn="l" rtl="0" eaLnBrk="0" fontAlgn="base" hangingPunct="0">
        <a:spcBef>
          <a:spcPct val="20000"/>
        </a:spcBef>
        <a:spcAft>
          <a:spcPct val="0"/>
        </a:spcAft>
        <a:buClr>
          <a:srgbClr val="C00000"/>
        </a:buClr>
        <a:buSzPct val="80000"/>
        <a:buFont typeface="Wingdings" panose="05000000000000000000" pitchFamily="2" charset="2"/>
        <a:buChar char="n"/>
        <a:defRPr sz="2000">
          <a:solidFill>
            <a:schemeClr val="tx1"/>
          </a:solidFill>
          <a:latin typeface="+mn-lt"/>
          <a:ea typeface="+mj-ea"/>
        </a:defRPr>
      </a:lvl2pPr>
      <a:lvl3pPr marL="1141413" indent="-227013" algn="l" rtl="0" eaLnBrk="0" fontAlgn="base" hangingPunct="0">
        <a:spcBef>
          <a:spcPct val="20000"/>
        </a:spcBef>
        <a:spcAft>
          <a:spcPct val="0"/>
        </a:spcAft>
        <a:buClr>
          <a:srgbClr val="990099"/>
        </a:buClr>
        <a:buSzPct val="65000"/>
        <a:buFont typeface="Wingdings" panose="05000000000000000000" pitchFamily="2" charset="2"/>
        <a:buChar char="p"/>
        <a:defRPr sz="1800">
          <a:solidFill>
            <a:schemeClr val="tx1"/>
          </a:solidFill>
          <a:latin typeface="+mn-lt"/>
          <a:ea typeface="+mj-ea"/>
        </a:defRPr>
      </a:lvl3pPr>
      <a:lvl4pPr marL="1598613" indent="-227013" algn="l" rtl="0" eaLnBrk="0" fontAlgn="base" hangingPunct="0">
        <a:spcBef>
          <a:spcPct val="20000"/>
        </a:spcBef>
        <a:spcAft>
          <a:spcPct val="0"/>
        </a:spcAft>
        <a:buClr>
          <a:schemeClr val="hlink"/>
        </a:buClr>
        <a:buSzPct val="60000"/>
        <a:buFont typeface="Wingdings" panose="05000000000000000000" pitchFamily="2" charset="2"/>
        <a:buChar char="l"/>
        <a:defRPr sz="1600">
          <a:solidFill>
            <a:schemeClr val="tx1"/>
          </a:solidFill>
          <a:latin typeface="+mn-lt"/>
          <a:ea typeface="+mj-ea"/>
        </a:defRPr>
      </a:lvl4pPr>
      <a:lvl5pPr marL="2055813" indent="-227013" algn="l" rtl="0" eaLnBrk="0" fontAlgn="base" hangingPunct="0">
        <a:spcBef>
          <a:spcPct val="20000"/>
        </a:spcBef>
        <a:spcAft>
          <a:spcPct val="0"/>
        </a:spcAft>
        <a:buClr>
          <a:schemeClr val="bg2"/>
        </a:buClr>
        <a:buSzPct val="40000"/>
        <a:buFont typeface="Wingdings" panose="05000000000000000000" pitchFamily="2" charset="2"/>
        <a:buChar char="l"/>
        <a:defRPr sz="1400">
          <a:solidFill>
            <a:schemeClr val="tx1"/>
          </a:solidFill>
          <a:latin typeface="+mn-lt"/>
          <a:ea typeface="+mj-ea"/>
        </a:defRPr>
      </a:lvl5pPr>
      <a:lvl6pPr marL="2514537" indent="-228594" algn="l" rtl="0" fontAlgn="base">
        <a:spcBef>
          <a:spcPct val="20000"/>
        </a:spcBef>
        <a:spcAft>
          <a:spcPct val="0"/>
        </a:spcAft>
        <a:buClr>
          <a:schemeClr val="bg2"/>
        </a:buClr>
        <a:buSzPct val="40000"/>
        <a:buFont typeface="Wingdings" pitchFamily="2" charset="2"/>
        <a:buChar char="l"/>
        <a:defRPr sz="2000">
          <a:solidFill>
            <a:schemeClr val="tx1"/>
          </a:solidFill>
          <a:latin typeface="+mn-lt"/>
          <a:ea typeface="+mn-ea"/>
        </a:defRPr>
      </a:lvl6pPr>
      <a:lvl7pPr marL="2971726" indent="-228594" algn="l" rtl="0" fontAlgn="base">
        <a:spcBef>
          <a:spcPct val="20000"/>
        </a:spcBef>
        <a:spcAft>
          <a:spcPct val="0"/>
        </a:spcAft>
        <a:buClr>
          <a:schemeClr val="bg2"/>
        </a:buClr>
        <a:buSzPct val="40000"/>
        <a:buFont typeface="Wingdings" pitchFamily="2" charset="2"/>
        <a:buChar char="l"/>
        <a:defRPr sz="2000">
          <a:solidFill>
            <a:schemeClr val="tx1"/>
          </a:solidFill>
          <a:latin typeface="+mn-lt"/>
          <a:ea typeface="+mn-ea"/>
        </a:defRPr>
      </a:lvl7pPr>
      <a:lvl8pPr marL="3428914" indent="-228594" algn="l" rtl="0" fontAlgn="base">
        <a:spcBef>
          <a:spcPct val="20000"/>
        </a:spcBef>
        <a:spcAft>
          <a:spcPct val="0"/>
        </a:spcAft>
        <a:buClr>
          <a:schemeClr val="bg2"/>
        </a:buClr>
        <a:buSzPct val="40000"/>
        <a:buFont typeface="Wingdings" pitchFamily="2" charset="2"/>
        <a:buChar char="l"/>
        <a:defRPr sz="2000">
          <a:solidFill>
            <a:schemeClr val="tx1"/>
          </a:solidFill>
          <a:latin typeface="+mn-lt"/>
          <a:ea typeface="+mn-ea"/>
        </a:defRPr>
      </a:lvl8pPr>
      <a:lvl9pPr marL="3886103" indent="-228594" algn="l" rtl="0" fontAlgn="base">
        <a:spcBef>
          <a:spcPct val="20000"/>
        </a:spcBef>
        <a:spcAft>
          <a:spcPct val="0"/>
        </a:spcAft>
        <a:buClr>
          <a:schemeClr val="bg2"/>
        </a:buClr>
        <a:buSzPct val="40000"/>
        <a:buFont typeface="Wingdings" pitchFamily="2" charset="2"/>
        <a:buChar char="l"/>
        <a:defRPr sz="2000">
          <a:solidFill>
            <a:schemeClr val="tx1"/>
          </a:solidFill>
          <a:latin typeface="+mn-lt"/>
          <a:ea typeface="+mn-ea"/>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6.emf"/><Relationship Id="rId5" Type="http://schemas.openxmlformats.org/officeDocument/2006/relationships/image" Target="../media/image28.wmf"/><Relationship Id="rId4" Type="http://schemas.openxmlformats.org/officeDocument/2006/relationships/oleObject" Target="../embeddings/oleObject12.bin"/></Relationships>
</file>

<file path=ppt/slides/_rels/slide11.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notesSlide" Target="../notesSlides/notesSlide10.xml"/><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0.wmf"/><Relationship Id="rId5" Type="http://schemas.openxmlformats.org/officeDocument/2006/relationships/oleObject" Target="../embeddings/oleObject13.bin"/><Relationship Id="rId10" Type="http://schemas.openxmlformats.org/officeDocument/2006/relationships/image" Target="../media/image32.wmf"/><Relationship Id="rId4" Type="http://schemas.openxmlformats.org/officeDocument/2006/relationships/image" Target="../media/image33.png"/><Relationship Id="rId9"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36.wmf"/><Relationship Id="rId18" Type="http://schemas.openxmlformats.org/officeDocument/2006/relationships/oleObject" Target="../embeddings/oleObject21.bin"/><Relationship Id="rId3" Type="http://schemas.openxmlformats.org/officeDocument/2006/relationships/notesSlide" Target="../notesSlides/notesSlide11.xml"/><Relationship Id="rId21" Type="http://schemas.openxmlformats.org/officeDocument/2006/relationships/image" Target="../media/image38.wmf"/><Relationship Id="rId7" Type="http://schemas.openxmlformats.org/officeDocument/2006/relationships/image" Target="../media/image41.png"/><Relationship Id="rId12" Type="http://schemas.openxmlformats.org/officeDocument/2006/relationships/oleObject" Target="../embeddings/oleObject18.bin"/><Relationship Id="rId17" Type="http://schemas.openxmlformats.org/officeDocument/2006/relationships/image" Target="../media/image32.wmf"/><Relationship Id="rId2" Type="http://schemas.openxmlformats.org/officeDocument/2006/relationships/slideLayout" Target="../slideLayouts/slideLayout2.xml"/><Relationship Id="rId16" Type="http://schemas.openxmlformats.org/officeDocument/2006/relationships/oleObject" Target="../embeddings/oleObject20.bin"/><Relationship Id="rId20" Type="http://schemas.openxmlformats.org/officeDocument/2006/relationships/oleObject" Target="../embeddings/oleObject22.bin"/><Relationship Id="rId1" Type="http://schemas.openxmlformats.org/officeDocument/2006/relationships/vmlDrawing" Target="../drawings/vmlDrawing7.vml"/><Relationship Id="rId6" Type="http://schemas.openxmlformats.org/officeDocument/2006/relationships/image" Target="../media/image40.png"/><Relationship Id="rId11" Type="http://schemas.openxmlformats.org/officeDocument/2006/relationships/image" Target="../media/image35.wmf"/><Relationship Id="rId5" Type="http://schemas.openxmlformats.org/officeDocument/2006/relationships/image" Target="../media/image39.png"/><Relationship Id="rId15" Type="http://schemas.openxmlformats.org/officeDocument/2006/relationships/image" Target="../media/image31.wmf"/><Relationship Id="rId10" Type="http://schemas.openxmlformats.org/officeDocument/2006/relationships/oleObject" Target="../embeddings/oleObject17.bin"/><Relationship Id="rId19" Type="http://schemas.openxmlformats.org/officeDocument/2006/relationships/image" Target="../media/image37.wmf"/><Relationship Id="rId4" Type="http://schemas.openxmlformats.org/officeDocument/2006/relationships/image" Target="../media/image33.png"/><Relationship Id="rId9" Type="http://schemas.openxmlformats.org/officeDocument/2006/relationships/image" Target="../media/image34.wmf"/><Relationship Id="rId14" Type="http://schemas.openxmlformats.org/officeDocument/2006/relationships/oleObject" Target="../embeddings/oleObject19.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2.wmf"/><Relationship Id="rId2" Type="http://schemas.openxmlformats.org/officeDocument/2006/relationships/tags" Target="../tags/tag4.xml"/><Relationship Id="rId1" Type="http://schemas.openxmlformats.org/officeDocument/2006/relationships/vmlDrawing" Target="../drawings/vmlDrawing8.vml"/><Relationship Id="rId6" Type="http://schemas.openxmlformats.org/officeDocument/2006/relationships/oleObject" Target="../embeddings/oleObject23.bin"/><Relationship Id="rId5" Type="http://schemas.openxmlformats.org/officeDocument/2006/relationships/image" Target="../media/image43.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oleObject" Target="../embeddings/oleObject28.bin"/><Relationship Id="rId3" Type="http://schemas.openxmlformats.org/officeDocument/2006/relationships/notesSlide" Target="../notesSlides/notesSlide13.xml"/><Relationship Id="rId7" Type="http://schemas.openxmlformats.org/officeDocument/2006/relationships/image" Target="../media/image45.wmf"/><Relationship Id="rId12" Type="http://schemas.openxmlformats.org/officeDocument/2006/relationships/image" Target="../media/image47.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5.bin"/><Relationship Id="rId11" Type="http://schemas.openxmlformats.org/officeDocument/2006/relationships/oleObject" Target="../embeddings/oleObject27.bin"/><Relationship Id="rId5" Type="http://schemas.openxmlformats.org/officeDocument/2006/relationships/image" Target="../media/image44.wmf"/><Relationship Id="rId10" Type="http://schemas.openxmlformats.org/officeDocument/2006/relationships/image" Target="../media/image46.wmf"/><Relationship Id="rId4" Type="http://schemas.openxmlformats.org/officeDocument/2006/relationships/oleObject" Target="../embeddings/oleObject24.bin"/><Relationship Id="rId9" Type="http://schemas.openxmlformats.org/officeDocument/2006/relationships/oleObject" Target="../embeddings/oleObject26.bin"/><Relationship Id="rId14" Type="http://schemas.openxmlformats.org/officeDocument/2006/relationships/image" Target="../media/image48.wmf"/></Relationships>
</file>

<file path=ppt/slides/_rels/slide1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3.png"/><Relationship Id="rId7"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39.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53.wmf"/><Relationship Id="rId5" Type="http://schemas.openxmlformats.org/officeDocument/2006/relationships/oleObject" Target="../embeddings/oleObject29.bin"/><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E:\document\2014\Capture%20close%20interacting%20motions\media2.wmv" TargetMode="External"/><Relationship Id="rId1" Type="http://schemas.microsoft.com/office/2007/relationships/media" Target="file:///E:\document\2014\Capture%20close%20interacting%20motions\media2.wmv" TargetMode="External"/><Relationship Id="rId5" Type="http://schemas.openxmlformats.org/officeDocument/2006/relationships/image" Target="../media/image54.png"/><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60.emf"/><Relationship Id="rId3" Type="http://schemas.openxmlformats.org/officeDocument/2006/relationships/slideLayout" Target="../slideLayouts/slideLayout2.xml"/><Relationship Id="rId7" Type="http://schemas.openxmlformats.org/officeDocument/2006/relationships/image" Target="../media/image55.wmf"/><Relationship Id="rId12" Type="http://schemas.openxmlformats.org/officeDocument/2006/relationships/image" Target="../media/image59.emf"/><Relationship Id="rId2" Type="http://schemas.openxmlformats.org/officeDocument/2006/relationships/tags" Target="../tags/tag5.xml"/><Relationship Id="rId1" Type="http://schemas.openxmlformats.org/officeDocument/2006/relationships/vmlDrawing" Target="../drawings/vmlDrawing11.vml"/><Relationship Id="rId6" Type="http://schemas.openxmlformats.org/officeDocument/2006/relationships/oleObject" Target="../embeddings/oleObject30.bin"/><Relationship Id="rId11" Type="http://schemas.openxmlformats.org/officeDocument/2006/relationships/image" Target="../media/image57.wmf"/><Relationship Id="rId5" Type="http://schemas.openxmlformats.org/officeDocument/2006/relationships/image" Target="../media/image58.emf"/><Relationship Id="rId15" Type="http://schemas.openxmlformats.org/officeDocument/2006/relationships/image" Target="../media/image62.emf"/><Relationship Id="rId10" Type="http://schemas.openxmlformats.org/officeDocument/2006/relationships/oleObject" Target="../embeddings/oleObject32.bin"/><Relationship Id="rId4" Type="http://schemas.openxmlformats.org/officeDocument/2006/relationships/notesSlide" Target="../notesSlides/notesSlide16.xml"/><Relationship Id="rId9" Type="http://schemas.openxmlformats.org/officeDocument/2006/relationships/image" Target="../media/image56.wmf"/><Relationship Id="rId14" Type="http://schemas.openxmlformats.org/officeDocument/2006/relationships/image" Target="../media/image61.emf"/></Relationships>
</file>

<file path=ppt/slides/_rels/slide19.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notesSlide" Target="../notesSlides/notesSlide17.xml"/><Relationship Id="rId7"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63.wmf"/><Relationship Id="rId11" Type="http://schemas.openxmlformats.org/officeDocument/2006/relationships/image" Target="../media/image65.wmf"/><Relationship Id="rId5" Type="http://schemas.openxmlformats.org/officeDocument/2006/relationships/oleObject" Target="../embeddings/oleObject33.bin"/><Relationship Id="rId10" Type="http://schemas.openxmlformats.org/officeDocument/2006/relationships/oleObject" Target="../embeddings/oleObject35.bin"/><Relationship Id="rId4" Type="http://schemas.openxmlformats.org/officeDocument/2006/relationships/image" Target="../media/image66.png"/><Relationship Id="rId9" Type="http://schemas.openxmlformats.org/officeDocument/2006/relationships/image" Target="../media/image67.e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slideLayout" Target="../slideLayouts/slideLayout2.xml"/><Relationship Id="rId7" Type="http://schemas.openxmlformats.org/officeDocument/2006/relationships/oleObject" Target="../embeddings/oleObject36.bin"/><Relationship Id="rId12" Type="http://schemas.openxmlformats.org/officeDocument/2006/relationships/image" Target="../media/image70.wmf"/><Relationship Id="rId2" Type="http://schemas.openxmlformats.org/officeDocument/2006/relationships/tags" Target="../tags/tag6.xml"/><Relationship Id="rId1" Type="http://schemas.openxmlformats.org/officeDocument/2006/relationships/vmlDrawing" Target="../drawings/vmlDrawing13.vml"/><Relationship Id="rId6" Type="http://schemas.openxmlformats.org/officeDocument/2006/relationships/image" Target="../media/image72.png"/><Relationship Id="rId11" Type="http://schemas.openxmlformats.org/officeDocument/2006/relationships/oleObject" Target="../embeddings/oleObject38.bin"/><Relationship Id="rId5" Type="http://schemas.openxmlformats.org/officeDocument/2006/relationships/image" Target="../media/image71.emf"/><Relationship Id="rId10" Type="http://schemas.openxmlformats.org/officeDocument/2006/relationships/image" Target="../media/image69.wmf"/><Relationship Id="rId4" Type="http://schemas.openxmlformats.org/officeDocument/2006/relationships/notesSlide" Target="../notesSlides/notesSlide18.xml"/><Relationship Id="rId9" Type="http://schemas.openxmlformats.org/officeDocument/2006/relationships/oleObject" Target="../embeddings/oleObject37.bin"/></Relationships>
</file>

<file path=ppt/slides/_rels/slide21.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oleObject" Target="../embeddings/oleObject39.bin"/><Relationship Id="rId3" Type="http://schemas.openxmlformats.org/officeDocument/2006/relationships/notesSlide" Target="../notesSlides/notesSlide19.xml"/><Relationship Id="rId7" Type="http://schemas.openxmlformats.org/officeDocument/2006/relationships/image" Target="../media/image77.png"/><Relationship Id="rId12" Type="http://schemas.openxmlformats.org/officeDocument/2006/relationships/image" Target="../media/image82.pn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75.pn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png"/><Relationship Id="rId14" Type="http://schemas.openxmlformats.org/officeDocument/2006/relationships/image" Target="../media/image73.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notesSlide" Target="../notesSlides/notesSlide20.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40.bin"/><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9.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83.wmf"/><Relationship Id="rId4" Type="http://schemas.openxmlformats.org/officeDocument/2006/relationships/oleObject" Target="../embeddings/oleObject42.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84.wmf"/><Relationship Id="rId4" Type="http://schemas.openxmlformats.org/officeDocument/2006/relationships/oleObject" Target="../embeddings/oleObject43.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84.wmf"/><Relationship Id="rId4" Type="http://schemas.openxmlformats.org/officeDocument/2006/relationships/oleObject" Target="../embeddings/oleObject44.bin"/></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oleObject" Target="../embeddings/oleObject2.bin"/><Relationship Id="rId18" Type="http://schemas.openxmlformats.org/officeDocument/2006/relationships/image" Target="../media/image10.wmf"/><Relationship Id="rId3" Type="http://schemas.openxmlformats.org/officeDocument/2006/relationships/video" Target="file:///E:\document\2014\Capture%20close%20interacting%20motions\video.wmv" TargetMode="External"/><Relationship Id="rId7" Type="http://schemas.openxmlformats.org/officeDocument/2006/relationships/notesSlide" Target="../notesSlides/notesSlide3.xml"/><Relationship Id="rId12" Type="http://schemas.openxmlformats.org/officeDocument/2006/relationships/image" Target="../media/image7.wmf"/><Relationship Id="rId17" Type="http://schemas.openxmlformats.org/officeDocument/2006/relationships/oleObject" Target="../embeddings/oleObject4.bin"/><Relationship Id="rId2" Type="http://schemas.microsoft.com/office/2007/relationships/media" Target="file:///E:\document\2014\Capture%20close%20interacting%20motions\video.wmv" TargetMode="External"/><Relationship Id="rId16" Type="http://schemas.openxmlformats.org/officeDocument/2006/relationships/image" Target="../media/image9.wmf"/><Relationship Id="rId1" Type="http://schemas.openxmlformats.org/officeDocument/2006/relationships/vmlDrawing" Target="../drawings/vmlDrawing1.vml"/><Relationship Id="rId6" Type="http://schemas.openxmlformats.org/officeDocument/2006/relationships/slideLayout" Target="../slideLayouts/slideLayout2.xml"/><Relationship Id="rId11" Type="http://schemas.openxmlformats.org/officeDocument/2006/relationships/oleObject" Target="../embeddings/oleObject1.bin"/><Relationship Id="rId5" Type="http://schemas.openxmlformats.org/officeDocument/2006/relationships/video" Target="file:///E:\document\2014\Capture%20close%20interacting%20motions\min_dance1.wmv" TargetMode="External"/><Relationship Id="rId15" Type="http://schemas.openxmlformats.org/officeDocument/2006/relationships/oleObject" Target="../embeddings/oleObject3.bin"/><Relationship Id="rId10" Type="http://schemas.openxmlformats.org/officeDocument/2006/relationships/image" Target="../media/image13.png"/><Relationship Id="rId4" Type="http://schemas.microsoft.com/office/2007/relationships/media" Target="file:///E:\document\2014\Capture%20close%20interacting%20motions\min_dance1.wmv" TargetMode="External"/><Relationship Id="rId9" Type="http://schemas.openxmlformats.org/officeDocument/2006/relationships/image" Target="../media/image12.png"/><Relationship Id="rId14" Type="http://schemas.openxmlformats.org/officeDocument/2006/relationships/image" Target="../media/image8.wm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84.wmf"/><Relationship Id="rId4" Type="http://schemas.openxmlformats.org/officeDocument/2006/relationships/oleObject" Target="../embeddings/oleObject45.bin"/></Relationships>
</file>

<file path=ppt/slides/_rels/slide3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3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E:\document\2014\Capture%20close%20interacting%20motions\media4.wmv" TargetMode="External"/><Relationship Id="rId1" Type="http://schemas.microsoft.com/office/2007/relationships/media" Target="file:///E:\document\2014\Capture%20close%20interacting%20motions\media4.wmv" TargetMode="External"/><Relationship Id="rId5" Type="http://schemas.openxmlformats.org/officeDocument/2006/relationships/image" Target="../media/image89.png"/><Relationship Id="rId4"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E:\document\2014\Capture%20close%20interacting%20motions\media5.wmv" TargetMode="External"/><Relationship Id="rId1" Type="http://schemas.microsoft.com/office/2007/relationships/media" Target="file:///E:\document\2014\Capture%20close%20interacting%20motions\media5.wmv" TargetMode="External"/><Relationship Id="rId5" Type="http://schemas.openxmlformats.org/officeDocument/2006/relationships/image" Target="../media/image90.png"/><Relationship Id="rId4"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E:\document\2014\Capture%20close%20interacting%20motions\media6.wmv" TargetMode="External"/><Relationship Id="rId1" Type="http://schemas.microsoft.com/office/2007/relationships/media" Target="file:///E:\document\2014\Capture%20close%20interacting%20motions\media6.wmv" TargetMode="External"/><Relationship Id="rId5" Type="http://schemas.openxmlformats.org/officeDocument/2006/relationships/image" Target="../media/image91.png"/><Relationship Id="rId4"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E:\document\2014\Capture%20close%20interacting%20motions\media7.wmv" TargetMode="External"/><Relationship Id="rId1" Type="http://schemas.microsoft.com/office/2007/relationships/media" Target="file:///E:\document\2014\Capture%20close%20interacting%20motions\media7.wmv" TargetMode="External"/><Relationship Id="rId5" Type="http://schemas.openxmlformats.org/officeDocument/2006/relationships/image" Target="../media/image92.png"/><Relationship Id="rId4"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E:\document\2014\Capture%20close%20interacting%20motions\media8.wmv" TargetMode="External"/><Relationship Id="rId1" Type="http://schemas.microsoft.com/office/2007/relationships/media" Target="file:///E:\document\2014\Capture%20close%20interacting%20motions\media8.wmv" TargetMode="External"/><Relationship Id="rId5" Type="http://schemas.openxmlformats.org/officeDocument/2006/relationships/image" Target="../media/image93.png"/><Relationship Id="rId4"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E:\document\2014\Capture%20close%20interacting%20motions\media9.wmv" TargetMode="External"/><Relationship Id="rId1" Type="http://schemas.microsoft.com/office/2007/relationships/media" Target="file:///E:\document\2014\Capture%20close%20interacting%20motions\media9.wmv" TargetMode="External"/><Relationship Id="rId5" Type="http://schemas.openxmlformats.org/officeDocument/2006/relationships/image" Target="../media/image94.png"/><Relationship Id="rId4"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E:\document\2014\Capture%20close%20interacting%20motions\media10.wmv" TargetMode="External"/><Relationship Id="rId1" Type="http://schemas.microsoft.com/office/2007/relationships/media" Target="file:///E:\document\2014\Capture%20close%20interacting%20motions\media10.wmv" TargetMode="External"/><Relationship Id="rId5" Type="http://schemas.openxmlformats.org/officeDocument/2006/relationships/image" Target="../media/image95.png"/><Relationship Id="rId4" Type="http://schemas.openxmlformats.org/officeDocument/2006/relationships/notesSlide" Target="../notesSlides/notesSlide3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18.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2.wmf"/><Relationship Id="rId3" Type="http://schemas.openxmlformats.org/officeDocument/2006/relationships/slideLayout" Target="../slideLayouts/slideLayout2.xml"/><Relationship Id="rId7" Type="http://schemas.openxmlformats.org/officeDocument/2006/relationships/image" Target="../media/image10.wmf"/><Relationship Id="rId12" Type="http://schemas.openxmlformats.org/officeDocument/2006/relationships/oleObject" Target="../embeddings/oleObject7.bin"/><Relationship Id="rId17" Type="http://schemas.openxmlformats.org/officeDocument/2006/relationships/image" Target="../media/image27.emf"/><Relationship Id="rId2" Type="http://schemas.openxmlformats.org/officeDocument/2006/relationships/tags" Target="../tags/tag2.xml"/><Relationship Id="rId16" Type="http://schemas.openxmlformats.org/officeDocument/2006/relationships/image" Target="../media/image26.emf"/><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21.wmf"/><Relationship Id="rId5" Type="http://schemas.openxmlformats.org/officeDocument/2006/relationships/image" Target="../media/image11.jpeg"/><Relationship Id="rId15" Type="http://schemas.openxmlformats.org/officeDocument/2006/relationships/image" Target="../media/image23.wmf"/><Relationship Id="rId10" Type="http://schemas.openxmlformats.org/officeDocument/2006/relationships/oleObject" Target="../embeddings/oleObject6.bin"/><Relationship Id="rId4" Type="http://schemas.openxmlformats.org/officeDocument/2006/relationships/notesSlide" Target="../notesSlides/notesSlide6.xml"/><Relationship Id="rId9" Type="http://schemas.openxmlformats.org/officeDocument/2006/relationships/image" Target="../media/image25.jpeg"/><Relationship Id="rId14"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slideLayout" Target="../slideLayouts/slideLayout2.xml"/><Relationship Id="rId7" Type="http://schemas.openxmlformats.org/officeDocument/2006/relationships/image" Target="../media/image26.emf"/><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28.wmf"/><Relationship Id="rId5" Type="http://schemas.openxmlformats.org/officeDocument/2006/relationships/oleObject" Target="../embeddings/oleObject9.bin"/><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8.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4"/>
          <p:cNvSpPr>
            <a:spLocks noGrp="1" noChangeArrowheads="1"/>
          </p:cNvSpPr>
          <p:nvPr>
            <p:ph type="ctrTitle"/>
          </p:nvPr>
        </p:nvSpPr>
        <p:spPr>
          <a:xfrm>
            <a:off x="467544" y="1844824"/>
            <a:ext cx="8123151" cy="1580753"/>
          </a:xfrm>
        </p:spPr>
        <p:txBody>
          <a:bodyPr/>
          <a:lstStyle/>
          <a:p>
            <a:pPr eaLnBrk="1" hangingPunct="1">
              <a:defRPr/>
            </a:pPr>
            <a:r>
              <a:rPr lang="en-US" altLang="zh-CN" sz="5400" b="1" dirty="0">
                <a:solidFill>
                  <a:srgbClr val="C00000"/>
                </a:solidFill>
              </a:rPr>
              <a:t/>
            </a:r>
            <a:br>
              <a:rPr lang="en-US" altLang="zh-CN" sz="5400" b="1" dirty="0">
                <a:solidFill>
                  <a:srgbClr val="C00000"/>
                </a:solidFill>
              </a:rPr>
            </a:br>
            <a:r>
              <a:rPr lang="en-US" altLang="zh-CN" b="1" dirty="0" smtClean="0">
                <a:latin typeface="+mj-lt"/>
              </a:rPr>
              <a:t>Capture </a:t>
            </a:r>
            <a:br>
              <a:rPr lang="en-US" altLang="zh-CN" b="1" dirty="0" smtClean="0">
                <a:latin typeface="+mj-lt"/>
              </a:rPr>
            </a:br>
            <a:r>
              <a:rPr lang="en-US" altLang="zh-CN" b="1" dirty="0" smtClean="0">
                <a:latin typeface="+mj-lt"/>
              </a:rPr>
              <a:t>Close Interacting Motions</a:t>
            </a:r>
            <a:r>
              <a:rPr kumimoji="1" lang="zh-CN" altLang="en-US" sz="4000" dirty="0">
                <a:solidFill>
                  <a:srgbClr val="C00000"/>
                </a:solidFill>
              </a:rPr>
              <a:t/>
            </a:r>
            <a:br>
              <a:rPr kumimoji="1" lang="zh-CN" altLang="en-US" sz="4000" dirty="0">
                <a:solidFill>
                  <a:srgbClr val="C00000"/>
                </a:solidFill>
              </a:rPr>
            </a:br>
            <a:endParaRPr lang="zh-CN" altLang="en-US" sz="4000" b="1" dirty="0">
              <a:solidFill>
                <a:srgbClr val="C00000"/>
              </a:solidFill>
            </a:endParaRPr>
          </a:p>
        </p:txBody>
      </p:sp>
      <p:sp>
        <p:nvSpPr>
          <p:cNvPr id="4" name="矩形 3"/>
          <p:cNvSpPr/>
          <p:nvPr/>
        </p:nvSpPr>
        <p:spPr>
          <a:xfrm>
            <a:off x="2123728" y="4149080"/>
            <a:ext cx="4692041" cy="1092607"/>
          </a:xfrm>
          <a:prstGeom prst="rect">
            <a:avLst/>
          </a:prstGeom>
        </p:spPr>
        <p:txBody>
          <a:bodyPr wrap="square">
            <a:spAutoFit/>
          </a:bodyPr>
          <a:lstStyle/>
          <a:p>
            <a:pPr algn="ctr"/>
            <a:r>
              <a:rPr lang="en-US" altLang="zh-CN" sz="3600" b="1" dirty="0" err="1" smtClean="0">
                <a:latin typeface="+mn-lt"/>
                <a:ea typeface="+mj-ea"/>
              </a:rPr>
              <a:t>Yebin</a:t>
            </a:r>
            <a:r>
              <a:rPr lang="en-US" altLang="zh-CN" sz="3600" b="1" dirty="0" smtClean="0">
                <a:latin typeface="+mn-lt"/>
                <a:ea typeface="+mj-ea"/>
              </a:rPr>
              <a:t> Liu</a:t>
            </a:r>
          </a:p>
          <a:p>
            <a:pPr algn="ctr">
              <a:spcBef>
                <a:spcPts val="600"/>
              </a:spcBef>
            </a:pPr>
            <a:r>
              <a:rPr lang="en-US" altLang="zh-CN" b="1" dirty="0" err="1" smtClean="0">
                <a:solidFill>
                  <a:schemeClr val="tx1">
                    <a:lumMod val="75000"/>
                    <a:lumOff val="25000"/>
                  </a:schemeClr>
                </a:solidFill>
                <a:latin typeface="+mn-lt"/>
                <a:ea typeface="+mj-ea"/>
              </a:rPr>
              <a:t>Tsinghua</a:t>
            </a:r>
            <a:r>
              <a:rPr lang="en-US" altLang="zh-CN" b="1" dirty="0" smtClean="0">
                <a:solidFill>
                  <a:schemeClr val="tx1">
                    <a:lumMod val="75000"/>
                    <a:lumOff val="25000"/>
                  </a:schemeClr>
                </a:solidFill>
                <a:latin typeface="+mn-lt"/>
                <a:ea typeface="+mj-ea"/>
              </a:rPr>
              <a:t> University, China</a:t>
            </a:r>
          </a:p>
        </p:txBody>
      </p:sp>
      <p:cxnSp>
        <p:nvCxnSpPr>
          <p:cNvPr id="8" name="直接连接符 7"/>
          <p:cNvCxnSpPr/>
          <p:nvPr/>
        </p:nvCxnSpPr>
        <p:spPr bwMode="auto">
          <a:xfrm>
            <a:off x="352791" y="3789040"/>
            <a:ext cx="8323665" cy="0"/>
          </a:xfrm>
          <a:prstGeom prst="line">
            <a:avLst/>
          </a:prstGeom>
          <a:solidFill>
            <a:schemeClr val="accent1"/>
          </a:solidFill>
          <a:ln w="57150" cap="flat" cmpd="dbl" algn="ctr">
            <a:solidFill>
              <a:srgbClr val="A50021"/>
            </a:solidFill>
            <a:prstDash val="solid"/>
            <a:round/>
            <a:headEnd type="none" w="med" len="med"/>
            <a:tailEnd type="none" w="med" len="med"/>
          </a:ln>
          <a:effectLst/>
        </p:spPr>
      </p:cxnSp>
    </p:spTree>
    <p:extLst>
      <p:ext uri="{BB962C8B-B14F-4D97-AF65-F5344CB8AC3E}">
        <p14:creationId xmlns:p14="http://schemas.microsoft.com/office/powerpoint/2010/main" val="257465421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B</a:t>
            </a:r>
            <a:r>
              <a:rPr lang="en-US" dirty="0" smtClean="0"/>
              <a:t>. Hand-object Motion Capture </a:t>
            </a:r>
            <a:endParaRPr lang="en-US" dirty="0"/>
          </a:p>
        </p:txBody>
      </p:sp>
      <p:sp>
        <p:nvSpPr>
          <p:cNvPr id="11" name="Content Placeholder 2"/>
          <p:cNvSpPr txBox="1">
            <a:spLocks/>
          </p:cNvSpPr>
          <p:nvPr/>
        </p:nvSpPr>
        <p:spPr bwMode="auto">
          <a:xfrm>
            <a:off x="251520" y="980728"/>
            <a:ext cx="8640960" cy="503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1313" indent="-341313">
              <a:spcBef>
                <a:spcPct val="20000"/>
              </a:spcBef>
              <a:buClr>
                <a:srgbClr val="C00000"/>
              </a:buClr>
              <a:buSzPct val="90000"/>
            </a:pPr>
            <a:r>
              <a:rPr lang="en-US" sz="2600" b="1" i="1" u="sng" kern="0" dirty="0" smtClean="0">
                <a:latin typeface="+mn-lt"/>
                <a:ea typeface="黑体" pitchFamily="2" charset="-122"/>
              </a:rPr>
              <a:t>Idea: </a:t>
            </a:r>
            <a:r>
              <a:rPr lang="en-US" altLang="zh-CN" sz="2600" b="1" dirty="0" smtClean="0">
                <a:latin typeface="+mn-lt"/>
                <a:ea typeface="黑体" pitchFamily="2" charset="-122"/>
              </a:rPr>
              <a:t> </a:t>
            </a:r>
            <a:r>
              <a:rPr lang="en-US" altLang="zh-CN" b="1" dirty="0" smtClean="0">
                <a:latin typeface="+mn-lt"/>
                <a:ea typeface="黑体" pitchFamily="2" charset="-122"/>
              </a:rPr>
              <a:t>Search an optimal motion control </a:t>
            </a:r>
            <a:r>
              <a:rPr lang="en-US" altLang="zh-CN" b="1" i="1" dirty="0" smtClean="0">
                <a:latin typeface="+mn-lt"/>
                <a:ea typeface="黑体" pitchFamily="2" charset="-122"/>
              </a:rPr>
              <a:t>M</a:t>
            </a:r>
            <a:r>
              <a:rPr lang="en-US" altLang="zh-CN" b="1" dirty="0" smtClean="0">
                <a:latin typeface="+mn-lt"/>
                <a:ea typeface="黑体" pitchFamily="2" charset="-122"/>
              </a:rPr>
              <a:t> to drive the simulation </a:t>
            </a:r>
            <a:r>
              <a:rPr lang="en-US" altLang="zh-CN" b="1" i="1" dirty="0" err="1" smtClean="0">
                <a:latin typeface="+mn-lt"/>
                <a:ea typeface="黑体" pitchFamily="2" charset="-122"/>
              </a:rPr>
              <a:t>Sim</a:t>
            </a:r>
            <a:r>
              <a:rPr lang="en-US" altLang="zh-CN" b="1" dirty="0" smtClean="0">
                <a:latin typeface="+mn-lt"/>
                <a:ea typeface="黑体" pitchFamily="2" charset="-122"/>
              </a:rPr>
              <a:t>(</a:t>
            </a:r>
            <a:r>
              <a:rPr lang="en-US" altLang="zh-CN" b="1" i="1" dirty="0" smtClean="0">
                <a:latin typeface="+mn-lt"/>
                <a:ea typeface="黑体" pitchFamily="2" charset="-122"/>
              </a:rPr>
              <a:t>M</a:t>
            </a:r>
            <a:r>
              <a:rPr lang="en-US" altLang="zh-CN" b="1" dirty="0" smtClean="0">
                <a:latin typeface="+mn-lt"/>
                <a:ea typeface="黑体" pitchFamily="2" charset="-122"/>
              </a:rPr>
              <a:t>) to best match the observed image data </a:t>
            </a:r>
            <a:r>
              <a:rPr lang="en-US" altLang="zh-CN" b="1" i="1" dirty="0" smtClean="0">
                <a:latin typeface="Times New Roman" pitchFamily="18" charset="0"/>
                <a:ea typeface="黑体" pitchFamily="2" charset="-122"/>
                <a:cs typeface="Times New Roman" pitchFamily="18" charset="0"/>
              </a:rPr>
              <a:t>I</a:t>
            </a:r>
          </a:p>
          <a:p>
            <a:pPr marL="341313" indent="-341313">
              <a:spcBef>
                <a:spcPct val="20000"/>
              </a:spcBef>
              <a:buClr>
                <a:srgbClr val="C00000"/>
              </a:buClr>
              <a:buSzPct val="90000"/>
            </a:pPr>
            <a:endParaRPr kumimoji="0" lang="en-US" altLang="zh-CN" sz="2600" b="1" i="0" u="none" strike="noStrike" kern="0" cap="none" spc="0" normalizeH="0" baseline="0" noProof="0" dirty="0" smtClean="0">
              <a:ln>
                <a:noFill/>
              </a:ln>
              <a:solidFill>
                <a:schemeClr val="tx1"/>
              </a:solidFill>
              <a:effectLst/>
              <a:uLnTx/>
              <a:uFillTx/>
              <a:latin typeface="+mn-lt"/>
              <a:ea typeface="黑体" pitchFamily="2" charset="-122"/>
              <a:cs typeface="+mn-cs"/>
            </a:endParaRPr>
          </a:p>
          <a:p>
            <a:pPr marL="341313" marR="0" lvl="0" indent="-341313" algn="l" defTabSz="914400" rtl="0" eaLnBrk="0" fontAlgn="base" latinLnBrk="0" hangingPunct="0">
              <a:lnSpc>
                <a:spcPct val="100000"/>
              </a:lnSpc>
              <a:spcBef>
                <a:spcPct val="20000"/>
              </a:spcBef>
              <a:spcAft>
                <a:spcPct val="0"/>
              </a:spcAft>
              <a:buClr>
                <a:srgbClr val="C00000"/>
              </a:buClr>
              <a:buSzPct val="90000"/>
              <a:buFont typeface="Wingdings" panose="05000000000000000000" pitchFamily="2" charset="2"/>
              <a:buNone/>
              <a:tabLst/>
              <a:defRPr/>
            </a:pPr>
            <a:endParaRPr kumimoji="0" lang="en-US" sz="2400" b="0" i="0" u="none" strike="noStrike" kern="0" cap="none" spc="0" normalizeH="0" baseline="0" noProof="0" dirty="0" smtClean="0">
              <a:ln>
                <a:noFill/>
              </a:ln>
              <a:solidFill>
                <a:schemeClr val="tx1"/>
              </a:solidFill>
              <a:effectLst/>
              <a:uLnTx/>
              <a:uFillTx/>
              <a:latin typeface="Arial Unicode MS" pitchFamily="34" charset="-122"/>
              <a:ea typeface="黑体" pitchFamily="2" charset="-122"/>
              <a:cs typeface="+mn-cs"/>
            </a:endParaRPr>
          </a:p>
        </p:txBody>
      </p:sp>
      <p:graphicFrame>
        <p:nvGraphicFramePr>
          <p:cNvPr id="1018883" name="Object 3"/>
          <p:cNvGraphicFramePr>
            <a:graphicFrameLocks noChangeAspect="1"/>
          </p:cNvGraphicFramePr>
          <p:nvPr/>
        </p:nvGraphicFramePr>
        <p:xfrm>
          <a:off x="2192338" y="2729299"/>
          <a:ext cx="4775200" cy="692150"/>
        </p:xfrm>
        <a:graphic>
          <a:graphicData uri="http://schemas.openxmlformats.org/presentationml/2006/ole">
            <mc:AlternateContent xmlns:mc="http://schemas.openxmlformats.org/markup-compatibility/2006">
              <mc:Choice xmlns:v="urn:schemas-microsoft-com:vml" Requires="v">
                <p:oleObj spid="_x0000_s1261582" name="Equation" r:id="rId4" imgW="2273040" imgH="330120" progId="Equation.DSMT4">
                  <p:embed/>
                </p:oleObj>
              </mc:Choice>
              <mc:Fallback>
                <p:oleObj name="Equation" r:id="rId4" imgW="2273040" imgH="33012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2338" y="2729299"/>
                        <a:ext cx="4775200"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 name="图片 3"/>
          <p:cNvPicPr>
            <a:picLocks noChangeAspect="1"/>
          </p:cNvPicPr>
          <p:nvPr/>
        </p:nvPicPr>
        <p:blipFill>
          <a:blip r:embed="rId6" cstate="print"/>
          <a:stretch>
            <a:fillRect/>
          </a:stretch>
        </p:blipFill>
        <p:spPr>
          <a:xfrm>
            <a:off x="432283" y="2346265"/>
            <a:ext cx="1619437" cy="1219200"/>
          </a:xfrm>
          <a:prstGeom prst="rect">
            <a:avLst/>
          </a:prstGeom>
        </p:spPr>
      </p:pic>
      <p:pic>
        <p:nvPicPr>
          <p:cNvPr id="42" name="图片 5"/>
          <p:cNvPicPr>
            <a:picLocks noChangeAspect="1"/>
          </p:cNvPicPr>
          <p:nvPr/>
        </p:nvPicPr>
        <p:blipFill>
          <a:blip r:embed="rId7" cstate="print"/>
          <a:stretch>
            <a:fillRect/>
          </a:stretch>
        </p:blipFill>
        <p:spPr>
          <a:xfrm>
            <a:off x="7020272" y="2341329"/>
            <a:ext cx="1619437" cy="1219200"/>
          </a:xfrm>
          <a:prstGeom prst="rect">
            <a:avLst/>
          </a:prstGeom>
        </p:spPr>
      </p:pic>
      <p:sp>
        <p:nvSpPr>
          <p:cNvPr id="25" name="Rectangle 24"/>
          <p:cNvSpPr/>
          <p:nvPr/>
        </p:nvSpPr>
        <p:spPr>
          <a:xfrm>
            <a:off x="6012160" y="4357553"/>
            <a:ext cx="2376264" cy="1015663"/>
          </a:xfrm>
          <a:prstGeom prst="rect">
            <a:avLst/>
          </a:prstGeom>
          <a:ln w="19050">
            <a:solidFill>
              <a:srgbClr val="FF0000"/>
            </a:solidFill>
          </a:ln>
        </p:spPr>
        <p:txBody>
          <a:bodyPr wrap="square">
            <a:spAutoFit/>
          </a:bodyPr>
          <a:lstStyle/>
          <a:p>
            <a:r>
              <a:rPr lang="en-US" altLang="zh-CN" sz="2000" dirty="0" smtClean="0">
                <a:latin typeface="+mn-lt"/>
                <a:ea typeface="黑体" pitchFamily="2" charset="-122"/>
              </a:rPr>
              <a:t>How to design a physics-based motion control </a:t>
            </a:r>
            <a:r>
              <a:rPr lang="en-US" altLang="zh-CN" sz="2000" i="1" dirty="0" smtClean="0">
                <a:solidFill>
                  <a:srgbClr val="FF0000"/>
                </a:solidFill>
                <a:latin typeface="+mn-lt"/>
                <a:ea typeface="黑体" pitchFamily="2" charset="-122"/>
              </a:rPr>
              <a:t>M</a:t>
            </a:r>
            <a:r>
              <a:rPr lang="zh-CN" altLang="en-US" sz="2000" dirty="0" smtClean="0">
                <a:latin typeface="+mn-lt"/>
                <a:ea typeface="黑体" pitchFamily="2" charset="-122"/>
              </a:rPr>
              <a:t>？</a:t>
            </a:r>
            <a:r>
              <a:rPr lang="en-US" altLang="zh-CN" sz="2000" dirty="0" smtClean="0">
                <a:latin typeface="+mn-lt"/>
                <a:ea typeface="黑体" pitchFamily="2" charset="-122"/>
              </a:rPr>
              <a:t> </a:t>
            </a:r>
            <a:endParaRPr lang="en-US" sz="2000" dirty="0" smtClean="0">
              <a:latin typeface="+mn-lt"/>
              <a:ea typeface="黑体" pitchFamily="2" charset="-122"/>
            </a:endParaRPr>
          </a:p>
        </p:txBody>
      </p:sp>
      <p:cxnSp>
        <p:nvCxnSpPr>
          <p:cNvPr id="31" name="Straight Connector 30"/>
          <p:cNvCxnSpPr/>
          <p:nvPr/>
        </p:nvCxnSpPr>
        <p:spPr>
          <a:xfrm>
            <a:off x="2771800" y="3493457"/>
            <a:ext cx="288032" cy="0"/>
          </a:xfrm>
          <a:prstGeom prst="line">
            <a:avLst/>
          </a:prstGeom>
          <a:ln w="317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915816" y="3493457"/>
            <a:ext cx="0" cy="504056"/>
          </a:xfrm>
          <a:prstGeom prst="line">
            <a:avLst/>
          </a:prstGeom>
          <a:ln w="31750">
            <a:solidFill>
              <a:srgbClr val="0000CC"/>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3203848" y="4677523"/>
            <a:ext cx="2376264" cy="400110"/>
          </a:xfrm>
          <a:prstGeom prst="rect">
            <a:avLst/>
          </a:prstGeom>
          <a:ln w="19050">
            <a:solidFill>
              <a:srgbClr val="0000CC"/>
            </a:solidFill>
          </a:ln>
        </p:spPr>
        <p:txBody>
          <a:bodyPr wrap="square">
            <a:spAutoFit/>
          </a:bodyPr>
          <a:lstStyle/>
          <a:p>
            <a:r>
              <a:rPr lang="en-US" altLang="zh-CN" sz="2000" dirty="0" smtClean="0">
                <a:latin typeface="+mn-lt"/>
                <a:ea typeface="黑体" pitchFamily="2" charset="-122"/>
              </a:rPr>
              <a:t>How to measure</a:t>
            </a:r>
            <a:r>
              <a:rPr lang="zh-CN" altLang="en-US" sz="2000" dirty="0" smtClean="0">
                <a:latin typeface="+mn-lt"/>
                <a:ea typeface="黑体" pitchFamily="2" charset="-122"/>
              </a:rPr>
              <a:t>？</a:t>
            </a:r>
            <a:r>
              <a:rPr lang="en-US" altLang="zh-CN" sz="2000" dirty="0" smtClean="0">
                <a:latin typeface="+mn-lt"/>
                <a:ea typeface="黑体" pitchFamily="2" charset="-122"/>
              </a:rPr>
              <a:t> </a:t>
            </a:r>
            <a:endParaRPr lang="en-US" sz="2000" dirty="0" smtClean="0">
              <a:latin typeface="+mn-lt"/>
              <a:ea typeface="黑体" pitchFamily="2" charset="-122"/>
            </a:endParaRPr>
          </a:p>
        </p:txBody>
      </p:sp>
      <p:cxnSp>
        <p:nvCxnSpPr>
          <p:cNvPr id="49" name="Straight Connector 48"/>
          <p:cNvCxnSpPr/>
          <p:nvPr/>
        </p:nvCxnSpPr>
        <p:spPr>
          <a:xfrm>
            <a:off x="2267744" y="3493457"/>
            <a:ext cx="432048" cy="0"/>
          </a:xfrm>
          <a:prstGeom prst="line">
            <a:avLst/>
          </a:prstGeom>
          <a:ln w="3175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483768" y="3493457"/>
            <a:ext cx="0" cy="1152128"/>
          </a:xfrm>
          <a:prstGeom prst="line">
            <a:avLst/>
          </a:prstGeom>
          <a:ln w="31750">
            <a:solidFill>
              <a:srgbClr val="008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508104" y="3493457"/>
            <a:ext cx="100811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179512" y="4677523"/>
            <a:ext cx="2808312" cy="400110"/>
          </a:xfrm>
          <a:prstGeom prst="rect">
            <a:avLst/>
          </a:prstGeom>
          <a:ln w="19050">
            <a:solidFill>
              <a:srgbClr val="008000"/>
            </a:solidFill>
          </a:ln>
        </p:spPr>
        <p:txBody>
          <a:bodyPr wrap="square">
            <a:spAutoFit/>
          </a:bodyPr>
          <a:lstStyle/>
          <a:p>
            <a:r>
              <a:rPr lang="en-US" altLang="zh-CN" sz="2000" dirty="0" smtClean="0">
                <a:latin typeface="+mn-lt"/>
                <a:ea typeface="黑体" pitchFamily="2" charset="-122"/>
              </a:rPr>
              <a:t>How to do sampling</a:t>
            </a:r>
            <a:r>
              <a:rPr lang="zh-CN" altLang="en-US" sz="2000" dirty="0" smtClean="0">
                <a:latin typeface="+mn-lt"/>
                <a:ea typeface="黑体" pitchFamily="2" charset="-122"/>
              </a:rPr>
              <a:t>？</a:t>
            </a:r>
            <a:r>
              <a:rPr lang="en-US" altLang="zh-CN" sz="2000" dirty="0" smtClean="0">
                <a:latin typeface="+mn-lt"/>
                <a:ea typeface="黑体" pitchFamily="2" charset="-122"/>
              </a:rPr>
              <a:t> </a:t>
            </a:r>
            <a:endParaRPr lang="en-US" sz="2000" dirty="0" smtClean="0">
              <a:latin typeface="+mn-lt"/>
              <a:ea typeface="黑体" pitchFamily="2" charset="-122"/>
            </a:endParaRPr>
          </a:p>
        </p:txBody>
      </p:sp>
      <p:cxnSp>
        <p:nvCxnSpPr>
          <p:cNvPr id="56" name="Straight Connector 55"/>
          <p:cNvCxnSpPr/>
          <p:nvPr/>
        </p:nvCxnSpPr>
        <p:spPr>
          <a:xfrm>
            <a:off x="2924200" y="3997513"/>
            <a:ext cx="1431776" cy="0"/>
          </a:xfrm>
          <a:prstGeom prst="line">
            <a:avLst/>
          </a:prstGeom>
          <a:ln w="317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355976" y="3997513"/>
            <a:ext cx="0" cy="648072"/>
          </a:xfrm>
          <a:prstGeom prst="line">
            <a:avLst/>
          </a:prstGeom>
          <a:ln w="31750">
            <a:solidFill>
              <a:srgbClr val="0000C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372200" y="3493457"/>
            <a:ext cx="0" cy="864096"/>
          </a:xfrm>
          <a:prstGeom prst="line">
            <a:avLst/>
          </a:prstGeom>
          <a:ln w="317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bwMode="auto">
          <a:xfrm>
            <a:off x="6516216" y="3861048"/>
            <a:ext cx="432048" cy="360040"/>
          </a:xfrm>
          <a:prstGeom prst="rect">
            <a:avLst/>
          </a:prstGeom>
          <a:noFill/>
          <a:ln w="3175" algn="ctr">
            <a:noFill/>
            <a:miter lim="800000"/>
            <a:headEnd/>
            <a:tailEnd/>
          </a:ln>
          <a:effectLst/>
        </p:spPr>
        <p:txBody>
          <a:bodyPr lIns="91446" tIns="91446" rIns="91446" bIns="91446" rtlCol="0" anchor="ctr"/>
          <a:lstStyle/>
          <a:p>
            <a:pPr algn="ctr"/>
            <a:r>
              <a:rPr lang="en-US" sz="2800" dirty="0" smtClean="0">
                <a:solidFill>
                  <a:srgbClr val="FF0000"/>
                </a:solidFill>
                <a:effectLst>
                  <a:outerShdw blurRad="38100" dist="38100" dir="2700000" algn="tl">
                    <a:srgbClr val="000000">
                      <a:alpha val="43137"/>
                    </a:srgbClr>
                  </a:outerShdw>
                </a:effectLst>
                <a:latin typeface="黑体" pitchFamily="2" charset="-122"/>
                <a:ea typeface="黑体" pitchFamily="2" charset="-122"/>
              </a:rPr>
              <a:t>1</a:t>
            </a:r>
          </a:p>
        </p:txBody>
      </p:sp>
      <p:sp>
        <p:nvSpPr>
          <p:cNvPr id="19" name="Rectangle 18"/>
          <p:cNvSpPr/>
          <p:nvPr/>
        </p:nvSpPr>
        <p:spPr bwMode="auto">
          <a:xfrm>
            <a:off x="4427984" y="4149080"/>
            <a:ext cx="432048" cy="360040"/>
          </a:xfrm>
          <a:prstGeom prst="rect">
            <a:avLst/>
          </a:prstGeom>
          <a:noFill/>
          <a:ln w="3175" algn="ctr">
            <a:noFill/>
            <a:miter lim="800000"/>
            <a:headEnd/>
            <a:tailEnd/>
          </a:ln>
          <a:effectLst/>
        </p:spPr>
        <p:txBody>
          <a:bodyPr lIns="91446" tIns="91446" rIns="91446" bIns="91446" rtlCol="0" anchor="ctr"/>
          <a:lstStyle/>
          <a:p>
            <a:pPr algn="ctr"/>
            <a:r>
              <a:rPr lang="en-US" sz="2800" dirty="0" smtClean="0">
                <a:solidFill>
                  <a:srgbClr val="0000CC"/>
                </a:solidFill>
                <a:effectLst>
                  <a:outerShdw blurRad="38100" dist="38100" dir="2700000" algn="tl">
                    <a:srgbClr val="000000">
                      <a:alpha val="43137"/>
                    </a:srgbClr>
                  </a:outerShdw>
                </a:effectLst>
                <a:latin typeface="黑体" pitchFamily="2" charset="-122"/>
                <a:ea typeface="黑体" pitchFamily="2" charset="-122"/>
              </a:rPr>
              <a:t>2</a:t>
            </a:r>
          </a:p>
        </p:txBody>
      </p:sp>
      <p:sp>
        <p:nvSpPr>
          <p:cNvPr id="20" name="Rectangle 19"/>
          <p:cNvSpPr/>
          <p:nvPr/>
        </p:nvSpPr>
        <p:spPr bwMode="auto">
          <a:xfrm>
            <a:off x="1907704" y="4221088"/>
            <a:ext cx="432048" cy="360040"/>
          </a:xfrm>
          <a:prstGeom prst="rect">
            <a:avLst/>
          </a:prstGeom>
          <a:noFill/>
          <a:ln w="3175" algn="ctr">
            <a:noFill/>
            <a:miter lim="800000"/>
            <a:headEnd/>
            <a:tailEnd/>
          </a:ln>
          <a:effectLst/>
        </p:spPr>
        <p:txBody>
          <a:bodyPr lIns="91446" tIns="91446" rIns="91446" bIns="91446" rtlCol="0" anchor="ctr"/>
          <a:lstStyle/>
          <a:p>
            <a:pPr algn="ctr"/>
            <a:r>
              <a:rPr lang="en-US" sz="2800" dirty="0" smtClean="0">
                <a:solidFill>
                  <a:srgbClr val="008000"/>
                </a:solidFill>
                <a:effectLst>
                  <a:outerShdw blurRad="38100" dist="38100" dir="2700000" algn="tl">
                    <a:srgbClr val="000000">
                      <a:alpha val="43137"/>
                    </a:srgbClr>
                  </a:outerShdw>
                </a:effectLst>
                <a:latin typeface="黑体" pitchFamily="2" charset="-122"/>
                <a:ea typeface="黑体" pitchFamily="2" charset="-122"/>
              </a:rPr>
              <a:t>3</a:t>
            </a:r>
          </a:p>
        </p:txBody>
      </p:sp>
    </p:spTree>
    <p:extLst>
      <p:ext uri="{BB962C8B-B14F-4D97-AF65-F5344CB8AC3E}">
        <p14:creationId xmlns:p14="http://schemas.microsoft.com/office/powerpoint/2010/main" val="249543480"/>
      </p:ext>
    </p:extLst>
  </p:cSld>
  <p:clrMapOvr>
    <a:masterClrMapping/>
  </p:clrMapOvr>
  <mc:AlternateContent xmlns:mc="http://schemas.openxmlformats.org/markup-compatibility/2006" xmlns:p14="http://schemas.microsoft.com/office/powerpoint/2010/main">
    <mc:Choice Requires="p14">
      <p:transition spd="slow" p14:dur="2000" advTm="35389"/>
    </mc:Choice>
    <mc:Fallback xmlns="">
      <p:transition spd="slow" advTm="35389"/>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B</a:t>
            </a:r>
            <a:r>
              <a:rPr lang="en-US" dirty="0" smtClean="0"/>
              <a:t>. Hand-object Motion Capture </a:t>
            </a:r>
            <a:endParaRPr lang="en-US" dirty="0"/>
          </a:p>
        </p:txBody>
      </p:sp>
      <p:sp>
        <p:nvSpPr>
          <p:cNvPr id="3" name="Content Placeholder 2"/>
          <p:cNvSpPr>
            <a:spLocks noGrp="1"/>
          </p:cNvSpPr>
          <p:nvPr>
            <p:ph idx="1"/>
          </p:nvPr>
        </p:nvSpPr>
        <p:spPr/>
        <p:txBody>
          <a:bodyPr>
            <a:normAutofit/>
          </a:bodyPr>
          <a:lstStyle/>
          <a:p>
            <a:pPr marL="0" indent="0"/>
            <a:r>
              <a:rPr lang="en-US" sz="2600" b="1" i="1" u="sng" dirty="0" smtClean="0">
                <a:latin typeface="+mn-lt"/>
              </a:rPr>
              <a:t>Physics-based Motion Control</a:t>
            </a:r>
            <a:r>
              <a:rPr lang="en-US" altLang="zh-CN" sz="2600" b="1" i="1" u="sng" dirty="0" smtClean="0">
                <a:latin typeface="+mn-lt"/>
              </a:rPr>
              <a:t>: </a:t>
            </a:r>
            <a:r>
              <a:rPr lang="en-US" altLang="zh-CN" b="1" kern="1200" dirty="0" smtClean="0">
                <a:latin typeface="+mn-lt"/>
              </a:rPr>
              <a:t> Apply PD-servos (proportional Derivative) to model hand motion control</a:t>
            </a:r>
            <a:endParaRPr lang="en-US" altLang="zh-CN" b="1" kern="1200" dirty="0">
              <a:latin typeface="+mn-lt"/>
            </a:endParaRPr>
          </a:p>
        </p:txBody>
      </p:sp>
      <p:pic>
        <p:nvPicPr>
          <p:cNvPr id="4" name="Picture 3" descr="E:\Defense_Slides\v_4\HandCap_Image\force\PD.png"/>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4283968" y="1772816"/>
            <a:ext cx="4385201" cy="3406178"/>
          </a:xfrm>
          <a:prstGeom prst="rect">
            <a:avLst/>
          </a:prstGeom>
          <a:noFill/>
        </p:spPr>
      </p:pic>
      <p:cxnSp>
        <p:nvCxnSpPr>
          <p:cNvPr id="6" name="Straight Arrow Connector 5"/>
          <p:cNvCxnSpPr/>
          <p:nvPr/>
        </p:nvCxnSpPr>
        <p:spPr bwMode="auto">
          <a:xfrm rot="10800000">
            <a:off x="1985392" y="2937547"/>
            <a:ext cx="1066800" cy="1588"/>
          </a:xfrm>
          <a:prstGeom prst="straightConnector1">
            <a:avLst/>
          </a:prstGeom>
          <a:ln w="50165">
            <a:solidFill>
              <a:srgbClr val="008000"/>
            </a:solidFill>
            <a:headEnd type="none" w="sm" len="med"/>
            <a:tailEnd type="none"/>
          </a:ln>
        </p:spPr>
        <p:style>
          <a:lnRef idx="1">
            <a:schemeClr val="accent3"/>
          </a:lnRef>
          <a:fillRef idx="0">
            <a:schemeClr val="accent3"/>
          </a:fillRef>
          <a:effectRef idx="0">
            <a:schemeClr val="accent3"/>
          </a:effectRef>
          <a:fontRef idx="minor">
            <a:schemeClr val="tx1"/>
          </a:fontRef>
        </p:style>
      </p:cxnSp>
      <p:cxnSp>
        <p:nvCxnSpPr>
          <p:cNvPr id="10" name="Straight Arrow Connector 9"/>
          <p:cNvCxnSpPr/>
          <p:nvPr/>
        </p:nvCxnSpPr>
        <p:spPr bwMode="auto">
          <a:xfrm rot="10800000">
            <a:off x="842392" y="2913734"/>
            <a:ext cx="457200" cy="1588"/>
          </a:xfrm>
          <a:prstGeom prst="straightConnector1">
            <a:avLst/>
          </a:prstGeom>
          <a:ln w="50165">
            <a:solidFill>
              <a:srgbClr val="C00000"/>
            </a:solidFill>
            <a:headEnd type="none" w="sm" len="med"/>
            <a:tailEnd type="none"/>
          </a:ln>
        </p:spPr>
        <p:style>
          <a:lnRef idx="1">
            <a:schemeClr val="accent3"/>
          </a:lnRef>
          <a:fillRef idx="0">
            <a:schemeClr val="accent3"/>
          </a:fillRef>
          <a:effectRef idx="0">
            <a:schemeClr val="accent3"/>
          </a:effectRef>
          <a:fontRef idx="minor">
            <a:schemeClr val="tx1"/>
          </a:fontRef>
        </p:style>
      </p:cxnSp>
      <p:sp>
        <p:nvSpPr>
          <p:cNvPr id="11" name="Rectangle 10"/>
          <p:cNvSpPr/>
          <p:nvPr/>
        </p:nvSpPr>
        <p:spPr>
          <a:xfrm>
            <a:off x="4708729" y="5303265"/>
            <a:ext cx="2133600" cy="338554"/>
          </a:xfrm>
          <a:prstGeom prst="rect">
            <a:avLst/>
          </a:prstGeom>
        </p:spPr>
        <p:txBody>
          <a:bodyPr wrap="square">
            <a:spAutoFit/>
          </a:bodyPr>
          <a:lstStyle/>
          <a:p>
            <a:pPr algn="ctr"/>
            <a:r>
              <a:rPr lang="en-US" sz="1600" dirty="0" smtClean="0"/>
              <a:t>Current hand pose </a:t>
            </a:r>
          </a:p>
        </p:txBody>
      </p:sp>
      <p:sp>
        <p:nvSpPr>
          <p:cNvPr id="12" name="Rectangle 11"/>
          <p:cNvSpPr/>
          <p:nvPr/>
        </p:nvSpPr>
        <p:spPr>
          <a:xfrm>
            <a:off x="7012985" y="3666826"/>
            <a:ext cx="1656184" cy="338554"/>
          </a:xfrm>
          <a:prstGeom prst="rect">
            <a:avLst/>
          </a:prstGeom>
        </p:spPr>
        <p:txBody>
          <a:bodyPr wrap="square">
            <a:spAutoFit/>
          </a:bodyPr>
          <a:lstStyle/>
          <a:p>
            <a:pPr algn="ctr"/>
            <a:r>
              <a:rPr lang="en-US" sz="1400" dirty="0" smtClean="0"/>
              <a:t>Target hand </a:t>
            </a:r>
            <a:r>
              <a:rPr lang="en-US" sz="1600" dirty="0" smtClean="0"/>
              <a:t>pose</a:t>
            </a:r>
          </a:p>
        </p:txBody>
      </p:sp>
      <p:sp>
        <p:nvSpPr>
          <p:cNvPr id="13" name="Rectangle 12"/>
          <p:cNvSpPr/>
          <p:nvPr/>
        </p:nvSpPr>
        <p:spPr>
          <a:xfrm rot="18577957">
            <a:off x="4824662" y="3118836"/>
            <a:ext cx="2133600" cy="369332"/>
          </a:xfrm>
          <a:prstGeom prst="rect">
            <a:avLst/>
          </a:prstGeom>
        </p:spPr>
        <p:txBody>
          <a:bodyPr wrap="square">
            <a:spAutoFit/>
          </a:bodyPr>
          <a:lstStyle/>
          <a:p>
            <a:pPr algn="ctr"/>
            <a:r>
              <a:rPr lang="en-US" sz="1800" dirty="0" smtClean="0"/>
              <a:t>PD-servos</a:t>
            </a:r>
          </a:p>
        </p:txBody>
      </p:sp>
      <p:sp>
        <p:nvSpPr>
          <p:cNvPr id="14" name="Right Arrow 13"/>
          <p:cNvSpPr/>
          <p:nvPr/>
        </p:nvSpPr>
        <p:spPr>
          <a:xfrm rot="18501404">
            <a:off x="5941192" y="3472077"/>
            <a:ext cx="563875" cy="2940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bwMode="auto">
          <a:xfrm flipH="1">
            <a:off x="3433192" y="2926036"/>
            <a:ext cx="762000" cy="1"/>
          </a:xfrm>
          <a:prstGeom prst="straightConnector1">
            <a:avLst/>
          </a:prstGeom>
          <a:ln w="50165">
            <a:solidFill>
              <a:schemeClr val="accent6">
                <a:lumMod val="75000"/>
              </a:schemeClr>
            </a:solidFill>
            <a:headEnd type="none" w="sm" len="med"/>
            <a:tailEnd type="none"/>
          </a:ln>
        </p:spPr>
        <p:style>
          <a:lnRef idx="1">
            <a:schemeClr val="accent3"/>
          </a:lnRef>
          <a:fillRef idx="0">
            <a:schemeClr val="accent3"/>
          </a:fillRef>
          <a:effectRef idx="0">
            <a:schemeClr val="accent3"/>
          </a:effectRef>
          <a:fontRef idx="minor">
            <a:schemeClr val="tx1"/>
          </a:fontRef>
        </p:style>
      </p:cxnSp>
      <p:cxnSp>
        <p:nvCxnSpPr>
          <p:cNvPr id="18" name="Straight Arrow Connector 17"/>
          <p:cNvCxnSpPr/>
          <p:nvPr/>
        </p:nvCxnSpPr>
        <p:spPr>
          <a:xfrm>
            <a:off x="1070992" y="2939136"/>
            <a:ext cx="0" cy="34088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08992" y="3354948"/>
            <a:ext cx="1581150" cy="584775"/>
          </a:xfrm>
          <a:prstGeom prst="rect">
            <a:avLst/>
          </a:prstGeom>
          <a:noFill/>
        </p:spPr>
        <p:txBody>
          <a:bodyPr wrap="square" rtlCol="0">
            <a:spAutoFit/>
          </a:bodyPr>
          <a:lstStyle/>
          <a:p>
            <a:pPr algn="ctr"/>
            <a:r>
              <a:rPr lang="en-US" sz="1600" b="1" dirty="0" smtClean="0">
                <a:solidFill>
                  <a:srgbClr val="C00000"/>
                </a:solidFill>
                <a:latin typeface="Arial" pitchFamily="34" charset="0"/>
                <a:cs typeface="Arial" pitchFamily="34" charset="0"/>
              </a:rPr>
              <a:t>Active joint torques</a:t>
            </a:r>
          </a:p>
        </p:txBody>
      </p:sp>
      <p:sp>
        <p:nvSpPr>
          <p:cNvPr id="20" name="TextBox 19"/>
          <p:cNvSpPr txBox="1"/>
          <p:nvPr/>
        </p:nvSpPr>
        <p:spPr>
          <a:xfrm>
            <a:off x="1756792" y="3381648"/>
            <a:ext cx="1496533" cy="584775"/>
          </a:xfrm>
          <a:prstGeom prst="rect">
            <a:avLst/>
          </a:prstGeom>
          <a:noFill/>
        </p:spPr>
        <p:txBody>
          <a:bodyPr wrap="square" rtlCol="0">
            <a:spAutoFit/>
          </a:bodyPr>
          <a:lstStyle/>
          <a:p>
            <a:pPr algn="ctr"/>
            <a:r>
              <a:rPr lang="en-US" sz="1600" b="1" dirty="0" smtClean="0">
                <a:solidFill>
                  <a:srgbClr val="008000"/>
                </a:solidFill>
                <a:latin typeface="Arial" pitchFamily="34" charset="0"/>
                <a:cs typeface="Arial" pitchFamily="34" charset="0"/>
              </a:rPr>
              <a:t>Proportional term</a:t>
            </a:r>
          </a:p>
        </p:txBody>
      </p:sp>
      <p:sp>
        <p:nvSpPr>
          <p:cNvPr id="21" name="TextBox 20"/>
          <p:cNvSpPr txBox="1"/>
          <p:nvPr/>
        </p:nvSpPr>
        <p:spPr>
          <a:xfrm>
            <a:off x="3203848" y="3406473"/>
            <a:ext cx="1219200" cy="584775"/>
          </a:xfrm>
          <a:prstGeom prst="rect">
            <a:avLst/>
          </a:prstGeom>
          <a:noFill/>
        </p:spPr>
        <p:txBody>
          <a:bodyPr wrap="square" rtlCol="0">
            <a:spAutoFit/>
          </a:bodyPr>
          <a:lstStyle/>
          <a:p>
            <a:pPr algn="ctr"/>
            <a:r>
              <a:rPr lang="en-US" sz="1600" b="1" dirty="0">
                <a:solidFill>
                  <a:schemeClr val="accent6">
                    <a:lumMod val="75000"/>
                  </a:schemeClr>
                </a:solidFill>
                <a:latin typeface="Arial" pitchFamily="34" charset="0"/>
                <a:cs typeface="Arial" pitchFamily="34" charset="0"/>
              </a:rPr>
              <a:t>D</a:t>
            </a:r>
            <a:r>
              <a:rPr lang="en-US" sz="1600" b="1" dirty="0" smtClean="0">
                <a:solidFill>
                  <a:schemeClr val="accent6">
                    <a:lumMod val="75000"/>
                  </a:schemeClr>
                </a:solidFill>
                <a:latin typeface="Arial" pitchFamily="34" charset="0"/>
                <a:cs typeface="Arial" pitchFamily="34" charset="0"/>
              </a:rPr>
              <a:t>erivative term</a:t>
            </a:r>
          </a:p>
        </p:txBody>
      </p:sp>
      <p:cxnSp>
        <p:nvCxnSpPr>
          <p:cNvPr id="22" name="Straight Arrow Connector 21"/>
          <p:cNvCxnSpPr/>
          <p:nvPr/>
        </p:nvCxnSpPr>
        <p:spPr>
          <a:xfrm>
            <a:off x="2518792" y="2924448"/>
            <a:ext cx="0" cy="340889"/>
          </a:xfrm>
          <a:prstGeom prst="straightConnector1">
            <a:avLst/>
          </a:prstGeom>
          <a:ln w="38100">
            <a:solidFill>
              <a:srgbClr val="008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814192" y="2924448"/>
            <a:ext cx="0" cy="340889"/>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23619" name="Object 3"/>
          <p:cNvGraphicFramePr>
            <a:graphicFrameLocks noChangeAspect="1"/>
          </p:cNvGraphicFramePr>
          <p:nvPr/>
        </p:nvGraphicFramePr>
        <p:xfrm>
          <a:off x="827584" y="2348880"/>
          <a:ext cx="3456384" cy="470024"/>
        </p:xfrm>
        <a:graphic>
          <a:graphicData uri="http://schemas.openxmlformats.org/presentationml/2006/ole">
            <mc:AlternateContent xmlns:mc="http://schemas.openxmlformats.org/markup-compatibility/2006">
              <mc:Choice xmlns:v="urn:schemas-microsoft-com:vml" Requires="v">
                <p:oleObj spid="_x0000_s623655" name="Equation" r:id="rId5" imgW="1625400" imgH="253800" progId="Equation.DSMT4">
                  <p:embed/>
                </p:oleObj>
              </mc:Choice>
              <mc:Fallback>
                <p:oleObj name="Equation" r:id="rId5" imgW="162540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84" y="2348880"/>
                        <a:ext cx="3456384" cy="470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3620" name="Object 4"/>
          <p:cNvGraphicFramePr>
            <a:graphicFrameLocks noChangeAspect="1"/>
          </p:cNvGraphicFramePr>
          <p:nvPr/>
        </p:nvGraphicFramePr>
        <p:xfrm>
          <a:off x="6724953" y="5251002"/>
          <a:ext cx="377825" cy="423862"/>
        </p:xfrm>
        <a:graphic>
          <a:graphicData uri="http://schemas.openxmlformats.org/presentationml/2006/ole">
            <mc:AlternateContent xmlns:mc="http://schemas.openxmlformats.org/markup-compatibility/2006">
              <mc:Choice xmlns:v="urn:schemas-microsoft-com:vml" Requires="v">
                <p:oleObj spid="_x0000_s623656" name="Equation" r:id="rId7" imgW="177480" imgH="228600" progId="Equation.DSMT4">
                  <p:embed/>
                </p:oleObj>
              </mc:Choice>
              <mc:Fallback>
                <p:oleObj name="Equation" r:id="rId7" imgW="177480" imgH="2286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24953" y="5251002"/>
                        <a:ext cx="377825"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3621" name="Object 5"/>
          <p:cNvGraphicFramePr>
            <a:graphicFrameLocks noChangeAspect="1"/>
          </p:cNvGraphicFramePr>
          <p:nvPr/>
        </p:nvGraphicFramePr>
        <p:xfrm>
          <a:off x="7589049" y="3954858"/>
          <a:ext cx="406400" cy="423862"/>
        </p:xfrm>
        <a:graphic>
          <a:graphicData uri="http://schemas.openxmlformats.org/presentationml/2006/ole">
            <mc:AlternateContent xmlns:mc="http://schemas.openxmlformats.org/markup-compatibility/2006">
              <mc:Choice xmlns:v="urn:schemas-microsoft-com:vml" Requires="v">
                <p:oleObj spid="_x0000_s623657" name="Equation" r:id="rId9" imgW="190440" imgH="228600" progId="Equation.DSMT4">
                  <p:embed/>
                </p:oleObj>
              </mc:Choice>
              <mc:Fallback>
                <p:oleObj name="Equation" r:id="rId9" imgW="190440" imgH="2286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89049" y="3954858"/>
                        <a:ext cx="406400"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 name="Rectangle 23"/>
          <p:cNvSpPr/>
          <p:nvPr/>
        </p:nvSpPr>
        <p:spPr>
          <a:xfrm>
            <a:off x="251520" y="4365104"/>
            <a:ext cx="4392488" cy="1015663"/>
          </a:xfrm>
          <a:prstGeom prst="rect">
            <a:avLst/>
          </a:prstGeom>
        </p:spPr>
        <p:txBody>
          <a:bodyPr wrap="square">
            <a:spAutoFit/>
          </a:bodyPr>
          <a:lstStyle/>
          <a:p>
            <a:pPr marL="0" indent="0"/>
            <a:r>
              <a:rPr lang="en-US" sz="2000" dirty="0" smtClean="0">
                <a:latin typeface="+mn-lt"/>
              </a:rPr>
              <a:t>Search a sequence of target poses to advance the simulation to best match the observed data</a:t>
            </a:r>
          </a:p>
        </p:txBody>
      </p:sp>
    </p:spTree>
    <p:extLst>
      <p:ext uri="{BB962C8B-B14F-4D97-AF65-F5344CB8AC3E}">
        <p14:creationId xmlns:p14="http://schemas.microsoft.com/office/powerpoint/2010/main" val="1831613540"/>
      </p:ext>
    </p:extLst>
  </p:cSld>
  <p:clrMapOvr>
    <a:masterClrMapping/>
  </p:clrMapOvr>
  <mc:AlternateContent xmlns:mc="http://schemas.openxmlformats.org/markup-compatibility/2006" xmlns:p14="http://schemas.microsoft.com/office/powerpoint/2010/main">
    <mc:Choice Requires="p14">
      <p:transition spd="slow" p14:dur="2000" advTm="6473"/>
    </mc:Choice>
    <mc:Fallback xmlns="">
      <p:transition spd="slow" advTm="6473"/>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B</a:t>
            </a:r>
            <a:r>
              <a:rPr lang="en-US" dirty="0" smtClean="0"/>
              <a:t>. Hand-object Motion Capture </a:t>
            </a:r>
            <a:endParaRPr lang="en-US" dirty="0"/>
          </a:p>
        </p:txBody>
      </p:sp>
      <p:cxnSp>
        <p:nvCxnSpPr>
          <p:cNvPr id="5" name="Straight Arrow Connector 4"/>
          <p:cNvCxnSpPr/>
          <p:nvPr/>
        </p:nvCxnSpPr>
        <p:spPr bwMode="auto">
          <a:xfrm rot="5400000">
            <a:off x="3974976" y="4258021"/>
            <a:ext cx="914400" cy="1588"/>
          </a:xfrm>
          <a:prstGeom prst="straightConnector1">
            <a:avLst/>
          </a:prstGeom>
          <a:ln w="62865">
            <a:solidFill>
              <a:srgbClr val="0000CC"/>
            </a:solidFill>
            <a:headEnd type="none" w="sm" len="med"/>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p:cNvCxnSpPr/>
          <p:nvPr/>
        </p:nvCxnSpPr>
        <p:spPr bwMode="auto">
          <a:xfrm>
            <a:off x="3212976" y="3573016"/>
            <a:ext cx="1066800" cy="1588"/>
          </a:xfrm>
          <a:prstGeom prst="straightConnector1">
            <a:avLst/>
          </a:prstGeom>
          <a:ln w="62865">
            <a:solidFill>
              <a:srgbClr val="0000CC"/>
            </a:solidFill>
            <a:headEnd type="none" w="sm" len="med"/>
            <a:tailEnd type="triangle"/>
          </a:ln>
        </p:spPr>
        <p:style>
          <a:lnRef idx="1">
            <a:schemeClr val="accent3"/>
          </a:lnRef>
          <a:fillRef idx="0">
            <a:schemeClr val="accent3"/>
          </a:fillRef>
          <a:effectRef idx="0">
            <a:schemeClr val="accent3"/>
          </a:effectRef>
          <a:fontRef idx="minor">
            <a:schemeClr val="tx1"/>
          </a:fontRef>
        </p:style>
      </p:cxnSp>
      <p:cxnSp>
        <p:nvCxnSpPr>
          <p:cNvPr id="13" name="Straight Arrow Connector 12"/>
          <p:cNvCxnSpPr/>
          <p:nvPr/>
        </p:nvCxnSpPr>
        <p:spPr bwMode="auto">
          <a:xfrm rot="10800000">
            <a:off x="4584576" y="3573016"/>
            <a:ext cx="990600" cy="1588"/>
          </a:xfrm>
          <a:prstGeom prst="straightConnector1">
            <a:avLst/>
          </a:prstGeom>
          <a:ln w="62865">
            <a:solidFill>
              <a:srgbClr val="0000CC"/>
            </a:solidFill>
            <a:headEnd type="none" w="sm" len="med"/>
            <a:tailEnd type="triangle"/>
          </a:ln>
        </p:spPr>
        <p:style>
          <a:lnRef idx="1">
            <a:schemeClr val="accent3"/>
          </a:lnRef>
          <a:fillRef idx="0">
            <a:schemeClr val="accent3"/>
          </a:fillRef>
          <a:effectRef idx="0">
            <a:schemeClr val="accent3"/>
          </a:effectRef>
          <a:fontRef idx="minor">
            <a:schemeClr val="tx1"/>
          </a:fontRef>
        </p:style>
      </p:cxnSp>
      <p:pic>
        <p:nvPicPr>
          <p:cNvPr id="16" name="Picture 3" descr="E:\Defense_Slides\v_4\HandCap_Image\force\PD.png"/>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395536" y="2374205"/>
            <a:ext cx="2664296" cy="2071408"/>
          </a:xfrm>
          <a:prstGeom prst="rect">
            <a:avLst/>
          </a:prstGeom>
          <a:noFill/>
        </p:spPr>
      </p:pic>
      <p:pic>
        <p:nvPicPr>
          <p:cNvPr id="18" name="Picture 4" descr="E:\Defense_Slides\v_4\HandCap_Image\force\4.png"/>
          <p:cNvPicPr>
            <a:picLocks noChangeAspect="1" noChangeArrowheads="1"/>
          </p:cNvPicPr>
          <p:nvPr/>
        </p:nvPicPr>
        <p:blipFill>
          <a:blip r:embed="rId5" cstate="print">
            <a:clrChange>
              <a:clrFrom>
                <a:srgbClr val="000000"/>
              </a:clrFrom>
              <a:clrTo>
                <a:srgbClr val="000000">
                  <a:alpha val="0"/>
                </a:srgbClr>
              </a:clrTo>
            </a:clrChange>
          </a:blip>
          <a:srcRect/>
          <a:stretch>
            <a:fillRect/>
          </a:stretch>
        </p:blipFill>
        <p:spPr bwMode="auto">
          <a:xfrm>
            <a:off x="5856971" y="2564976"/>
            <a:ext cx="2747477" cy="1753445"/>
          </a:xfrm>
          <a:prstGeom prst="rect">
            <a:avLst/>
          </a:prstGeom>
          <a:noFill/>
        </p:spPr>
      </p:pic>
      <p:sp>
        <p:nvSpPr>
          <p:cNvPr id="19" name="Rectangle 18"/>
          <p:cNvSpPr/>
          <p:nvPr/>
        </p:nvSpPr>
        <p:spPr>
          <a:xfrm rot="19205664">
            <a:off x="314707" y="3145337"/>
            <a:ext cx="2133600" cy="307777"/>
          </a:xfrm>
          <a:prstGeom prst="rect">
            <a:avLst/>
          </a:prstGeom>
        </p:spPr>
        <p:txBody>
          <a:bodyPr wrap="square">
            <a:spAutoFit/>
          </a:bodyPr>
          <a:lstStyle/>
          <a:p>
            <a:pPr algn="ctr"/>
            <a:r>
              <a:rPr lang="en-US" sz="1400" dirty="0" smtClean="0"/>
              <a:t>PD</a:t>
            </a:r>
            <a:endParaRPr lang="en-US" sz="1300" dirty="0" smtClean="0"/>
          </a:p>
        </p:txBody>
      </p:sp>
      <p:sp>
        <p:nvSpPr>
          <p:cNvPr id="20" name="Rectangle 19"/>
          <p:cNvSpPr/>
          <p:nvPr/>
        </p:nvSpPr>
        <p:spPr>
          <a:xfrm>
            <a:off x="5676528" y="4406454"/>
            <a:ext cx="2721024" cy="892552"/>
          </a:xfrm>
          <a:prstGeom prst="rect">
            <a:avLst/>
          </a:prstGeom>
        </p:spPr>
        <p:txBody>
          <a:bodyPr wrap="square">
            <a:spAutoFit/>
          </a:bodyPr>
          <a:lstStyle/>
          <a:p>
            <a:pPr algn="ctr"/>
            <a:r>
              <a:rPr lang="en-US" sz="1800" b="1" dirty="0" smtClean="0">
                <a:solidFill>
                  <a:srgbClr val="C00000"/>
                </a:solidFill>
              </a:rPr>
              <a:t>Augmented joint torques</a:t>
            </a:r>
            <a:r>
              <a:rPr lang="en-US" sz="1800" b="1" dirty="0" smtClean="0"/>
              <a:t>: </a:t>
            </a:r>
            <a:r>
              <a:rPr lang="en-US" sz="1800" dirty="0" smtClean="0"/>
              <a:t> </a:t>
            </a:r>
            <a:r>
              <a:rPr lang="en-US" sz="1600" dirty="0" smtClean="0"/>
              <a:t>Track object movement</a:t>
            </a:r>
          </a:p>
        </p:txBody>
      </p:sp>
      <p:sp>
        <p:nvSpPr>
          <p:cNvPr id="21" name="Right Arrow 20"/>
          <p:cNvSpPr/>
          <p:nvPr/>
        </p:nvSpPr>
        <p:spPr>
          <a:xfrm rot="19237339">
            <a:off x="1346127" y="3378805"/>
            <a:ext cx="418171"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Or 21"/>
          <p:cNvSpPr/>
          <p:nvPr/>
        </p:nvSpPr>
        <p:spPr>
          <a:xfrm>
            <a:off x="4279776" y="3415853"/>
            <a:ext cx="304799" cy="301752"/>
          </a:xfrm>
          <a:prstGeom prst="flowChar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79512" y="4469631"/>
            <a:ext cx="2526432" cy="615553"/>
          </a:xfrm>
          <a:prstGeom prst="rect">
            <a:avLst/>
          </a:prstGeom>
        </p:spPr>
        <p:txBody>
          <a:bodyPr wrap="square">
            <a:spAutoFit/>
          </a:bodyPr>
          <a:lstStyle/>
          <a:p>
            <a:pPr algn="ctr"/>
            <a:r>
              <a:rPr lang="en-US" sz="1800" dirty="0" smtClean="0">
                <a:solidFill>
                  <a:srgbClr val="C00000"/>
                </a:solidFill>
              </a:rPr>
              <a:t> </a:t>
            </a:r>
            <a:r>
              <a:rPr lang="en-US" sz="1800" b="1" dirty="0" smtClean="0">
                <a:solidFill>
                  <a:srgbClr val="C00000"/>
                </a:solidFill>
              </a:rPr>
              <a:t>Active joint torques</a:t>
            </a:r>
            <a:r>
              <a:rPr lang="en-US" sz="1800" b="1" dirty="0" smtClean="0"/>
              <a:t>:</a:t>
            </a:r>
          </a:p>
          <a:p>
            <a:pPr algn="ctr"/>
            <a:r>
              <a:rPr lang="en-US" sz="1600" dirty="0" smtClean="0"/>
              <a:t>  </a:t>
            </a:r>
            <a:r>
              <a:rPr lang="en-US" sz="1600" dirty="0"/>
              <a:t>T</a:t>
            </a:r>
            <a:r>
              <a:rPr lang="en-US" sz="1600" dirty="0" smtClean="0"/>
              <a:t>rack hand articulations</a:t>
            </a:r>
          </a:p>
        </p:txBody>
      </p:sp>
      <p:sp>
        <p:nvSpPr>
          <p:cNvPr id="23" name="TextBox 22"/>
          <p:cNvSpPr txBox="1">
            <a:spLocks noRot="1" noChangeAspect="1" noMove="1" noResize="1" noEditPoints="1" noAdjustHandles="1" noChangeArrowheads="1" noChangeShapeType="1" noTextEdit="1"/>
          </p:cNvSpPr>
          <p:nvPr/>
        </p:nvSpPr>
        <p:spPr>
          <a:xfrm>
            <a:off x="533400" y="4273930"/>
            <a:ext cx="420211" cy="374270"/>
          </a:xfrm>
          <a:prstGeom prst="rect">
            <a:avLst/>
          </a:prstGeom>
          <a:blipFill rotWithShape="1">
            <a:blip r:embed="rId6" cstate="print"/>
            <a:stretch>
              <a:fillRect b="-6452"/>
            </a:stretch>
          </a:blipFill>
        </p:spPr>
        <p:txBody>
          <a:bodyPr/>
          <a:lstStyle/>
          <a:p>
            <a:r>
              <a:rPr lang="en-US">
                <a:noFill/>
              </a:rPr>
              <a:t> </a:t>
            </a:r>
          </a:p>
        </p:txBody>
      </p:sp>
      <p:sp>
        <p:nvSpPr>
          <p:cNvPr id="24" name="TextBox 23"/>
          <p:cNvSpPr txBox="1">
            <a:spLocks noRot="1" noChangeAspect="1" noMove="1" noResize="1" noEditPoints="1" noAdjustHandles="1" noChangeArrowheads="1" noChangeShapeType="1" noTextEdit="1"/>
          </p:cNvSpPr>
          <p:nvPr/>
        </p:nvSpPr>
        <p:spPr>
          <a:xfrm>
            <a:off x="2133600" y="2902330"/>
            <a:ext cx="498855" cy="374270"/>
          </a:xfrm>
          <a:prstGeom prst="rect">
            <a:avLst/>
          </a:prstGeom>
          <a:blipFill rotWithShape="1">
            <a:blip r:embed="rId7" cstate="print"/>
            <a:stretch>
              <a:fillRect b="-6452"/>
            </a:stretch>
          </a:blipFill>
        </p:spPr>
        <p:txBody>
          <a:bodyPr/>
          <a:lstStyle/>
          <a:p>
            <a:r>
              <a:rPr lang="en-US">
                <a:noFill/>
              </a:rPr>
              <a:t> </a:t>
            </a:r>
          </a:p>
        </p:txBody>
      </p:sp>
      <p:graphicFrame>
        <p:nvGraphicFramePr>
          <p:cNvPr id="625669" name="Object 5"/>
          <p:cNvGraphicFramePr>
            <a:graphicFrameLocks noChangeAspect="1"/>
          </p:cNvGraphicFramePr>
          <p:nvPr/>
        </p:nvGraphicFramePr>
        <p:xfrm>
          <a:off x="3419872" y="2976798"/>
          <a:ext cx="504056" cy="477527"/>
        </p:xfrm>
        <a:graphic>
          <a:graphicData uri="http://schemas.openxmlformats.org/presentationml/2006/ole">
            <mc:AlternateContent xmlns:mc="http://schemas.openxmlformats.org/markup-compatibility/2006">
              <mc:Choice xmlns:v="urn:schemas-microsoft-com:vml" Requires="v">
                <p:oleObj spid="_x0000_s625754" name="Equation" r:id="rId8" imgW="241200" imgH="228600" progId="Equation.DSMT4">
                  <p:embed/>
                </p:oleObj>
              </mc:Choice>
              <mc:Fallback>
                <p:oleObj name="Equation" r:id="rId8" imgW="241200" imgH="2286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19872" y="2976798"/>
                        <a:ext cx="504056" cy="477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5670" name="Object 6"/>
          <p:cNvGraphicFramePr>
            <a:graphicFrameLocks noChangeAspect="1"/>
          </p:cNvGraphicFramePr>
          <p:nvPr/>
        </p:nvGraphicFramePr>
        <p:xfrm>
          <a:off x="4856242" y="3022277"/>
          <a:ext cx="507846" cy="482454"/>
        </p:xfrm>
        <a:graphic>
          <a:graphicData uri="http://schemas.openxmlformats.org/presentationml/2006/ole">
            <mc:AlternateContent xmlns:mc="http://schemas.openxmlformats.org/markup-compatibility/2006">
              <mc:Choice xmlns:v="urn:schemas-microsoft-com:vml" Requires="v">
                <p:oleObj spid="_x0000_s625755" name="Equation" r:id="rId10" imgW="253800" imgH="241200" progId="Equation.DSMT4">
                  <p:embed/>
                </p:oleObj>
              </mc:Choice>
              <mc:Fallback>
                <p:oleObj name="Equation" r:id="rId10" imgW="253800" imgH="2412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56242" y="3022277"/>
                        <a:ext cx="507846" cy="482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5671" name="Object 7"/>
          <p:cNvGraphicFramePr>
            <a:graphicFrameLocks noChangeAspect="1"/>
          </p:cNvGraphicFramePr>
          <p:nvPr/>
        </p:nvGraphicFramePr>
        <p:xfrm>
          <a:off x="4211959" y="4750469"/>
          <a:ext cx="610173" cy="504056"/>
        </p:xfrm>
        <a:graphic>
          <a:graphicData uri="http://schemas.openxmlformats.org/presentationml/2006/ole">
            <mc:AlternateContent xmlns:mc="http://schemas.openxmlformats.org/markup-compatibility/2006">
              <mc:Choice xmlns:v="urn:schemas-microsoft-com:vml" Requires="v">
                <p:oleObj spid="_x0000_s625756" name="Equation" r:id="rId12" imgW="291960" imgH="241200" progId="Equation.DSMT4">
                  <p:embed/>
                </p:oleObj>
              </mc:Choice>
              <mc:Fallback>
                <p:oleObj name="Equation" r:id="rId12" imgW="291960" imgH="24120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11959" y="4750469"/>
                        <a:ext cx="610173"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 name="Content Placeholder 2"/>
          <p:cNvSpPr txBox="1">
            <a:spLocks/>
          </p:cNvSpPr>
          <p:nvPr/>
        </p:nvSpPr>
        <p:spPr bwMode="auto">
          <a:xfrm>
            <a:off x="179512" y="980728"/>
            <a:ext cx="8712968"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spcBef>
                <a:spcPct val="20000"/>
              </a:spcBef>
              <a:buClr>
                <a:srgbClr val="C00000"/>
              </a:buClr>
              <a:buSzPct val="90000"/>
            </a:pPr>
            <a:r>
              <a:rPr lang="en-US" sz="2600" b="1" i="1" u="sng" kern="0" dirty="0" smtClean="0">
                <a:latin typeface="+mn-lt"/>
                <a:ea typeface="黑体" pitchFamily="2" charset="-122"/>
              </a:rPr>
              <a:t>Composite Motion Control</a:t>
            </a:r>
            <a:r>
              <a:rPr kumimoji="0" lang="en-US" altLang="zh-CN" sz="2600" b="1" i="1" u="sng" strike="noStrike" kern="0" cap="none" spc="0" normalizeH="0" baseline="0" noProof="0" dirty="0" smtClean="0">
                <a:ln>
                  <a:noFill/>
                </a:ln>
                <a:solidFill>
                  <a:schemeClr val="tx1"/>
                </a:solidFill>
                <a:effectLst/>
                <a:uLnTx/>
                <a:uFillTx/>
                <a:latin typeface="+mn-lt"/>
                <a:ea typeface="黑体" pitchFamily="2" charset="-122"/>
                <a:cs typeface="+mn-cs"/>
              </a:rPr>
              <a:t>: </a:t>
            </a:r>
            <a:r>
              <a:rPr kumimoji="0" lang="en-US" altLang="zh-CN" sz="2400" b="1" i="0" u="none" strike="noStrike" kern="1200" cap="none" spc="0" normalizeH="0" baseline="0" noProof="0" dirty="0" smtClean="0">
                <a:ln>
                  <a:noFill/>
                </a:ln>
                <a:solidFill>
                  <a:schemeClr val="tx1"/>
                </a:solidFill>
                <a:effectLst/>
                <a:uLnTx/>
                <a:uFillTx/>
                <a:latin typeface="+mn-lt"/>
                <a:ea typeface="黑体" pitchFamily="2" charset="-122"/>
                <a:cs typeface="+mn-cs"/>
              </a:rPr>
              <a:t> </a:t>
            </a:r>
            <a:r>
              <a:rPr lang="en-US" altLang="zh-CN" b="1" dirty="0" smtClean="0">
                <a:latin typeface="Arial Unicode MS" pitchFamily="34" charset="-122"/>
                <a:ea typeface="黑体" pitchFamily="2" charset="-122"/>
              </a:rPr>
              <a:t>Simultaneously model the movement of the hand, object and subtle contact phenomena</a:t>
            </a:r>
            <a:endParaRPr kumimoji="0" lang="en-US" altLang="zh-CN" sz="2400" b="1" i="0" u="none" strike="noStrike" kern="1200" cap="none" spc="0" normalizeH="0" baseline="0" noProof="0" dirty="0">
              <a:ln>
                <a:noFill/>
              </a:ln>
              <a:solidFill>
                <a:schemeClr val="tx1"/>
              </a:solidFill>
              <a:effectLst/>
              <a:uLnTx/>
              <a:uFillTx/>
              <a:latin typeface="+mn-lt"/>
              <a:ea typeface="黑体" pitchFamily="2" charset="-122"/>
              <a:cs typeface="+mn-cs"/>
            </a:endParaRPr>
          </a:p>
        </p:txBody>
      </p:sp>
      <p:graphicFrame>
        <p:nvGraphicFramePr>
          <p:cNvPr id="625673" name="Object 9"/>
          <p:cNvGraphicFramePr>
            <a:graphicFrameLocks noChangeAspect="1"/>
          </p:cNvGraphicFramePr>
          <p:nvPr/>
        </p:nvGraphicFramePr>
        <p:xfrm>
          <a:off x="179512" y="3645024"/>
          <a:ext cx="442243" cy="423863"/>
        </p:xfrm>
        <a:graphic>
          <a:graphicData uri="http://schemas.openxmlformats.org/presentationml/2006/ole">
            <mc:AlternateContent xmlns:mc="http://schemas.openxmlformats.org/markup-compatibility/2006">
              <mc:Choice xmlns:v="urn:schemas-microsoft-com:vml" Requires="v">
                <p:oleObj spid="_x0000_s625757" name="Equation" r:id="rId14" imgW="177480" imgH="228600" progId="Equation.DSMT4">
                  <p:embed/>
                </p:oleObj>
              </mc:Choice>
              <mc:Fallback>
                <p:oleObj name="Equation" r:id="rId14" imgW="177480" imgH="22860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9512" y="3645024"/>
                        <a:ext cx="442243" cy="42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5674" name="Object 10"/>
          <p:cNvGraphicFramePr>
            <a:graphicFrameLocks noChangeAspect="1"/>
          </p:cNvGraphicFramePr>
          <p:nvPr/>
        </p:nvGraphicFramePr>
        <p:xfrm>
          <a:off x="1864062" y="2204864"/>
          <a:ext cx="475690" cy="423862"/>
        </p:xfrm>
        <a:graphic>
          <a:graphicData uri="http://schemas.openxmlformats.org/presentationml/2006/ole">
            <mc:AlternateContent xmlns:mc="http://schemas.openxmlformats.org/markup-compatibility/2006">
              <mc:Choice xmlns:v="urn:schemas-microsoft-com:vml" Requires="v">
                <p:oleObj spid="_x0000_s625758" name="Equation" r:id="rId16" imgW="190440" imgH="228600" progId="Equation.DSMT4">
                  <p:embed/>
                </p:oleObj>
              </mc:Choice>
              <mc:Fallback>
                <p:oleObj name="Equation" r:id="rId16" imgW="190440" imgH="228600" progId="Equation.DSMT4">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64062" y="2204864"/>
                        <a:ext cx="475690"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5675" name="Object 11"/>
          <p:cNvGraphicFramePr>
            <a:graphicFrameLocks noChangeAspect="1"/>
          </p:cNvGraphicFramePr>
          <p:nvPr/>
        </p:nvGraphicFramePr>
        <p:xfrm>
          <a:off x="7235949" y="3860800"/>
          <a:ext cx="442912" cy="423863"/>
        </p:xfrm>
        <a:graphic>
          <a:graphicData uri="http://schemas.openxmlformats.org/presentationml/2006/ole">
            <mc:AlternateContent xmlns:mc="http://schemas.openxmlformats.org/markup-compatibility/2006">
              <mc:Choice xmlns:v="urn:schemas-microsoft-com:vml" Requires="v">
                <p:oleObj spid="_x0000_s625759" name="Equation" r:id="rId18" imgW="177480" imgH="228600" progId="Equation.DSMT4">
                  <p:embed/>
                </p:oleObj>
              </mc:Choice>
              <mc:Fallback>
                <p:oleObj name="Equation" r:id="rId18" imgW="177480" imgH="228600" progId="Equation.DSMT4">
                  <p:embed/>
                  <p:pic>
                    <p:nvPicPr>
                      <p:cNvPr id="0" name="Picture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35949" y="3860800"/>
                        <a:ext cx="442912" cy="42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5676" name="Object 12"/>
          <p:cNvGraphicFramePr>
            <a:graphicFrameLocks noChangeAspect="1"/>
          </p:cNvGraphicFramePr>
          <p:nvPr/>
        </p:nvGraphicFramePr>
        <p:xfrm>
          <a:off x="8532440" y="2420938"/>
          <a:ext cx="476250" cy="423862"/>
        </p:xfrm>
        <a:graphic>
          <a:graphicData uri="http://schemas.openxmlformats.org/presentationml/2006/ole">
            <mc:AlternateContent xmlns:mc="http://schemas.openxmlformats.org/markup-compatibility/2006">
              <mc:Choice xmlns:v="urn:schemas-microsoft-com:vml" Requires="v">
                <p:oleObj spid="_x0000_s625760" name="Equation" r:id="rId20" imgW="190440" imgH="228600" progId="Equation.DSMT4">
                  <p:embed/>
                </p:oleObj>
              </mc:Choice>
              <mc:Fallback>
                <p:oleObj name="Equation" r:id="rId20" imgW="190440" imgH="228600" progId="Equation.DSMT4">
                  <p:embed/>
                  <p:pic>
                    <p:nvPicPr>
                      <p:cNvPr id="0" name="Picture 1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532440" y="2420938"/>
                        <a:ext cx="476250"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183503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B</a:t>
            </a:r>
            <a:r>
              <a:rPr lang="en-US" dirty="0" smtClean="0"/>
              <a:t>. Hand-object Motion Capture </a:t>
            </a:r>
            <a:endParaRPr lang="en-US" dirty="0"/>
          </a:p>
        </p:txBody>
      </p:sp>
      <p:sp>
        <p:nvSpPr>
          <p:cNvPr id="3" name="Content Placeholder 2"/>
          <p:cNvSpPr>
            <a:spLocks noGrp="1"/>
          </p:cNvSpPr>
          <p:nvPr>
            <p:ph idx="1"/>
          </p:nvPr>
        </p:nvSpPr>
        <p:spPr>
          <a:xfrm>
            <a:off x="323528" y="980728"/>
            <a:ext cx="8568952" cy="5616624"/>
          </a:xfrm>
        </p:spPr>
        <p:txBody>
          <a:bodyPr/>
          <a:lstStyle/>
          <a:p>
            <a:pPr marL="0" lvl="0" indent="0">
              <a:buNone/>
            </a:pPr>
            <a:r>
              <a:rPr lang="en-US" altLang="zh-CN" sz="2600" b="1" i="1" u="sng" dirty="0">
                <a:latin typeface="+mn-lt"/>
              </a:rPr>
              <a:t>V</a:t>
            </a:r>
            <a:r>
              <a:rPr lang="en-US" altLang="zh-CN" sz="2600" b="1" i="1" u="sng" dirty="0" smtClean="0">
                <a:latin typeface="+mn-lt"/>
              </a:rPr>
              <a:t>irtual forces: </a:t>
            </a:r>
            <a:r>
              <a:rPr lang="en-US" altLang="zh-CN" b="1" kern="1200" dirty="0"/>
              <a:t>the force needed to drive the </a:t>
            </a:r>
            <a:r>
              <a:rPr lang="en-US" altLang="zh-CN" b="1" kern="1200" dirty="0" smtClean="0"/>
              <a:t>object to reach the target position</a:t>
            </a:r>
            <a:endParaRPr lang="en-US" altLang="zh-CN" b="1" kern="1200" dirty="0"/>
          </a:p>
          <a:p>
            <a:endParaRPr lang="en-US" dirty="0"/>
          </a:p>
        </p:txBody>
      </p:sp>
      <p:pic>
        <p:nvPicPr>
          <p:cNvPr id="6" name="Picture 1" descr="E:\Defense_Slides\v_4\HandCap_Image\force\1.png"/>
          <p:cNvPicPr>
            <a:picLocks noChangeAspect="1" noChangeArrowheads="1"/>
          </p:cNvPicPr>
          <p:nvPr/>
        </p:nvPicPr>
        <p:blipFill>
          <a:blip r:embed="rId5" cstate="print">
            <a:clrChange>
              <a:clrFrom>
                <a:srgbClr val="000000"/>
              </a:clrFrom>
              <a:clrTo>
                <a:srgbClr val="000000">
                  <a:alpha val="0"/>
                </a:srgbClr>
              </a:clrTo>
            </a:clrChange>
          </a:blip>
          <a:srcRect/>
          <a:stretch>
            <a:fillRect/>
          </a:stretch>
        </p:blipFill>
        <p:spPr bwMode="auto">
          <a:xfrm>
            <a:off x="2339752" y="1484784"/>
            <a:ext cx="4260680" cy="2736304"/>
          </a:xfrm>
          <a:prstGeom prst="rect">
            <a:avLst/>
          </a:prstGeom>
          <a:noFill/>
        </p:spPr>
      </p:pic>
      <p:graphicFrame>
        <p:nvGraphicFramePr>
          <p:cNvPr id="626691" name="Object 3"/>
          <p:cNvGraphicFramePr>
            <a:graphicFrameLocks noChangeAspect="1"/>
          </p:cNvGraphicFramePr>
          <p:nvPr/>
        </p:nvGraphicFramePr>
        <p:xfrm>
          <a:off x="2123728" y="4365104"/>
          <a:ext cx="4715678" cy="542032"/>
        </p:xfrm>
        <a:graphic>
          <a:graphicData uri="http://schemas.openxmlformats.org/presentationml/2006/ole">
            <mc:AlternateContent xmlns:mc="http://schemas.openxmlformats.org/markup-compatibility/2006">
              <mc:Choice xmlns:v="urn:schemas-microsoft-com:vml" Requires="v">
                <p:oleObj spid="_x0000_s626703" name="Equation" r:id="rId6" imgW="2209680" imgH="253800" progId="Equation.DSMT4">
                  <p:embed/>
                </p:oleObj>
              </mc:Choice>
              <mc:Fallback>
                <p:oleObj name="Equation" r:id="rId6" imgW="2209680" imgH="2538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3728" y="4365104"/>
                        <a:ext cx="4715678" cy="542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1691680" y="5157192"/>
            <a:ext cx="6048672" cy="707886"/>
          </a:xfrm>
          <a:prstGeom prst="rect">
            <a:avLst/>
          </a:prstGeom>
          <a:noFill/>
        </p:spPr>
        <p:txBody>
          <a:bodyPr wrap="square" rtlCol="0">
            <a:spAutoFit/>
          </a:bodyPr>
          <a:lstStyle/>
          <a:p>
            <a:r>
              <a:rPr lang="en-US" sz="2000" b="1" dirty="0">
                <a:solidFill>
                  <a:srgbClr val="C00000"/>
                </a:solidFill>
                <a:latin typeface="Arial" pitchFamily="34" charset="0"/>
                <a:cs typeface="Arial" pitchFamily="34" charset="0"/>
              </a:rPr>
              <a:t>T</a:t>
            </a:r>
            <a:r>
              <a:rPr lang="en-US" sz="2000" b="1" dirty="0" smtClean="0">
                <a:solidFill>
                  <a:srgbClr val="C00000"/>
                </a:solidFill>
                <a:latin typeface="Arial" pitchFamily="34" charset="0"/>
                <a:cs typeface="Arial" pitchFamily="34" charset="0"/>
              </a:rPr>
              <a:t>he object is passive -- we must produce contact forces to realize the virtual forces!</a:t>
            </a:r>
          </a:p>
        </p:txBody>
      </p:sp>
    </p:spTree>
    <p:custDataLst>
      <p:tags r:id="rId2"/>
    </p:custDataLst>
    <p:extLst>
      <p:ext uri="{BB962C8B-B14F-4D97-AF65-F5344CB8AC3E}">
        <p14:creationId xmlns:p14="http://schemas.microsoft.com/office/powerpoint/2010/main" val="18719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B</a:t>
            </a:r>
            <a:r>
              <a:rPr lang="en-US" dirty="0" smtClean="0"/>
              <a:t>. Hand-object Motion Capture </a:t>
            </a:r>
            <a:endParaRPr lang="en-US" dirty="0"/>
          </a:p>
        </p:txBody>
      </p:sp>
      <p:sp>
        <p:nvSpPr>
          <p:cNvPr id="3" name="Content Placeholder 2"/>
          <p:cNvSpPr>
            <a:spLocks noGrp="1"/>
          </p:cNvSpPr>
          <p:nvPr>
            <p:ph idx="1"/>
          </p:nvPr>
        </p:nvSpPr>
        <p:spPr/>
        <p:txBody>
          <a:bodyPr/>
          <a:lstStyle/>
          <a:p>
            <a:pPr marL="0" lvl="0" indent="0">
              <a:spcBef>
                <a:spcPts val="700"/>
              </a:spcBef>
              <a:buClr>
                <a:schemeClr val="tx2"/>
              </a:buClr>
              <a:buSzPct val="95000"/>
              <a:defRPr/>
            </a:pPr>
            <a:r>
              <a:rPr lang="en-US" altLang="zh-CN" sz="2600" b="1" i="1" u="sng" dirty="0" smtClean="0">
                <a:latin typeface="+mn-lt"/>
              </a:rPr>
              <a:t>Contact forces: </a:t>
            </a:r>
            <a:r>
              <a:rPr lang="en-US" altLang="zh-CN" b="1" kern="1200" dirty="0" smtClean="0"/>
              <a:t>match the virtual forces to drive the object to the target position</a:t>
            </a:r>
            <a:endParaRPr lang="en-US" altLang="zh-CN" b="1" kern="1200" dirty="0"/>
          </a:p>
        </p:txBody>
      </p:sp>
      <p:cxnSp>
        <p:nvCxnSpPr>
          <p:cNvPr id="24" name="Straight Arrow Connector 23"/>
          <p:cNvCxnSpPr/>
          <p:nvPr/>
        </p:nvCxnSpPr>
        <p:spPr bwMode="auto">
          <a:xfrm flipH="1" flipV="1">
            <a:off x="5868144" y="2708920"/>
            <a:ext cx="381000" cy="1589"/>
          </a:xfrm>
          <a:prstGeom prst="straightConnector1">
            <a:avLst/>
          </a:prstGeom>
          <a:ln w="50165">
            <a:solidFill>
              <a:srgbClr val="C00000"/>
            </a:solidFill>
            <a:headEnd type="none" w="sm" len="med"/>
            <a:tailEnd type="none"/>
          </a:ln>
        </p:spPr>
        <p:style>
          <a:lnRef idx="1">
            <a:schemeClr val="accent3"/>
          </a:lnRef>
          <a:fillRef idx="0">
            <a:schemeClr val="accent3"/>
          </a:fillRef>
          <a:effectRef idx="0">
            <a:schemeClr val="accent3"/>
          </a:effectRef>
          <a:fontRef idx="minor">
            <a:schemeClr val="tx1"/>
          </a:fontRef>
        </p:style>
      </p:cxnSp>
      <p:cxnSp>
        <p:nvCxnSpPr>
          <p:cNvPr id="25" name="Straight Arrow Connector 24"/>
          <p:cNvCxnSpPr/>
          <p:nvPr/>
        </p:nvCxnSpPr>
        <p:spPr>
          <a:xfrm flipH="1">
            <a:off x="6058644" y="2708920"/>
            <a:ext cx="2" cy="24169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6" name="Text Box 11"/>
          <p:cNvSpPr txBox="1">
            <a:spLocks noChangeArrowheads="1"/>
          </p:cNvSpPr>
          <p:nvPr/>
        </p:nvSpPr>
        <p:spPr bwMode="auto">
          <a:xfrm>
            <a:off x="4933300" y="2962948"/>
            <a:ext cx="2362200" cy="535531"/>
          </a:xfrm>
          <a:prstGeom prst="rect">
            <a:avLst/>
          </a:prstGeom>
          <a:noFill/>
          <a:ln w="9525">
            <a:noFill/>
            <a:miter lim="800000"/>
            <a:headEnd/>
            <a:tailEnd/>
          </a:ln>
          <a:effectLst/>
        </p:spPr>
        <p:txBody>
          <a:bodyPr wrap="square">
            <a:spAutoFit/>
          </a:bodyPr>
          <a:lstStyle/>
          <a:p>
            <a:pPr algn="ctr">
              <a:lnSpc>
                <a:spcPct val="90000"/>
              </a:lnSpc>
              <a:spcBef>
                <a:spcPct val="50000"/>
              </a:spcBef>
            </a:pPr>
            <a:r>
              <a:rPr kumimoji="0" lang="en-US" altLang="zh-CN" sz="1600" dirty="0" smtClean="0">
                <a:solidFill>
                  <a:srgbClr val="C00000"/>
                </a:solidFill>
                <a:ea typeface="SimSun" pitchFamily="2" charset="-122"/>
              </a:rPr>
              <a:t>Initial contact forces without virtual forces</a:t>
            </a:r>
            <a:endParaRPr kumimoji="0" lang="en-US" altLang="zh-CN" sz="1600" dirty="0">
              <a:solidFill>
                <a:srgbClr val="C00000"/>
              </a:solidFill>
              <a:ea typeface="SimSun" pitchFamily="2" charset="-122"/>
            </a:endParaRPr>
          </a:p>
        </p:txBody>
      </p:sp>
      <p:graphicFrame>
        <p:nvGraphicFramePr>
          <p:cNvPr id="27" name="Object 9"/>
          <p:cNvGraphicFramePr>
            <a:graphicFrameLocks noChangeAspect="1"/>
          </p:cNvGraphicFramePr>
          <p:nvPr/>
        </p:nvGraphicFramePr>
        <p:xfrm>
          <a:off x="4522212" y="2020591"/>
          <a:ext cx="1872208" cy="583147"/>
        </p:xfrm>
        <a:graphic>
          <a:graphicData uri="http://schemas.openxmlformats.org/presentationml/2006/ole">
            <mc:AlternateContent xmlns:mc="http://schemas.openxmlformats.org/markup-compatibility/2006">
              <mc:Choice xmlns:v="urn:schemas-microsoft-com:vml" Requires="v">
                <p:oleObj spid="_x0000_s631873" name="Equation" r:id="rId4" imgW="774360" imgH="241200" progId="Equation.DSMT4">
                  <p:embed/>
                </p:oleObj>
              </mc:Choice>
              <mc:Fallback>
                <p:oleObj name="Equation" r:id="rId4" imgW="774360" imgH="2412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2212" y="2020591"/>
                        <a:ext cx="1872208" cy="583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 name="Object 6"/>
          <p:cNvGraphicFramePr>
            <a:graphicFrameLocks noChangeAspect="1"/>
          </p:cNvGraphicFramePr>
          <p:nvPr/>
        </p:nvGraphicFramePr>
        <p:xfrm>
          <a:off x="3407068" y="3892799"/>
          <a:ext cx="5494765" cy="576064"/>
        </p:xfrm>
        <a:graphic>
          <a:graphicData uri="http://schemas.openxmlformats.org/presentationml/2006/ole">
            <mc:AlternateContent xmlns:mc="http://schemas.openxmlformats.org/markup-compatibility/2006">
              <mc:Choice xmlns:v="urn:schemas-microsoft-com:vml" Requires="v">
                <p:oleObj spid="_x0000_s631874" name="Equation" r:id="rId6" imgW="3149280" imgH="330120" progId="Equation.DSMT4">
                  <p:embed/>
                </p:oleObj>
              </mc:Choice>
              <mc:Fallback>
                <p:oleObj name="Equation" r:id="rId6" imgW="3149280" imgH="33012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7068" y="3892799"/>
                        <a:ext cx="5494765"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9" name="Group 28"/>
          <p:cNvGrpSpPr/>
          <p:nvPr/>
        </p:nvGrpSpPr>
        <p:grpSpPr>
          <a:xfrm>
            <a:off x="659676" y="2380631"/>
            <a:ext cx="2891408" cy="2160240"/>
            <a:chOff x="2483768" y="3573016"/>
            <a:chExt cx="3611488" cy="2664296"/>
          </a:xfrm>
        </p:grpSpPr>
        <p:pic>
          <p:nvPicPr>
            <p:cNvPr id="30" name="Picture 2" descr="E:\Defense_Slides\v_4\HandCap_Image\force\2.png"/>
            <p:cNvPicPr>
              <a:picLocks noChangeAspect="1" noChangeArrowheads="1"/>
            </p:cNvPicPr>
            <p:nvPr/>
          </p:nvPicPr>
          <p:blipFill>
            <a:blip r:embed="rId8" cstate="print">
              <a:clrChange>
                <a:clrFrom>
                  <a:srgbClr val="000000"/>
                </a:clrFrom>
                <a:clrTo>
                  <a:srgbClr val="000000">
                    <a:alpha val="0"/>
                  </a:srgbClr>
                </a:clrTo>
              </a:clrChange>
            </a:blip>
            <a:srcRect/>
            <a:stretch>
              <a:fillRect/>
            </a:stretch>
          </p:blipFill>
          <p:spPr bwMode="auto">
            <a:xfrm>
              <a:off x="2483768" y="3573016"/>
              <a:ext cx="3611488" cy="2263918"/>
            </a:xfrm>
            <a:prstGeom prst="rect">
              <a:avLst/>
            </a:prstGeom>
            <a:noFill/>
          </p:spPr>
        </p:pic>
        <p:graphicFrame>
          <p:nvGraphicFramePr>
            <p:cNvPr id="31" name="Object 6"/>
            <p:cNvGraphicFramePr>
              <a:graphicFrameLocks noChangeAspect="1"/>
            </p:cNvGraphicFramePr>
            <p:nvPr/>
          </p:nvGraphicFramePr>
          <p:xfrm>
            <a:off x="3203848" y="5661248"/>
            <a:ext cx="576064" cy="576064"/>
          </p:xfrm>
          <a:graphic>
            <a:graphicData uri="http://schemas.openxmlformats.org/presentationml/2006/ole">
              <mc:AlternateContent xmlns:mc="http://schemas.openxmlformats.org/markup-compatibility/2006">
                <mc:Choice xmlns:v="urn:schemas-microsoft-com:vml" Requires="v">
                  <p:oleObj spid="_x0000_s631875" name="Equation" r:id="rId9" imgW="241200" imgH="241200" progId="Equation.DSMT4">
                    <p:embed/>
                  </p:oleObj>
                </mc:Choice>
                <mc:Fallback>
                  <p:oleObj name="Equation" r:id="rId9" imgW="241200" imgH="24120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3848" y="5661248"/>
                          <a:ext cx="576064"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 name="Object 7"/>
            <p:cNvGraphicFramePr>
              <a:graphicFrameLocks noChangeAspect="1"/>
            </p:cNvGraphicFramePr>
            <p:nvPr/>
          </p:nvGraphicFramePr>
          <p:xfrm>
            <a:off x="3707904" y="3573016"/>
            <a:ext cx="545744" cy="576064"/>
          </p:xfrm>
          <a:graphic>
            <a:graphicData uri="http://schemas.openxmlformats.org/presentationml/2006/ole">
              <mc:AlternateContent xmlns:mc="http://schemas.openxmlformats.org/markup-compatibility/2006">
                <mc:Choice xmlns:v="urn:schemas-microsoft-com:vml" Requires="v">
                  <p:oleObj spid="_x0000_s631876" name="Equation" r:id="rId11" imgW="228600" imgH="241200" progId="Equation.DSMT4">
                    <p:embed/>
                  </p:oleObj>
                </mc:Choice>
                <mc:Fallback>
                  <p:oleObj name="Equation" r:id="rId11" imgW="228600" imgH="24120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07904" y="3573016"/>
                          <a:ext cx="545744"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 name="Object 8"/>
            <p:cNvGraphicFramePr>
              <a:graphicFrameLocks noChangeAspect="1"/>
            </p:cNvGraphicFramePr>
            <p:nvPr/>
          </p:nvGraphicFramePr>
          <p:xfrm>
            <a:off x="4860032" y="4653136"/>
            <a:ext cx="370582" cy="513114"/>
          </p:xfrm>
          <a:graphic>
            <a:graphicData uri="http://schemas.openxmlformats.org/presentationml/2006/ole">
              <mc:AlternateContent xmlns:mc="http://schemas.openxmlformats.org/markup-compatibility/2006">
                <mc:Choice xmlns:v="urn:schemas-microsoft-com:vml" Requires="v">
                  <p:oleObj spid="_x0000_s631877" name="Equation" r:id="rId13" imgW="164880" imgH="228600" progId="Equation.DSMT4">
                    <p:embed/>
                  </p:oleObj>
                </mc:Choice>
                <mc:Fallback>
                  <p:oleObj name="Equation" r:id="rId13" imgW="164880" imgH="22860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60032" y="4653136"/>
                          <a:ext cx="370582" cy="513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4" name="Text Box 11"/>
          <p:cNvSpPr txBox="1">
            <a:spLocks noChangeArrowheads="1"/>
          </p:cNvSpPr>
          <p:nvPr/>
        </p:nvSpPr>
        <p:spPr bwMode="auto">
          <a:xfrm>
            <a:off x="3695100" y="4977184"/>
            <a:ext cx="2756520" cy="313932"/>
          </a:xfrm>
          <a:prstGeom prst="rect">
            <a:avLst/>
          </a:prstGeom>
          <a:noFill/>
          <a:ln w="9525">
            <a:noFill/>
            <a:miter lim="800000"/>
            <a:headEnd/>
            <a:tailEnd/>
          </a:ln>
          <a:effectLst/>
        </p:spPr>
        <p:txBody>
          <a:bodyPr wrap="square">
            <a:spAutoFit/>
          </a:bodyPr>
          <a:lstStyle/>
          <a:p>
            <a:pPr algn="ctr">
              <a:lnSpc>
                <a:spcPct val="90000"/>
              </a:lnSpc>
              <a:spcBef>
                <a:spcPct val="50000"/>
              </a:spcBef>
            </a:pPr>
            <a:r>
              <a:rPr kumimoji="0" lang="en-US" altLang="zh-CN" sz="1600" dirty="0" smtClean="0">
                <a:solidFill>
                  <a:srgbClr val="008000"/>
                </a:solidFill>
                <a:ea typeface="SimSun" pitchFamily="2" charset="-122"/>
              </a:rPr>
              <a:t>Match the virtual forces</a:t>
            </a:r>
            <a:endParaRPr kumimoji="0" lang="en-US" altLang="zh-CN" sz="1600" dirty="0">
              <a:solidFill>
                <a:srgbClr val="008000"/>
              </a:solidFill>
              <a:ea typeface="SimSun" pitchFamily="2" charset="-122"/>
            </a:endParaRPr>
          </a:p>
        </p:txBody>
      </p:sp>
      <p:cxnSp>
        <p:nvCxnSpPr>
          <p:cNvPr id="35" name="Straight Arrow Connector 34"/>
          <p:cNvCxnSpPr/>
          <p:nvPr/>
        </p:nvCxnSpPr>
        <p:spPr bwMode="auto">
          <a:xfrm flipH="1" flipV="1">
            <a:off x="6908820" y="4492214"/>
            <a:ext cx="1905000" cy="1589"/>
          </a:xfrm>
          <a:prstGeom prst="straightConnector1">
            <a:avLst/>
          </a:prstGeom>
          <a:ln w="50165">
            <a:solidFill>
              <a:schemeClr val="accent6">
                <a:lumMod val="75000"/>
              </a:schemeClr>
            </a:solidFill>
            <a:headEnd type="none" w="sm" len="med"/>
            <a:tailEnd type="none"/>
          </a:ln>
        </p:spPr>
        <p:style>
          <a:lnRef idx="1">
            <a:schemeClr val="accent3"/>
          </a:lnRef>
          <a:fillRef idx="0">
            <a:schemeClr val="accent3"/>
          </a:fillRef>
          <a:effectRef idx="0">
            <a:schemeClr val="accent3"/>
          </a:effectRef>
          <a:fontRef idx="minor">
            <a:schemeClr val="tx1"/>
          </a:fontRef>
        </p:style>
      </p:cxnSp>
      <p:sp>
        <p:nvSpPr>
          <p:cNvPr id="36" name="Text Box 11"/>
          <p:cNvSpPr txBox="1">
            <a:spLocks noChangeArrowheads="1"/>
          </p:cNvSpPr>
          <p:nvPr/>
        </p:nvSpPr>
        <p:spPr bwMode="auto">
          <a:xfrm>
            <a:off x="6680220" y="4950114"/>
            <a:ext cx="2209800" cy="535531"/>
          </a:xfrm>
          <a:prstGeom prst="rect">
            <a:avLst/>
          </a:prstGeom>
          <a:noFill/>
          <a:ln w="9525">
            <a:noFill/>
            <a:miter lim="800000"/>
            <a:headEnd/>
            <a:tailEnd/>
          </a:ln>
          <a:effectLst/>
        </p:spPr>
        <p:txBody>
          <a:bodyPr wrap="square">
            <a:spAutoFit/>
          </a:bodyPr>
          <a:lstStyle/>
          <a:p>
            <a:pPr algn="ctr">
              <a:lnSpc>
                <a:spcPct val="90000"/>
              </a:lnSpc>
              <a:spcBef>
                <a:spcPct val="50000"/>
              </a:spcBef>
            </a:pPr>
            <a:r>
              <a:rPr kumimoji="0" lang="en-US" altLang="zh-CN" sz="1600" dirty="0" smtClean="0">
                <a:solidFill>
                  <a:schemeClr val="accent6">
                    <a:lumMod val="75000"/>
                  </a:schemeClr>
                </a:solidFill>
                <a:ea typeface="SimSun" pitchFamily="2" charset="-122"/>
              </a:rPr>
              <a:t>Minimal deviation from initial contact forces</a:t>
            </a:r>
            <a:endParaRPr kumimoji="0" lang="en-US" altLang="zh-CN" sz="1600" dirty="0">
              <a:solidFill>
                <a:schemeClr val="accent6">
                  <a:lumMod val="75000"/>
                </a:schemeClr>
              </a:solidFill>
              <a:ea typeface="SimSun" pitchFamily="2" charset="-122"/>
            </a:endParaRPr>
          </a:p>
        </p:txBody>
      </p:sp>
      <p:cxnSp>
        <p:nvCxnSpPr>
          <p:cNvPr id="37" name="Straight Arrow Connector 36"/>
          <p:cNvCxnSpPr/>
          <p:nvPr/>
        </p:nvCxnSpPr>
        <p:spPr>
          <a:xfrm flipH="1">
            <a:off x="7823218" y="4492215"/>
            <a:ext cx="2" cy="483381"/>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bwMode="auto">
          <a:xfrm flipH="1" flipV="1">
            <a:off x="4013221" y="4468863"/>
            <a:ext cx="2057399" cy="1589"/>
          </a:xfrm>
          <a:prstGeom prst="straightConnector1">
            <a:avLst/>
          </a:prstGeom>
          <a:ln w="50165">
            <a:solidFill>
              <a:srgbClr val="008000"/>
            </a:solidFill>
            <a:headEnd type="none" w="sm" len="med"/>
            <a:tailEnd type="none"/>
          </a:ln>
        </p:spPr>
        <p:style>
          <a:lnRef idx="1">
            <a:schemeClr val="accent3"/>
          </a:lnRef>
          <a:fillRef idx="0">
            <a:schemeClr val="accent3"/>
          </a:fillRef>
          <a:effectRef idx="0">
            <a:schemeClr val="accent3"/>
          </a:effectRef>
          <a:fontRef idx="minor">
            <a:schemeClr val="tx1"/>
          </a:fontRef>
        </p:style>
      </p:cxnSp>
      <p:cxnSp>
        <p:nvCxnSpPr>
          <p:cNvPr id="39" name="Straight Arrow Connector 38"/>
          <p:cNvCxnSpPr/>
          <p:nvPr/>
        </p:nvCxnSpPr>
        <p:spPr>
          <a:xfrm flipH="1">
            <a:off x="5080019" y="4468864"/>
            <a:ext cx="2" cy="483381"/>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7921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B</a:t>
            </a:r>
            <a:r>
              <a:rPr lang="en-US" dirty="0" smtClean="0"/>
              <a:t>. Hand-object Motion Capture </a:t>
            </a:r>
            <a:endParaRPr lang="en-US" dirty="0"/>
          </a:p>
        </p:txBody>
      </p:sp>
      <p:sp>
        <p:nvSpPr>
          <p:cNvPr id="4" name="Rectangle 95"/>
          <p:cNvSpPr txBox="1">
            <a:spLocks/>
          </p:cNvSpPr>
          <p:nvPr/>
        </p:nvSpPr>
        <p:spPr bwMode="auto">
          <a:xfrm>
            <a:off x="685800" y="1521022"/>
            <a:ext cx="84582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endParaRPr kumimoji="0" lang="zh-CN" altLang="en-US" sz="2800" b="0" i="0" u="none" strike="noStrike" kern="1200" cap="none" spc="0" normalizeH="0" baseline="0" noProof="0" dirty="0" smtClean="0">
              <a:ln>
                <a:noFill/>
              </a:ln>
              <a:solidFill>
                <a:schemeClr val="tx1"/>
              </a:solidFill>
              <a:effectLst/>
              <a:uLnTx/>
              <a:uFillTx/>
              <a:latin typeface="+mn-lt"/>
              <a:ea typeface="SimSun" pitchFamily="2" charset="-122"/>
              <a:cs typeface="+mn-cs"/>
            </a:endParaRPr>
          </a:p>
        </p:txBody>
      </p:sp>
      <p:sp>
        <p:nvSpPr>
          <p:cNvPr id="6" name="Rectangle 95"/>
          <p:cNvSpPr txBox="1">
            <a:spLocks/>
          </p:cNvSpPr>
          <p:nvPr/>
        </p:nvSpPr>
        <p:spPr bwMode="auto">
          <a:xfrm>
            <a:off x="381000" y="1656654"/>
            <a:ext cx="8458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endParaRPr kumimoji="0" lang="en-US" altLang="zh-CN" sz="2000" dirty="0" smtClean="0">
              <a:latin typeface="+mn-lt"/>
              <a:ea typeface="SimSun" pitchFamily="2" charset="-122"/>
              <a:cs typeface="+mn-cs"/>
            </a:endParaRPr>
          </a:p>
          <a:p>
            <a:pPr marL="342900" marR="0" lvl="0" indent="-3429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endParaRPr kumimoji="0" lang="en-US" altLang="zh-CN" sz="2000" dirty="0" smtClean="0">
              <a:latin typeface="+mn-lt"/>
              <a:ea typeface="SimSun" pitchFamily="2" charset="-122"/>
              <a:cs typeface="+mn-cs"/>
            </a:endParaRPr>
          </a:p>
          <a:p>
            <a:pPr marL="342900" marR="0" lvl="0" indent="-3429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endParaRPr kumimoji="0" lang="en-US" altLang="zh-CN" sz="2000" dirty="0" smtClean="0">
              <a:latin typeface="+mn-lt"/>
              <a:ea typeface="SimSun" pitchFamily="2" charset="-122"/>
              <a:cs typeface="+mn-cs"/>
            </a:endParaRPr>
          </a:p>
          <a:p>
            <a:pPr marL="342900" lvl="0" indent="-342900" eaLnBrk="0" hangingPunct="0">
              <a:spcBef>
                <a:spcPts val="700"/>
              </a:spcBef>
              <a:buClr>
                <a:schemeClr val="tx2"/>
              </a:buClr>
              <a:buSzPct val="95000"/>
              <a:defRPr/>
            </a:pPr>
            <a:endParaRPr kumimoji="0" lang="en-US" altLang="zh-CN" sz="2400" baseline="0" dirty="0" smtClean="0">
              <a:latin typeface="+mn-lt"/>
              <a:ea typeface="SimSun" pitchFamily="2" charset="-122"/>
              <a:cs typeface="+mn-cs"/>
            </a:endParaRPr>
          </a:p>
        </p:txBody>
      </p:sp>
      <p:sp>
        <p:nvSpPr>
          <p:cNvPr id="7" name="Rectangle 95"/>
          <p:cNvSpPr txBox="1">
            <a:spLocks/>
          </p:cNvSpPr>
          <p:nvPr/>
        </p:nvSpPr>
        <p:spPr bwMode="auto">
          <a:xfrm>
            <a:off x="533400" y="1656654"/>
            <a:ext cx="8458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endParaRPr kumimoji="0" lang="en-US" altLang="zh-CN" sz="2000" dirty="0" smtClean="0">
              <a:latin typeface="+mn-lt"/>
              <a:ea typeface="SimSun" pitchFamily="2" charset="-122"/>
              <a:cs typeface="+mn-cs"/>
            </a:endParaRPr>
          </a:p>
          <a:p>
            <a:pPr marL="342900" lvl="0" indent="-342900" eaLnBrk="0" hangingPunct="0">
              <a:spcBef>
                <a:spcPts val="700"/>
              </a:spcBef>
              <a:buClr>
                <a:schemeClr val="tx2"/>
              </a:buClr>
              <a:buSzPct val="95000"/>
              <a:defRPr/>
            </a:pPr>
            <a:endParaRPr kumimoji="0" lang="en-US" altLang="zh-CN" sz="2400" baseline="0" dirty="0" smtClean="0">
              <a:latin typeface="+mn-lt"/>
              <a:ea typeface="SimSun" pitchFamily="2" charset="-122"/>
              <a:cs typeface="+mn-cs"/>
            </a:endParaRPr>
          </a:p>
        </p:txBody>
      </p:sp>
      <p:pic>
        <p:nvPicPr>
          <p:cNvPr id="9" name="Picture 1" descr="E:\Defense_Slides\v_4\HandCap_Image\force\1.png"/>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323528" y="1628800"/>
            <a:ext cx="2295525" cy="1474237"/>
          </a:xfrm>
          <a:prstGeom prst="rect">
            <a:avLst/>
          </a:prstGeom>
          <a:noFill/>
        </p:spPr>
      </p:pic>
      <p:sp>
        <p:nvSpPr>
          <p:cNvPr id="10" name="Rectangle 9"/>
          <p:cNvSpPr/>
          <p:nvPr/>
        </p:nvSpPr>
        <p:spPr>
          <a:xfrm>
            <a:off x="341784" y="3126585"/>
            <a:ext cx="2133600" cy="307777"/>
          </a:xfrm>
          <a:prstGeom prst="rect">
            <a:avLst/>
          </a:prstGeom>
        </p:spPr>
        <p:txBody>
          <a:bodyPr wrap="square">
            <a:spAutoFit/>
          </a:bodyPr>
          <a:lstStyle/>
          <a:p>
            <a:pPr algn="ctr"/>
            <a:r>
              <a:rPr lang="en-US" sz="1400" dirty="0" smtClean="0"/>
              <a:t>Compute virtual forces</a:t>
            </a:r>
            <a:endParaRPr lang="en-US" sz="1300" dirty="0" smtClean="0"/>
          </a:p>
        </p:txBody>
      </p:sp>
      <p:pic>
        <p:nvPicPr>
          <p:cNvPr id="12" name="Picture 2" descr="E:\Defense_Slides\v_4\HandCap_Image\force\2.png"/>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3131840" y="1706170"/>
            <a:ext cx="2514600" cy="1504308"/>
          </a:xfrm>
          <a:prstGeom prst="rect">
            <a:avLst/>
          </a:prstGeom>
          <a:noFill/>
        </p:spPr>
      </p:pic>
      <p:sp>
        <p:nvSpPr>
          <p:cNvPr id="13" name="Rectangle 12"/>
          <p:cNvSpPr/>
          <p:nvPr/>
        </p:nvSpPr>
        <p:spPr>
          <a:xfrm>
            <a:off x="3368824" y="3198593"/>
            <a:ext cx="2133600" cy="307777"/>
          </a:xfrm>
          <a:prstGeom prst="rect">
            <a:avLst/>
          </a:prstGeom>
        </p:spPr>
        <p:txBody>
          <a:bodyPr wrap="square">
            <a:spAutoFit/>
          </a:bodyPr>
          <a:lstStyle/>
          <a:p>
            <a:pPr algn="ctr"/>
            <a:r>
              <a:rPr lang="en-US" sz="1400" dirty="0" smtClean="0"/>
              <a:t>Compute contact forces</a:t>
            </a:r>
            <a:endParaRPr lang="en-US" sz="1300" dirty="0" smtClean="0"/>
          </a:p>
        </p:txBody>
      </p:sp>
      <p:sp>
        <p:nvSpPr>
          <p:cNvPr id="26" name="Right Arrow 25"/>
          <p:cNvSpPr/>
          <p:nvPr/>
        </p:nvSpPr>
        <p:spPr>
          <a:xfrm>
            <a:off x="2555776" y="2492896"/>
            <a:ext cx="533400" cy="29483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251520" y="1700808"/>
            <a:ext cx="1523998" cy="400110"/>
          </a:xfrm>
          <a:prstGeom prst="rect">
            <a:avLst/>
          </a:prstGeom>
          <a:noFill/>
        </p:spPr>
        <p:txBody>
          <a:bodyPr wrap="square" rtlCol="0">
            <a:spAutoFit/>
          </a:bodyPr>
          <a:lstStyle/>
          <a:p>
            <a:r>
              <a:rPr lang="en-US" sz="2000" dirty="0" smtClean="0">
                <a:solidFill>
                  <a:srgbClr val="C00000"/>
                </a:solidFill>
                <a:latin typeface="Arial" pitchFamily="34" charset="0"/>
                <a:cs typeface="Arial" pitchFamily="34" charset="0"/>
              </a:rPr>
              <a:t>Position:</a:t>
            </a:r>
          </a:p>
        </p:txBody>
      </p:sp>
      <p:pic>
        <p:nvPicPr>
          <p:cNvPr id="19" name="Picture 4" descr="E:\Defense_Slides\v_4\HandCap_Image\force\4.png"/>
          <p:cNvPicPr>
            <a:picLocks noChangeAspect="1" noChangeArrowheads="1"/>
          </p:cNvPicPr>
          <p:nvPr/>
        </p:nvPicPr>
        <p:blipFill>
          <a:blip r:embed="rId5" cstate="print">
            <a:clrChange>
              <a:clrFrom>
                <a:srgbClr val="000000"/>
              </a:clrFrom>
              <a:clrTo>
                <a:srgbClr val="000000">
                  <a:alpha val="0"/>
                </a:srgbClr>
              </a:clrTo>
            </a:clrChange>
          </a:blip>
          <a:srcRect/>
          <a:stretch>
            <a:fillRect/>
          </a:stretch>
        </p:blipFill>
        <p:spPr bwMode="auto">
          <a:xfrm>
            <a:off x="323528" y="3863860"/>
            <a:ext cx="2286000" cy="1458930"/>
          </a:xfrm>
          <a:prstGeom prst="rect">
            <a:avLst/>
          </a:prstGeom>
          <a:noFill/>
        </p:spPr>
      </p:pic>
      <p:sp>
        <p:nvSpPr>
          <p:cNvPr id="20" name="Rectangle 19"/>
          <p:cNvSpPr/>
          <p:nvPr/>
        </p:nvSpPr>
        <p:spPr>
          <a:xfrm>
            <a:off x="278160" y="5321533"/>
            <a:ext cx="2133600" cy="307777"/>
          </a:xfrm>
          <a:prstGeom prst="rect">
            <a:avLst/>
          </a:prstGeom>
        </p:spPr>
        <p:txBody>
          <a:bodyPr wrap="square">
            <a:spAutoFit/>
          </a:bodyPr>
          <a:lstStyle/>
          <a:p>
            <a:pPr algn="ctr"/>
            <a:r>
              <a:rPr lang="en-US" sz="1400" dirty="0" smtClean="0"/>
              <a:t>Compute virtual torques</a:t>
            </a:r>
            <a:endParaRPr lang="en-US" sz="1300" dirty="0" smtClean="0"/>
          </a:p>
        </p:txBody>
      </p:sp>
      <p:pic>
        <p:nvPicPr>
          <p:cNvPr id="22" name="Picture 6" descr="E:\Defense_Slides\v_4\HandCap_Image\force\5.png"/>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3203848" y="3863861"/>
            <a:ext cx="2438400" cy="1505913"/>
          </a:xfrm>
          <a:prstGeom prst="rect">
            <a:avLst/>
          </a:prstGeom>
          <a:noFill/>
        </p:spPr>
      </p:pic>
      <p:sp>
        <p:nvSpPr>
          <p:cNvPr id="23" name="Rectangle 22"/>
          <p:cNvSpPr/>
          <p:nvPr/>
        </p:nvSpPr>
        <p:spPr>
          <a:xfrm>
            <a:off x="3200400" y="5341278"/>
            <a:ext cx="2451720" cy="307777"/>
          </a:xfrm>
          <a:prstGeom prst="rect">
            <a:avLst/>
          </a:prstGeom>
        </p:spPr>
        <p:txBody>
          <a:bodyPr wrap="square">
            <a:spAutoFit/>
          </a:bodyPr>
          <a:lstStyle/>
          <a:p>
            <a:pPr algn="ctr"/>
            <a:r>
              <a:rPr lang="en-US" sz="1400" dirty="0" smtClean="0"/>
              <a:t>Compute contact torques</a:t>
            </a:r>
            <a:endParaRPr lang="en-US" sz="1300" dirty="0" smtClean="0"/>
          </a:p>
        </p:txBody>
      </p:sp>
      <p:sp>
        <p:nvSpPr>
          <p:cNvPr id="24" name="Right Arrow 23"/>
          <p:cNvSpPr/>
          <p:nvPr/>
        </p:nvSpPr>
        <p:spPr>
          <a:xfrm>
            <a:off x="2555776" y="4781238"/>
            <a:ext cx="504056" cy="27200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51520" y="3789040"/>
            <a:ext cx="1523998" cy="400110"/>
          </a:xfrm>
          <a:prstGeom prst="rect">
            <a:avLst/>
          </a:prstGeom>
          <a:noFill/>
        </p:spPr>
        <p:txBody>
          <a:bodyPr wrap="square" rtlCol="0">
            <a:spAutoFit/>
          </a:bodyPr>
          <a:lstStyle/>
          <a:p>
            <a:r>
              <a:rPr lang="en-US" sz="2000" dirty="0" smtClean="0">
                <a:solidFill>
                  <a:srgbClr val="C00000"/>
                </a:solidFill>
                <a:latin typeface="Arial" pitchFamily="34" charset="0"/>
                <a:cs typeface="Arial" pitchFamily="34" charset="0"/>
              </a:rPr>
              <a:t>Orientation:</a:t>
            </a:r>
          </a:p>
        </p:txBody>
      </p:sp>
      <p:pic>
        <p:nvPicPr>
          <p:cNvPr id="27" name="Picture 3" descr="E:\Defense_Slides\v_4\HandCap_Image\force\3.png"/>
          <p:cNvPicPr>
            <a:picLocks noChangeAspect="1" noChangeArrowheads="1"/>
          </p:cNvPicPr>
          <p:nvPr/>
        </p:nvPicPr>
        <p:blipFill>
          <a:blip r:embed="rId7" cstate="print">
            <a:clrChange>
              <a:clrFrom>
                <a:srgbClr val="000000"/>
              </a:clrFrom>
              <a:clrTo>
                <a:srgbClr val="000000">
                  <a:alpha val="0"/>
                </a:srgbClr>
              </a:clrTo>
            </a:clrChange>
          </a:blip>
          <a:srcRect/>
          <a:stretch>
            <a:fillRect/>
          </a:stretch>
        </p:blipFill>
        <p:spPr bwMode="auto">
          <a:xfrm>
            <a:off x="6422374" y="1700808"/>
            <a:ext cx="2470106" cy="1600200"/>
          </a:xfrm>
          <a:prstGeom prst="rect">
            <a:avLst/>
          </a:prstGeom>
          <a:noFill/>
        </p:spPr>
      </p:pic>
      <p:sp>
        <p:nvSpPr>
          <p:cNvPr id="28" name="Rectangle 27"/>
          <p:cNvSpPr/>
          <p:nvPr/>
        </p:nvSpPr>
        <p:spPr>
          <a:xfrm>
            <a:off x="6140896" y="3212976"/>
            <a:ext cx="2895600" cy="307777"/>
          </a:xfrm>
          <a:prstGeom prst="rect">
            <a:avLst/>
          </a:prstGeom>
        </p:spPr>
        <p:txBody>
          <a:bodyPr wrap="square">
            <a:spAutoFit/>
          </a:bodyPr>
          <a:lstStyle/>
          <a:p>
            <a:pPr algn="ctr"/>
            <a:r>
              <a:rPr lang="en-US" sz="1400" dirty="0" smtClean="0"/>
              <a:t>Compute augmented joint torques</a:t>
            </a:r>
            <a:endParaRPr lang="en-US" sz="1300" dirty="0" smtClean="0"/>
          </a:p>
        </p:txBody>
      </p:sp>
      <p:pic>
        <p:nvPicPr>
          <p:cNvPr id="30" name="Picture 5" descr="E:\Defense_Slides\v_4\HandCap_Image\force\6.png"/>
          <p:cNvPicPr>
            <a:picLocks noChangeAspect="1" noChangeArrowheads="1"/>
          </p:cNvPicPr>
          <p:nvPr/>
        </p:nvPicPr>
        <p:blipFill>
          <a:blip r:embed="rId8" cstate="print">
            <a:clrChange>
              <a:clrFrom>
                <a:srgbClr val="000000"/>
              </a:clrFrom>
              <a:clrTo>
                <a:srgbClr val="000000">
                  <a:alpha val="0"/>
                </a:srgbClr>
              </a:clrTo>
            </a:clrChange>
          </a:blip>
          <a:srcRect/>
          <a:stretch>
            <a:fillRect/>
          </a:stretch>
        </p:blipFill>
        <p:spPr bwMode="auto">
          <a:xfrm>
            <a:off x="6372200" y="3885565"/>
            <a:ext cx="2362201" cy="1455713"/>
          </a:xfrm>
          <a:prstGeom prst="rect">
            <a:avLst/>
          </a:prstGeom>
          <a:noFill/>
        </p:spPr>
      </p:pic>
      <p:sp>
        <p:nvSpPr>
          <p:cNvPr id="31" name="Rectangle 30"/>
          <p:cNvSpPr/>
          <p:nvPr/>
        </p:nvSpPr>
        <p:spPr>
          <a:xfrm>
            <a:off x="6212904" y="5341278"/>
            <a:ext cx="2895600" cy="307777"/>
          </a:xfrm>
          <a:prstGeom prst="rect">
            <a:avLst/>
          </a:prstGeom>
        </p:spPr>
        <p:txBody>
          <a:bodyPr wrap="square">
            <a:spAutoFit/>
          </a:bodyPr>
          <a:lstStyle/>
          <a:p>
            <a:pPr algn="ctr"/>
            <a:r>
              <a:rPr lang="en-US" sz="1400" dirty="0" smtClean="0"/>
              <a:t>Compute augmented joint torques</a:t>
            </a:r>
            <a:endParaRPr lang="en-US" sz="1300" dirty="0" smtClean="0"/>
          </a:p>
        </p:txBody>
      </p:sp>
      <p:sp>
        <p:nvSpPr>
          <p:cNvPr id="32" name="Right Arrow 31"/>
          <p:cNvSpPr/>
          <p:nvPr/>
        </p:nvSpPr>
        <p:spPr>
          <a:xfrm>
            <a:off x="5622776" y="2492896"/>
            <a:ext cx="533400" cy="29483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5622776" y="4781238"/>
            <a:ext cx="504056" cy="27200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13368" y="908720"/>
            <a:ext cx="4241867" cy="492443"/>
          </a:xfrm>
          <a:prstGeom prst="rect">
            <a:avLst/>
          </a:prstGeom>
        </p:spPr>
        <p:txBody>
          <a:bodyPr wrap="none">
            <a:spAutoFit/>
          </a:bodyPr>
          <a:lstStyle/>
          <a:p>
            <a:pPr algn="ctr"/>
            <a:r>
              <a:rPr lang="en-US" altLang="zh-CN" sz="2600" b="1" i="1" u="sng" dirty="0" smtClean="0">
                <a:latin typeface="+mn-lt"/>
                <a:ea typeface="黑体" pitchFamily="2" charset="-122"/>
              </a:rPr>
              <a:t>Augmented joint torques:</a:t>
            </a:r>
          </a:p>
        </p:txBody>
      </p:sp>
    </p:spTree>
    <p:extLst>
      <p:ext uri="{BB962C8B-B14F-4D97-AF65-F5344CB8AC3E}">
        <p14:creationId xmlns:p14="http://schemas.microsoft.com/office/powerpoint/2010/main" val="36475993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B</a:t>
            </a:r>
            <a:r>
              <a:rPr lang="en-US" dirty="0" smtClean="0"/>
              <a:t>. Hand-object Motion Capture </a:t>
            </a:r>
            <a:endParaRPr lang="en-US" dirty="0"/>
          </a:p>
        </p:txBody>
      </p:sp>
      <p:pic>
        <p:nvPicPr>
          <p:cNvPr id="11" name="Picture 3" descr="E:\Defense_Slides\v_4\HandCap_Image\force\3.png"/>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1115616" y="1988840"/>
            <a:ext cx="2889984" cy="1872208"/>
          </a:xfrm>
          <a:prstGeom prst="rect">
            <a:avLst/>
          </a:prstGeom>
          <a:noFill/>
        </p:spPr>
      </p:pic>
      <p:pic>
        <p:nvPicPr>
          <p:cNvPr id="12" name="Picture 5" descr="E:\Defense_Slides\v_4\HandCap_Image\force\6.png"/>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5004048" y="1844824"/>
            <a:ext cx="2921204" cy="1800200"/>
          </a:xfrm>
          <a:prstGeom prst="rect">
            <a:avLst/>
          </a:prstGeom>
          <a:noFill/>
        </p:spPr>
      </p:pic>
      <p:cxnSp>
        <p:nvCxnSpPr>
          <p:cNvPr id="14" name="Straight Arrow Connector 13"/>
          <p:cNvCxnSpPr/>
          <p:nvPr/>
        </p:nvCxnSpPr>
        <p:spPr bwMode="auto">
          <a:xfrm rot="16200000" flipH="1">
            <a:off x="3152751" y="3429794"/>
            <a:ext cx="610394" cy="608806"/>
          </a:xfrm>
          <a:prstGeom prst="straightConnector1">
            <a:avLst/>
          </a:prstGeom>
          <a:ln w="62865">
            <a:solidFill>
              <a:schemeClr val="tx1"/>
            </a:solidFill>
            <a:headEnd type="none" w="sm" len="med"/>
            <a:tailEnd type="triangle"/>
          </a:ln>
        </p:spPr>
        <p:style>
          <a:lnRef idx="1">
            <a:schemeClr val="accent3"/>
          </a:lnRef>
          <a:fillRef idx="0">
            <a:schemeClr val="accent3"/>
          </a:fillRef>
          <a:effectRef idx="0">
            <a:schemeClr val="accent3"/>
          </a:effectRef>
          <a:fontRef idx="minor">
            <a:schemeClr val="tx1"/>
          </a:fontRef>
        </p:style>
      </p:cxnSp>
      <p:cxnSp>
        <p:nvCxnSpPr>
          <p:cNvPr id="15" name="Straight Arrow Connector 14"/>
          <p:cNvCxnSpPr/>
          <p:nvPr/>
        </p:nvCxnSpPr>
        <p:spPr bwMode="auto">
          <a:xfrm flipH="1">
            <a:off x="4829944" y="3467472"/>
            <a:ext cx="534144" cy="609600"/>
          </a:xfrm>
          <a:prstGeom prst="straightConnector1">
            <a:avLst/>
          </a:prstGeom>
          <a:ln w="62865">
            <a:solidFill>
              <a:schemeClr val="tx1"/>
            </a:solidFill>
            <a:headEnd type="none" w="sm" len="med"/>
            <a:tailEnd type="triangle"/>
          </a:ln>
        </p:spPr>
        <p:style>
          <a:lnRef idx="1">
            <a:schemeClr val="accent3"/>
          </a:lnRef>
          <a:fillRef idx="0">
            <a:schemeClr val="accent3"/>
          </a:fillRef>
          <a:effectRef idx="0">
            <a:schemeClr val="accent3"/>
          </a:effectRef>
          <a:fontRef idx="minor">
            <a:schemeClr val="tx1"/>
          </a:fontRef>
        </p:style>
      </p:cxnSp>
      <p:sp>
        <p:nvSpPr>
          <p:cNvPr id="5" name="Rectangle 4"/>
          <p:cNvSpPr/>
          <p:nvPr/>
        </p:nvSpPr>
        <p:spPr>
          <a:xfrm>
            <a:off x="3689996" y="4088904"/>
            <a:ext cx="273094"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123728" y="4972308"/>
            <a:ext cx="1769906" cy="523220"/>
          </a:xfrm>
          <a:prstGeom prst="rect">
            <a:avLst/>
          </a:prstGeom>
          <a:noFill/>
        </p:spPr>
        <p:txBody>
          <a:bodyPr wrap="square" rtlCol="0">
            <a:spAutoFit/>
          </a:bodyPr>
          <a:lstStyle/>
          <a:p>
            <a:pPr algn="ctr"/>
            <a:r>
              <a:rPr lang="en-US" sz="1400" b="1" dirty="0" smtClean="0">
                <a:solidFill>
                  <a:srgbClr val="008000"/>
                </a:solidFill>
                <a:latin typeface="Arial" pitchFamily="34" charset="0"/>
                <a:cs typeface="Arial" pitchFamily="34" charset="0"/>
              </a:rPr>
              <a:t>Transformed</a:t>
            </a:r>
            <a:r>
              <a:rPr lang="en-US" sz="1400" b="1" dirty="0">
                <a:solidFill>
                  <a:srgbClr val="008000"/>
                </a:solidFill>
                <a:latin typeface="Arial" pitchFamily="34" charset="0"/>
                <a:cs typeface="Arial" pitchFamily="34" charset="0"/>
              </a:rPr>
              <a:t> </a:t>
            </a:r>
            <a:r>
              <a:rPr lang="en-US" sz="1400" b="1" dirty="0" smtClean="0">
                <a:solidFill>
                  <a:srgbClr val="008000"/>
                </a:solidFill>
                <a:latin typeface="Arial" pitchFamily="34" charset="0"/>
                <a:cs typeface="Arial" pitchFamily="34" charset="0"/>
              </a:rPr>
              <a:t>contact forces</a:t>
            </a:r>
          </a:p>
        </p:txBody>
      </p:sp>
      <p:cxnSp>
        <p:nvCxnSpPr>
          <p:cNvPr id="13" name="Straight Arrow Connector 12"/>
          <p:cNvCxnSpPr/>
          <p:nvPr/>
        </p:nvCxnSpPr>
        <p:spPr bwMode="auto">
          <a:xfrm flipH="1" flipV="1">
            <a:off x="3785786" y="4581128"/>
            <a:ext cx="519089" cy="1"/>
          </a:xfrm>
          <a:prstGeom prst="straightConnector1">
            <a:avLst/>
          </a:prstGeom>
          <a:ln w="50165">
            <a:solidFill>
              <a:srgbClr val="008000"/>
            </a:solidFill>
            <a:headEnd type="none" w="sm" len="med"/>
            <a:tailEnd type="none"/>
          </a:ln>
        </p:spPr>
        <p:style>
          <a:lnRef idx="1">
            <a:schemeClr val="accent3"/>
          </a:lnRef>
          <a:fillRef idx="0">
            <a:schemeClr val="accent3"/>
          </a:fillRef>
          <a:effectRef idx="0">
            <a:schemeClr val="accent3"/>
          </a:effectRef>
          <a:fontRef idx="minor">
            <a:schemeClr val="tx1"/>
          </a:fontRef>
        </p:style>
      </p:cxnSp>
      <p:cxnSp>
        <p:nvCxnSpPr>
          <p:cNvPr id="16" name="Straight Arrow Connector 15"/>
          <p:cNvCxnSpPr/>
          <p:nvPr/>
        </p:nvCxnSpPr>
        <p:spPr>
          <a:xfrm>
            <a:off x="4076274" y="4581128"/>
            <a:ext cx="0" cy="652790"/>
          </a:xfrm>
          <a:prstGeom prst="straightConnector1">
            <a:avLst/>
          </a:prstGeom>
          <a:ln w="38100">
            <a:solidFill>
              <a:srgbClr val="008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66874" y="4963923"/>
            <a:ext cx="1769906" cy="523220"/>
          </a:xfrm>
          <a:prstGeom prst="rect">
            <a:avLst/>
          </a:prstGeom>
          <a:noFill/>
        </p:spPr>
        <p:txBody>
          <a:bodyPr wrap="square" rtlCol="0">
            <a:spAutoFit/>
          </a:bodyPr>
          <a:lstStyle/>
          <a:p>
            <a:pPr algn="ctr"/>
            <a:r>
              <a:rPr lang="en-US" sz="1400" b="1" dirty="0" smtClean="0">
                <a:solidFill>
                  <a:schemeClr val="accent2">
                    <a:lumMod val="75000"/>
                  </a:schemeClr>
                </a:solidFill>
                <a:latin typeface="Arial" pitchFamily="34" charset="0"/>
                <a:cs typeface="Arial" pitchFamily="34" charset="0"/>
              </a:rPr>
              <a:t>Transformed</a:t>
            </a:r>
            <a:r>
              <a:rPr lang="en-US" sz="1400" b="1" dirty="0">
                <a:solidFill>
                  <a:schemeClr val="accent2">
                    <a:lumMod val="75000"/>
                  </a:schemeClr>
                </a:solidFill>
                <a:latin typeface="Arial" pitchFamily="34" charset="0"/>
                <a:cs typeface="Arial" pitchFamily="34" charset="0"/>
              </a:rPr>
              <a:t> </a:t>
            </a:r>
            <a:r>
              <a:rPr lang="en-US" sz="1400" b="1" dirty="0" smtClean="0">
                <a:solidFill>
                  <a:schemeClr val="accent2">
                    <a:lumMod val="75000"/>
                  </a:schemeClr>
                </a:solidFill>
                <a:latin typeface="Arial" pitchFamily="34" charset="0"/>
                <a:cs typeface="Arial" pitchFamily="34" charset="0"/>
              </a:rPr>
              <a:t>contact torques</a:t>
            </a:r>
          </a:p>
        </p:txBody>
      </p:sp>
      <p:cxnSp>
        <p:nvCxnSpPr>
          <p:cNvPr id="18" name="Straight Arrow Connector 17"/>
          <p:cNvCxnSpPr/>
          <p:nvPr/>
        </p:nvCxnSpPr>
        <p:spPr bwMode="auto">
          <a:xfrm flipH="1" flipV="1">
            <a:off x="4533474" y="4581128"/>
            <a:ext cx="609600" cy="1"/>
          </a:xfrm>
          <a:prstGeom prst="straightConnector1">
            <a:avLst/>
          </a:prstGeom>
          <a:ln w="50165">
            <a:solidFill>
              <a:schemeClr val="accent6">
                <a:lumMod val="75000"/>
              </a:schemeClr>
            </a:solidFill>
            <a:headEnd type="none" w="sm" len="med"/>
            <a:tailEnd type="none"/>
          </a:ln>
        </p:spPr>
        <p:style>
          <a:lnRef idx="1">
            <a:schemeClr val="accent3"/>
          </a:lnRef>
          <a:fillRef idx="0">
            <a:schemeClr val="accent3"/>
          </a:fillRef>
          <a:effectRef idx="0">
            <a:schemeClr val="accent3"/>
          </a:effectRef>
          <a:fontRef idx="minor">
            <a:schemeClr val="tx1"/>
          </a:fontRef>
        </p:style>
      </p:cxnSp>
      <p:cxnSp>
        <p:nvCxnSpPr>
          <p:cNvPr id="9" name="Straight Arrow Connector 8"/>
          <p:cNvCxnSpPr/>
          <p:nvPr/>
        </p:nvCxnSpPr>
        <p:spPr>
          <a:xfrm flipH="1">
            <a:off x="3657171" y="5233918"/>
            <a:ext cx="419103" cy="0"/>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838274" y="4581128"/>
            <a:ext cx="0" cy="652790"/>
          </a:xfrm>
          <a:prstGeom prst="straightConnector1">
            <a:avLst/>
          </a:prstGeom>
          <a:ln w="38100">
            <a:solidFill>
              <a:schemeClr val="accent6">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4838274" y="5229200"/>
            <a:ext cx="419103" cy="0"/>
          </a:xfrm>
          <a:prstGeom prst="straightConnector1">
            <a:avLst/>
          </a:prstGeom>
          <a:ln w="38100">
            <a:solidFill>
              <a:schemeClr val="accent6">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646146" name="Object 2"/>
          <p:cNvGraphicFramePr>
            <a:graphicFrameLocks noChangeAspect="1"/>
          </p:cNvGraphicFramePr>
          <p:nvPr/>
        </p:nvGraphicFramePr>
        <p:xfrm>
          <a:off x="2483768" y="4077072"/>
          <a:ext cx="2880320" cy="502229"/>
        </p:xfrm>
        <a:graphic>
          <a:graphicData uri="http://schemas.openxmlformats.org/presentationml/2006/ole">
            <mc:AlternateContent xmlns:mc="http://schemas.openxmlformats.org/markup-compatibility/2006">
              <mc:Choice xmlns:v="urn:schemas-microsoft-com:vml" Requires="v">
                <p:oleObj spid="_x0000_s646158" name="Equation" r:id="rId5" imgW="1676160" imgH="291960" progId="Equation.DSMT4">
                  <p:embed/>
                </p:oleObj>
              </mc:Choice>
              <mc:Fallback>
                <p:oleObj name="Equation" r:id="rId5" imgW="1676160" imgH="29196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3768" y="4077072"/>
                        <a:ext cx="2880320" cy="502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Rectangle 18"/>
          <p:cNvSpPr/>
          <p:nvPr/>
        </p:nvSpPr>
        <p:spPr>
          <a:xfrm>
            <a:off x="82492" y="920333"/>
            <a:ext cx="8954004" cy="861774"/>
          </a:xfrm>
          <a:prstGeom prst="rect">
            <a:avLst/>
          </a:prstGeom>
        </p:spPr>
        <p:txBody>
          <a:bodyPr wrap="square">
            <a:spAutoFit/>
          </a:bodyPr>
          <a:lstStyle/>
          <a:p>
            <a:pPr algn="ctr"/>
            <a:r>
              <a:rPr lang="en-US" altLang="zh-CN" sz="2600" b="1" i="1" u="sng" dirty="0" smtClean="0">
                <a:latin typeface="+mn-lt"/>
                <a:ea typeface="黑体" pitchFamily="2" charset="-122"/>
              </a:rPr>
              <a:t>Augmented joint torques:</a:t>
            </a:r>
            <a:r>
              <a:rPr lang="en-US" altLang="zh-CN" sz="2600" b="1" dirty="0" smtClean="0">
                <a:latin typeface="+mn-lt"/>
                <a:ea typeface="黑体" pitchFamily="2" charset="-122"/>
              </a:rPr>
              <a:t>  </a:t>
            </a:r>
            <a:r>
              <a:rPr lang="en-US" altLang="zh-CN" b="1" dirty="0" smtClean="0">
                <a:latin typeface="Arial Unicode MS" pitchFamily="34" charset="-122"/>
                <a:ea typeface="黑体" pitchFamily="2" charset="-122"/>
              </a:rPr>
              <a:t>Apply the </a:t>
            </a:r>
            <a:r>
              <a:rPr lang="en-US" altLang="zh-CN" b="1" dirty="0" err="1" smtClean="0">
                <a:latin typeface="Arial Unicode MS" pitchFamily="34" charset="-122"/>
                <a:ea typeface="黑体" pitchFamily="2" charset="-122"/>
              </a:rPr>
              <a:t>Jacobian</a:t>
            </a:r>
            <a:r>
              <a:rPr lang="en-US" altLang="zh-CN" b="1" dirty="0" smtClean="0">
                <a:latin typeface="Arial Unicode MS" pitchFamily="34" charset="-122"/>
                <a:ea typeface="黑体" pitchFamily="2" charset="-122"/>
              </a:rPr>
              <a:t> transpose to transform contact forces and torques to internal joint space</a:t>
            </a:r>
          </a:p>
        </p:txBody>
      </p:sp>
    </p:spTree>
    <p:extLst>
      <p:ext uri="{BB962C8B-B14F-4D97-AF65-F5344CB8AC3E}">
        <p14:creationId xmlns:p14="http://schemas.microsoft.com/office/powerpoint/2010/main" val="14441027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B</a:t>
            </a:r>
            <a:r>
              <a:rPr lang="en-US" dirty="0" smtClean="0"/>
              <a:t>. Hand-object Motion Capture </a:t>
            </a:r>
            <a:endParaRPr lang="en-US" dirty="0"/>
          </a:p>
        </p:txBody>
      </p:sp>
      <p:pic>
        <p:nvPicPr>
          <p:cNvPr id="6" name="media2.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cstate="print"/>
          <a:stretch>
            <a:fillRect/>
          </a:stretch>
        </p:blipFill>
        <p:spPr>
          <a:xfrm>
            <a:off x="1403648" y="1484784"/>
            <a:ext cx="6240693" cy="4680520"/>
          </a:xfrm>
          <a:prstGeom prst="rect">
            <a:avLst/>
          </a:prstGeom>
        </p:spPr>
      </p:pic>
      <p:sp>
        <p:nvSpPr>
          <p:cNvPr id="8" name="Content Placeholder 2"/>
          <p:cNvSpPr txBox="1">
            <a:spLocks/>
          </p:cNvSpPr>
          <p:nvPr/>
        </p:nvSpPr>
        <p:spPr bwMode="auto">
          <a:xfrm>
            <a:off x="179512" y="980728"/>
            <a:ext cx="8712968"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spcBef>
                <a:spcPct val="20000"/>
              </a:spcBef>
              <a:buClr>
                <a:srgbClr val="C00000"/>
              </a:buClr>
              <a:buSzPct val="90000"/>
            </a:pPr>
            <a:r>
              <a:rPr lang="en-US" sz="2600" b="1" i="1" u="sng" kern="0" dirty="0" smtClean="0">
                <a:latin typeface="+mn-lt"/>
                <a:ea typeface="黑体" pitchFamily="2" charset="-122"/>
              </a:rPr>
              <a:t>Evaluation</a:t>
            </a:r>
            <a:r>
              <a:rPr kumimoji="0" lang="en-US" altLang="zh-CN" sz="2600" b="1" i="1" u="sng" strike="noStrike" kern="0" cap="none" spc="0" normalizeH="0" baseline="0" noProof="0" dirty="0" smtClean="0">
                <a:ln>
                  <a:noFill/>
                </a:ln>
                <a:solidFill>
                  <a:schemeClr val="tx1"/>
                </a:solidFill>
                <a:effectLst/>
                <a:uLnTx/>
                <a:uFillTx/>
                <a:latin typeface="+mn-lt"/>
                <a:ea typeface="黑体" pitchFamily="2" charset="-122"/>
                <a:cs typeface="+mn-cs"/>
              </a:rPr>
              <a:t>: </a:t>
            </a:r>
            <a:r>
              <a:rPr kumimoji="0" lang="en-US" altLang="zh-CN" sz="2400" b="1" i="0" u="none" strike="noStrike" kern="1200" cap="none" spc="0" normalizeH="0" baseline="0" noProof="0" dirty="0" smtClean="0">
                <a:ln>
                  <a:noFill/>
                </a:ln>
                <a:solidFill>
                  <a:schemeClr val="tx1"/>
                </a:solidFill>
                <a:effectLst/>
                <a:uLnTx/>
                <a:uFillTx/>
                <a:latin typeface="+mn-lt"/>
                <a:ea typeface="黑体" pitchFamily="2" charset="-122"/>
                <a:cs typeface="+mn-cs"/>
              </a:rPr>
              <a:t> </a:t>
            </a:r>
            <a:r>
              <a:rPr lang="en-US" altLang="zh-CN" b="1" dirty="0" smtClean="0">
                <a:latin typeface="Arial Unicode MS" pitchFamily="34" charset="-122"/>
                <a:ea typeface="黑体" pitchFamily="2" charset="-122"/>
              </a:rPr>
              <a:t>PD-servos vs. composite motion control</a:t>
            </a:r>
          </a:p>
          <a:p>
            <a:pPr lvl="0">
              <a:spcBef>
                <a:spcPct val="20000"/>
              </a:spcBef>
              <a:buClr>
                <a:srgbClr val="C00000"/>
              </a:buClr>
              <a:buSzPct val="90000"/>
            </a:pPr>
            <a:endParaRPr kumimoji="0" lang="en-US" altLang="zh-CN" sz="2400" b="1" i="0" u="none" strike="noStrike" kern="1200" cap="none" spc="0" normalizeH="0" baseline="0" noProof="0" dirty="0">
              <a:ln>
                <a:noFill/>
              </a:ln>
              <a:solidFill>
                <a:schemeClr val="tx1"/>
              </a:solidFill>
              <a:effectLst/>
              <a:uLnTx/>
              <a:uFillTx/>
              <a:latin typeface="+mn-lt"/>
              <a:ea typeface="黑体" pitchFamily="2" charset="-122"/>
              <a:cs typeface="+mn-cs"/>
            </a:endParaRPr>
          </a:p>
        </p:txBody>
      </p:sp>
    </p:spTree>
    <p:extLst>
      <p:ext uri="{BB962C8B-B14F-4D97-AF65-F5344CB8AC3E}">
        <p14:creationId xmlns:p14="http://schemas.microsoft.com/office/powerpoint/2010/main" val="26881079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8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t>
            </a:r>
            <a:r>
              <a:rPr lang="en-US" dirty="0" smtClean="0"/>
              <a:t>. Hand-object Motion Capture </a:t>
            </a:r>
            <a:endParaRPr lang="zh-CN" altLang="en-US" dirty="0"/>
          </a:p>
        </p:txBody>
      </p:sp>
      <p:pic>
        <p:nvPicPr>
          <p:cNvPr id="4" name="图片 3"/>
          <p:cNvPicPr>
            <a:picLocks noChangeAspect="1"/>
          </p:cNvPicPr>
          <p:nvPr/>
        </p:nvPicPr>
        <p:blipFill>
          <a:blip r:embed="rId5" cstate="print"/>
          <a:stretch>
            <a:fillRect/>
          </a:stretch>
        </p:blipFill>
        <p:spPr>
          <a:xfrm>
            <a:off x="5724128" y="1628800"/>
            <a:ext cx="2480977" cy="2174241"/>
          </a:xfrm>
          <a:prstGeom prst="rect">
            <a:avLst/>
          </a:prstGeom>
        </p:spPr>
      </p:pic>
      <p:cxnSp>
        <p:nvCxnSpPr>
          <p:cNvPr id="11" name="直接箭头连接符 10"/>
          <p:cNvCxnSpPr/>
          <p:nvPr/>
        </p:nvCxnSpPr>
        <p:spPr bwMode="auto">
          <a:xfrm>
            <a:off x="3851920" y="3140968"/>
            <a:ext cx="1296144" cy="0"/>
          </a:xfrm>
          <a:prstGeom prst="straightConnector1">
            <a:avLst/>
          </a:prstGeom>
          <a:solidFill>
            <a:schemeClr val="accent1"/>
          </a:solidFill>
          <a:ln w="38100" cap="flat" cmpd="sng" algn="ctr">
            <a:solidFill>
              <a:schemeClr val="tx1"/>
            </a:solidFill>
            <a:prstDash val="solid"/>
            <a:round/>
            <a:headEnd type="stealth" w="lg" len="lg"/>
            <a:tailEnd type="stealth" w="lg" len="lg"/>
          </a:ln>
          <a:effectLst/>
        </p:spPr>
      </p:cxnSp>
      <p:sp>
        <p:nvSpPr>
          <p:cNvPr id="29" name="文本框 28"/>
          <p:cNvSpPr txBox="1"/>
          <p:nvPr/>
        </p:nvSpPr>
        <p:spPr>
          <a:xfrm>
            <a:off x="3419872" y="1916832"/>
            <a:ext cx="2232248" cy="954107"/>
          </a:xfrm>
          <a:prstGeom prst="rect">
            <a:avLst/>
          </a:prstGeom>
          <a:noFill/>
        </p:spPr>
        <p:txBody>
          <a:bodyPr wrap="square" rtlCol="0">
            <a:spAutoFit/>
          </a:bodyPr>
          <a:lstStyle/>
          <a:p>
            <a:pPr algn="ctr"/>
            <a:r>
              <a:rPr lang="en-US" altLang="zh-CN" sz="2800" dirty="0" smtClean="0"/>
              <a:t>How to measure?</a:t>
            </a:r>
            <a:endParaRPr lang="zh-CN" altLang="en-US" sz="2800" dirty="0"/>
          </a:p>
        </p:txBody>
      </p:sp>
      <p:graphicFrame>
        <p:nvGraphicFramePr>
          <p:cNvPr id="648194" name="Object 2"/>
          <p:cNvGraphicFramePr>
            <a:graphicFrameLocks noChangeAspect="1"/>
          </p:cNvGraphicFramePr>
          <p:nvPr/>
        </p:nvGraphicFramePr>
        <p:xfrm>
          <a:off x="2915816" y="1556792"/>
          <a:ext cx="392113" cy="588962"/>
        </p:xfrm>
        <a:graphic>
          <a:graphicData uri="http://schemas.openxmlformats.org/presentationml/2006/ole">
            <mc:AlternateContent xmlns:mc="http://schemas.openxmlformats.org/markup-compatibility/2006">
              <mc:Choice xmlns:v="urn:schemas-microsoft-com:vml" Requires="v">
                <p:oleObj spid="_x0000_s648230" name="Equation" r:id="rId6" imgW="152280" imgH="228600" progId="Equation.DSMT4">
                  <p:embed/>
                </p:oleObj>
              </mc:Choice>
              <mc:Fallback>
                <p:oleObj name="Equation" r:id="rId6" imgW="152280" imgH="228600" progId="Equation.DSMT4">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5816" y="1556792"/>
                        <a:ext cx="392113" cy="5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8195" name="Object 3"/>
          <p:cNvGraphicFramePr>
            <a:graphicFrameLocks noChangeAspect="1"/>
          </p:cNvGraphicFramePr>
          <p:nvPr/>
        </p:nvGraphicFramePr>
        <p:xfrm>
          <a:off x="8388424" y="1412776"/>
          <a:ext cx="427037" cy="622300"/>
        </p:xfrm>
        <a:graphic>
          <a:graphicData uri="http://schemas.openxmlformats.org/presentationml/2006/ole">
            <mc:AlternateContent xmlns:mc="http://schemas.openxmlformats.org/markup-compatibility/2006">
              <mc:Choice xmlns:v="urn:schemas-microsoft-com:vml" Requires="v">
                <p:oleObj spid="_x0000_s648231" name="Equation" r:id="rId8" imgW="164880" imgH="241200" progId="Equation.DSMT4">
                  <p:embed/>
                </p:oleObj>
              </mc:Choice>
              <mc:Fallback>
                <p:oleObj name="Equation" r:id="rId8" imgW="164880" imgH="241200" progId="Equation.DSMT4">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8424" y="1412776"/>
                        <a:ext cx="427037"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Content Placeholder 2"/>
          <p:cNvSpPr txBox="1">
            <a:spLocks/>
          </p:cNvSpPr>
          <p:nvPr/>
        </p:nvSpPr>
        <p:spPr bwMode="auto">
          <a:xfrm>
            <a:off x="179512" y="980728"/>
            <a:ext cx="8712968"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spcBef>
                <a:spcPct val="20000"/>
              </a:spcBef>
              <a:buClr>
                <a:srgbClr val="C00000"/>
              </a:buClr>
              <a:buSzPct val="90000"/>
            </a:pPr>
            <a:r>
              <a:rPr lang="en-US" sz="2600" b="1" i="1" u="sng" kern="0" dirty="0" smtClean="0">
                <a:latin typeface="+mn-lt"/>
                <a:ea typeface="黑体" pitchFamily="2" charset="-122"/>
              </a:rPr>
              <a:t>Measurement</a:t>
            </a:r>
            <a:r>
              <a:rPr kumimoji="0" lang="en-US" altLang="zh-CN" sz="2600" b="1" i="1" u="sng" strike="noStrike" kern="0" cap="none" spc="0" normalizeH="0" baseline="0" noProof="0" dirty="0" smtClean="0">
                <a:ln>
                  <a:noFill/>
                </a:ln>
                <a:solidFill>
                  <a:schemeClr val="tx1"/>
                </a:solidFill>
                <a:effectLst/>
                <a:uLnTx/>
                <a:uFillTx/>
                <a:latin typeface="+mn-lt"/>
                <a:ea typeface="黑体" pitchFamily="2" charset="-122"/>
                <a:cs typeface="+mn-cs"/>
              </a:rPr>
              <a:t>: </a:t>
            </a:r>
            <a:r>
              <a:rPr lang="en-US" altLang="zh-CN" b="1" dirty="0" smtClean="0">
                <a:latin typeface="Arial Unicode MS" pitchFamily="34" charset="-122"/>
                <a:ea typeface="黑体" pitchFamily="2" charset="-122"/>
              </a:rPr>
              <a:t>“Analysis by synthesis” strategy</a:t>
            </a:r>
            <a:endParaRPr lang="zh-CN" altLang="en-US" b="1" dirty="0" smtClean="0">
              <a:latin typeface="Arial Unicode MS" pitchFamily="34" charset="-122"/>
              <a:ea typeface="黑体" pitchFamily="2" charset="-122"/>
            </a:endParaRPr>
          </a:p>
          <a:p>
            <a:pPr>
              <a:spcBef>
                <a:spcPct val="20000"/>
              </a:spcBef>
              <a:buClr>
                <a:srgbClr val="C00000"/>
              </a:buClr>
              <a:buSzPct val="90000"/>
            </a:pPr>
            <a:endParaRPr lang="en-US" altLang="zh-CN" b="1" dirty="0" smtClean="0">
              <a:latin typeface="Arial Unicode MS" pitchFamily="34" charset="-122"/>
              <a:ea typeface="黑体" pitchFamily="2" charset="-122"/>
            </a:endParaRPr>
          </a:p>
          <a:p>
            <a:pPr lvl="0">
              <a:spcBef>
                <a:spcPct val="20000"/>
              </a:spcBef>
              <a:buClr>
                <a:srgbClr val="C00000"/>
              </a:buClr>
              <a:buSzPct val="90000"/>
            </a:pPr>
            <a:endParaRPr kumimoji="0" lang="en-US" altLang="zh-CN" sz="2400" b="1" i="0" u="none" strike="noStrike" kern="1200" cap="none" spc="0" normalizeH="0" baseline="0" noProof="0" dirty="0">
              <a:ln>
                <a:noFill/>
              </a:ln>
              <a:solidFill>
                <a:schemeClr val="tx1"/>
              </a:solidFill>
              <a:effectLst/>
              <a:uLnTx/>
              <a:uFillTx/>
              <a:latin typeface="+mn-lt"/>
              <a:ea typeface="黑体" pitchFamily="2" charset="-122"/>
              <a:cs typeface="+mn-cs"/>
            </a:endParaRPr>
          </a:p>
        </p:txBody>
      </p:sp>
      <p:cxnSp>
        <p:nvCxnSpPr>
          <p:cNvPr id="12" name="Straight Arrow Connector 10"/>
          <p:cNvCxnSpPr/>
          <p:nvPr/>
        </p:nvCxnSpPr>
        <p:spPr bwMode="auto">
          <a:xfrm flipH="1">
            <a:off x="2183904" y="4581128"/>
            <a:ext cx="1524000" cy="0"/>
          </a:xfrm>
          <a:prstGeom prst="straightConnector1">
            <a:avLst/>
          </a:prstGeom>
          <a:ln w="50165">
            <a:solidFill>
              <a:srgbClr val="C00000"/>
            </a:solidFill>
            <a:headEnd type="none" w="sm" len="med"/>
            <a:tailEnd type="none"/>
          </a:ln>
        </p:spPr>
        <p:style>
          <a:lnRef idx="1">
            <a:schemeClr val="accent3"/>
          </a:lnRef>
          <a:fillRef idx="0">
            <a:schemeClr val="accent3"/>
          </a:fillRef>
          <a:effectRef idx="0">
            <a:schemeClr val="accent3"/>
          </a:effectRef>
          <a:fontRef idx="minor">
            <a:schemeClr val="tx1"/>
          </a:fontRef>
        </p:style>
      </p:cxnSp>
      <p:cxnSp>
        <p:nvCxnSpPr>
          <p:cNvPr id="13" name="Straight Arrow Connector 21"/>
          <p:cNvCxnSpPr/>
          <p:nvPr/>
        </p:nvCxnSpPr>
        <p:spPr bwMode="auto">
          <a:xfrm flipH="1">
            <a:off x="2987030" y="4599798"/>
            <a:ext cx="794" cy="343660"/>
          </a:xfrm>
          <a:prstGeom prst="straightConnector1">
            <a:avLst/>
          </a:prstGeom>
          <a:ln w="50165">
            <a:solidFill>
              <a:srgbClr val="C00000"/>
            </a:solidFill>
            <a:headEnd type="none" w="sm" len="med"/>
            <a:tailEnd type="triangle"/>
          </a:ln>
        </p:spPr>
        <p:style>
          <a:lnRef idx="1">
            <a:schemeClr val="accent3"/>
          </a:lnRef>
          <a:fillRef idx="0">
            <a:schemeClr val="accent3"/>
          </a:fillRef>
          <a:effectRef idx="0">
            <a:schemeClr val="accent3"/>
          </a:effectRef>
          <a:fontRef idx="minor">
            <a:schemeClr val="tx1"/>
          </a:fontRef>
        </p:style>
      </p:cxnSp>
      <p:sp>
        <p:nvSpPr>
          <p:cNvPr id="14" name="文本框 16"/>
          <p:cNvSpPr txBox="1"/>
          <p:nvPr/>
        </p:nvSpPr>
        <p:spPr>
          <a:xfrm>
            <a:off x="1882011" y="4930869"/>
            <a:ext cx="1864613" cy="400110"/>
          </a:xfrm>
          <a:prstGeom prst="rect">
            <a:avLst/>
          </a:prstGeom>
          <a:noFill/>
        </p:spPr>
        <p:txBody>
          <a:bodyPr wrap="none" rtlCol="0">
            <a:spAutoFit/>
          </a:bodyPr>
          <a:lstStyle/>
          <a:p>
            <a:r>
              <a:rPr lang="en-US" altLang="zh-CN" sz="2000" dirty="0">
                <a:solidFill>
                  <a:srgbClr val="C00000"/>
                </a:solidFill>
                <a:latin typeface="Arial" pitchFamily="34" charset="0"/>
                <a:cs typeface="Arial" pitchFamily="34" charset="0"/>
              </a:rPr>
              <a:t>s</a:t>
            </a:r>
            <a:r>
              <a:rPr lang="en-US" altLang="zh-CN" sz="2000" dirty="0" smtClean="0">
                <a:solidFill>
                  <a:srgbClr val="C00000"/>
                </a:solidFill>
                <a:latin typeface="Arial" pitchFamily="34" charset="0"/>
                <a:cs typeface="Arial" pitchFamily="34" charset="0"/>
              </a:rPr>
              <a:t>ilhouette term</a:t>
            </a:r>
            <a:endParaRPr lang="zh-CN" altLang="en-US" sz="2000" dirty="0" smtClean="0">
              <a:solidFill>
                <a:srgbClr val="C00000"/>
              </a:solidFill>
              <a:latin typeface="Arial" pitchFamily="34" charset="0"/>
              <a:cs typeface="Arial" pitchFamily="34" charset="0"/>
            </a:endParaRPr>
          </a:p>
        </p:txBody>
      </p:sp>
      <p:cxnSp>
        <p:nvCxnSpPr>
          <p:cNvPr id="15" name="Straight Arrow Connector 10"/>
          <p:cNvCxnSpPr/>
          <p:nvPr/>
        </p:nvCxnSpPr>
        <p:spPr bwMode="auto">
          <a:xfrm flipH="1">
            <a:off x="4189512" y="4581128"/>
            <a:ext cx="1524000" cy="0"/>
          </a:xfrm>
          <a:prstGeom prst="straightConnector1">
            <a:avLst/>
          </a:prstGeom>
          <a:ln w="50165">
            <a:solidFill>
              <a:srgbClr val="008000"/>
            </a:solidFill>
            <a:headEnd type="none" w="sm" len="med"/>
            <a:tailEnd type="none"/>
          </a:ln>
        </p:spPr>
        <p:style>
          <a:lnRef idx="1">
            <a:schemeClr val="accent3"/>
          </a:lnRef>
          <a:fillRef idx="0">
            <a:schemeClr val="accent3"/>
          </a:fillRef>
          <a:effectRef idx="0">
            <a:schemeClr val="accent3"/>
          </a:effectRef>
          <a:fontRef idx="minor">
            <a:schemeClr val="tx1"/>
          </a:fontRef>
        </p:style>
      </p:cxnSp>
      <p:cxnSp>
        <p:nvCxnSpPr>
          <p:cNvPr id="16" name="Straight Arrow Connector 21"/>
          <p:cNvCxnSpPr/>
          <p:nvPr/>
        </p:nvCxnSpPr>
        <p:spPr bwMode="auto">
          <a:xfrm flipH="1">
            <a:off x="4894670" y="4599798"/>
            <a:ext cx="794" cy="343660"/>
          </a:xfrm>
          <a:prstGeom prst="straightConnector1">
            <a:avLst/>
          </a:prstGeom>
          <a:ln w="50165">
            <a:solidFill>
              <a:srgbClr val="008000"/>
            </a:solidFill>
            <a:headEnd type="none" w="sm" len="med"/>
            <a:tailEnd type="triangle"/>
          </a:ln>
        </p:spPr>
        <p:style>
          <a:lnRef idx="1">
            <a:schemeClr val="accent3"/>
          </a:lnRef>
          <a:fillRef idx="0">
            <a:schemeClr val="accent3"/>
          </a:fillRef>
          <a:effectRef idx="0">
            <a:schemeClr val="accent3"/>
          </a:effectRef>
          <a:fontRef idx="minor">
            <a:schemeClr val="tx1"/>
          </a:fontRef>
        </p:style>
      </p:cxnSp>
      <p:sp>
        <p:nvSpPr>
          <p:cNvPr id="17" name="文本框 19"/>
          <p:cNvSpPr txBox="1"/>
          <p:nvPr/>
        </p:nvSpPr>
        <p:spPr>
          <a:xfrm>
            <a:off x="4265712" y="4930869"/>
            <a:ext cx="1322798" cy="400110"/>
          </a:xfrm>
          <a:prstGeom prst="rect">
            <a:avLst/>
          </a:prstGeom>
          <a:noFill/>
        </p:spPr>
        <p:txBody>
          <a:bodyPr wrap="none" rtlCol="0">
            <a:spAutoFit/>
          </a:bodyPr>
          <a:lstStyle/>
          <a:p>
            <a:r>
              <a:rPr lang="en-US" altLang="zh-CN" sz="2000" dirty="0" smtClean="0">
                <a:solidFill>
                  <a:srgbClr val="008000"/>
                </a:solidFill>
                <a:latin typeface="Arial" pitchFamily="34" charset="0"/>
                <a:cs typeface="Arial" pitchFamily="34" charset="0"/>
              </a:rPr>
              <a:t>color term</a:t>
            </a:r>
            <a:endParaRPr lang="zh-CN" altLang="en-US" sz="2000" dirty="0" smtClean="0">
              <a:solidFill>
                <a:srgbClr val="008000"/>
              </a:solidFill>
              <a:latin typeface="Arial" pitchFamily="34" charset="0"/>
              <a:cs typeface="Arial" pitchFamily="34" charset="0"/>
            </a:endParaRPr>
          </a:p>
        </p:txBody>
      </p:sp>
      <p:cxnSp>
        <p:nvCxnSpPr>
          <p:cNvPr id="18" name="Straight Arrow Connector 10"/>
          <p:cNvCxnSpPr/>
          <p:nvPr/>
        </p:nvCxnSpPr>
        <p:spPr bwMode="auto">
          <a:xfrm flipH="1">
            <a:off x="6475512" y="4562459"/>
            <a:ext cx="1524000" cy="0"/>
          </a:xfrm>
          <a:prstGeom prst="straightConnector1">
            <a:avLst/>
          </a:prstGeom>
          <a:ln w="50165">
            <a:solidFill>
              <a:schemeClr val="accent6">
                <a:lumMod val="75000"/>
              </a:schemeClr>
            </a:solidFill>
            <a:headEnd type="none" w="sm" len="med"/>
            <a:tailEnd type="none"/>
          </a:ln>
        </p:spPr>
        <p:style>
          <a:lnRef idx="1">
            <a:schemeClr val="accent3"/>
          </a:lnRef>
          <a:fillRef idx="0">
            <a:schemeClr val="accent3"/>
          </a:fillRef>
          <a:effectRef idx="0">
            <a:schemeClr val="accent3"/>
          </a:effectRef>
          <a:fontRef idx="minor">
            <a:schemeClr val="tx1"/>
          </a:fontRef>
        </p:style>
      </p:cxnSp>
      <p:cxnSp>
        <p:nvCxnSpPr>
          <p:cNvPr id="19" name="Straight Arrow Connector 18"/>
          <p:cNvCxnSpPr/>
          <p:nvPr/>
        </p:nvCxnSpPr>
        <p:spPr bwMode="auto">
          <a:xfrm flipH="1">
            <a:off x="7180670" y="4581129"/>
            <a:ext cx="794" cy="343660"/>
          </a:xfrm>
          <a:prstGeom prst="straightConnector1">
            <a:avLst/>
          </a:prstGeom>
          <a:ln w="50165">
            <a:solidFill>
              <a:schemeClr val="accent6">
                <a:lumMod val="75000"/>
              </a:schemeClr>
            </a:solidFill>
            <a:headEnd type="none" w="sm" len="med"/>
            <a:tailEnd type="triangle"/>
          </a:ln>
        </p:spPr>
        <p:style>
          <a:lnRef idx="1">
            <a:schemeClr val="accent3"/>
          </a:lnRef>
          <a:fillRef idx="0">
            <a:schemeClr val="accent3"/>
          </a:fillRef>
          <a:effectRef idx="0">
            <a:schemeClr val="accent3"/>
          </a:effectRef>
          <a:fontRef idx="minor">
            <a:schemeClr val="tx1"/>
          </a:fontRef>
        </p:style>
      </p:cxnSp>
      <p:sp>
        <p:nvSpPr>
          <p:cNvPr id="20" name="文本框 22"/>
          <p:cNvSpPr txBox="1"/>
          <p:nvPr/>
        </p:nvSpPr>
        <p:spPr>
          <a:xfrm>
            <a:off x="6516216" y="4912200"/>
            <a:ext cx="1337226" cy="400110"/>
          </a:xfrm>
          <a:prstGeom prst="rect">
            <a:avLst/>
          </a:prstGeom>
          <a:noFill/>
        </p:spPr>
        <p:txBody>
          <a:bodyPr wrap="none" rtlCol="0">
            <a:spAutoFit/>
          </a:bodyPr>
          <a:lstStyle/>
          <a:p>
            <a:r>
              <a:rPr lang="en-US" altLang="zh-CN" sz="2000" dirty="0" smtClean="0">
                <a:solidFill>
                  <a:schemeClr val="accent6">
                    <a:lumMod val="75000"/>
                  </a:schemeClr>
                </a:solidFill>
                <a:latin typeface="Arial" pitchFamily="34" charset="0"/>
                <a:cs typeface="Arial" pitchFamily="34" charset="0"/>
              </a:rPr>
              <a:t>edge term</a:t>
            </a:r>
            <a:endParaRPr lang="zh-CN" altLang="en-US" sz="2000" dirty="0" smtClean="0">
              <a:solidFill>
                <a:schemeClr val="accent6">
                  <a:lumMod val="75000"/>
                </a:schemeClr>
              </a:solidFill>
              <a:latin typeface="Arial" pitchFamily="34" charset="0"/>
              <a:cs typeface="Arial" pitchFamily="34" charset="0"/>
            </a:endParaRPr>
          </a:p>
        </p:txBody>
      </p:sp>
      <p:graphicFrame>
        <p:nvGraphicFramePr>
          <p:cNvPr id="21" name="Object 4"/>
          <p:cNvGraphicFramePr>
            <a:graphicFrameLocks noChangeAspect="1"/>
          </p:cNvGraphicFramePr>
          <p:nvPr/>
        </p:nvGraphicFramePr>
        <p:xfrm>
          <a:off x="1403648" y="3933056"/>
          <a:ext cx="6624736" cy="648072"/>
        </p:xfrm>
        <a:graphic>
          <a:graphicData uri="http://schemas.openxmlformats.org/presentationml/2006/ole">
            <mc:AlternateContent xmlns:mc="http://schemas.openxmlformats.org/markup-compatibility/2006">
              <mc:Choice xmlns:v="urn:schemas-microsoft-com:vml" Requires="v">
                <p:oleObj spid="_x0000_s648232" name="Equation" r:id="rId10" imgW="2171520" imgH="253800" progId="Equation.DSMT4">
                  <p:embed/>
                </p:oleObj>
              </mc:Choice>
              <mc:Fallback>
                <p:oleObj name="Equation" r:id="rId10" imgW="2171520" imgH="253800" progId="Equation.DSMT4">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03648" y="3933056"/>
                        <a:ext cx="662473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3" name="图片 15"/>
          <p:cNvPicPr>
            <a:picLocks noChangeAspect="1"/>
          </p:cNvPicPr>
          <p:nvPr/>
        </p:nvPicPr>
        <p:blipFill>
          <a:blip r:embed="rId12" cstate="print"/>
          <a:stretch>
            <a:fillRect/>
          </a:stretch>
        </p:blipFill>
        <p:spPr>
          <a:xfrm>
            <a:off x="238648" y="1658888"/>
            <a:ext cx="2677168" cy="2346176"/>
          </a:xfrm>
          <a:prstGeom prst="rect">
            <a:avLst/>
          </a:prstGeom>
        </p:spPr>
      </p:pic>
      <p:pic>
        <p:nvPicPr>
          <p:cNvPr id="24" name="图片 16"/>
          <p:cNvPicPr>
            <a:picLocks noChangeAspect="1"/>
          </p:cNvPicPr>
          <p:nvPr/>
        </p:nvPicPr>
        <p:blipFill>
          <a:blip r:embed="rId13" cstate="print"/>
          <a:stretch>
            <a:fillRect/>
          </a:stretch>
        </p:blipFill>
        <p:spPr>
          <a:xfrm>
            <a:off x="238648" y="1658888"/>
            <a:ext cx="2677168" cy="2346176"/>
          </a:xfrm>
          <a:prstGeom prst="rect">
            <a:avLst/>
          </a:prstGeom>
        </p:spPr>
      </p:pic>
      <p:pic>
        <p:nvPicPr>
          <p:cNvPr id="25" name="图片 7"/>
          <p:cNvPicPr>
            <a:picLocks noChangeAspect="1"/>
          </p:cNvPicPr>
          <p:nvPr/>
        </p:nvPicPr>
        <p:blipFill>
          <a:blip r:embed="rId14" cstate="print"/>
          <a:stretch>
            <a:fillRect/>
          </a:stretch>
        </p:blipFill>
        <p:spPr>
          <a:xfrm>
            <a:off x="238648" y="1658888"/>
            <a:ext cx="2677168" cy="2346176"/>
          </a:xfrm>
          <a:prstGeom prst="rect">
            <a:avLst/>
          </a:prstGeom>
        </p:spPr>
      </p:pic>
      <p:pic>
        <p:nvPicPr>
          <p:cNvPr id="26" name="图片 8"/>
          <p:cNvPicPr>
            <a:picLocks noChangeAspect="1"/>
          </p:cNvPicPr>
          <p:nvPr/>
        </p:nvPicPr>
        <p:blipFill>
          <a:blip r:embed="rId15" cstate="print"/>
          <a:stretch>
            <a:fillRect/>
          </a:stretch>
        </p:blipFill>
        <p:spPr>
          <a:xfrm>
            <a:off x="166640" y="1628800"/>
            <a:ext cx="2677168" cy="2346176"/>
          </a:xfrm>
          <a:prstGeom prst="rect">
            <a:avLst/>
          </a:prstGeom>
        </p:spPr>
      </p:pic>
      <p:sp>
        <p:nvSpPr>
          <p:cNvPr id="27" name="文本框 5"/>
          <p:cNvSpPr txBox="1"/>
          <p:nvPr/>
        </p:nvSpPr>
        <p:spPr>
          <a:xfrm>
            <a:off x="2051720" y="5589240"/>
            <a:ext cx="4458272" cy="400110"/>
          </a:xfrm>
          <a:prstGeom prst="rect">
            <a:avLst/>
          </a:prstGeom>
          <a:noFill/>
        </p:spPr>
        <p:txBody>
          <a:bodyPr wrap="none" rtlCol="0">
            <a:spAutoFit/>
          </a:bodyPr>
          <a:lstStyle/>
          <a:p>
            <a:r>
              <a:rPr lang="en-US" altLang="zh-CN" sz="2000" i="1" dirty="0" smtClean="0"/>
              <a:t>Interacting simulated annealing (ISA) </a:t>
            </a:r>
            <a:endParaRPr lang="zh-CN" altLang="en-US" sz="2000" i="1" dirty="0"/>
          </a:p>
        </p:txBody>
      </p:sp>
    </p:spTree>
    <p:custDataLst>
      <p:tags r:id="rId2"/>
    </p:custDataLst>
    <p:extLst>
      <p:ext uri="{BB962C8B-B14F-4D97-AF65-F5344CB8AC3E}">
        <p14:creationId xmlns:p14="http://schemas.microsoft.com/office/powerpoint/2010/main" val="558468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179512" y="980728"/>
            <a:ext cx="8712968"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spcBef>
                <a:spcPct val="20000"/>
              </a:spcBef>
              <a:buClr>
                <a:srgbClr val="C00000"/>
              </a:buClr>
              <a:buSzPct val="90000"/>
            </a:pPr>
            <a:r>
              <a:rPr lang="en-US" sz="2600" b="1" i="1" u="sng" kern="0" dirty="0" smtClean="0">
                <a:latin typeface="+mn-lt"/>
                <a:ea typeface="黑体" pitchFamily="2" charset="-122"/>
              </a:rPr>
              <a:t>Measurement - Silhouette term</a:t>
            </a:r>
            <a:r>
              <a:rPr kumimoji="0" lang="en-US" altLang="zh-CN" sz="2600" b="1" i="1" u="sng" strike="noStrike" kern="0" cap="none" spc="0" normalizeH="0" baseline="0" noProof="0" dirty="0" smtClean="0">
                <a:ln>
                  <a:noFill/>
                </a:ln>
                <a:solidFill>
                  <a:schemeClr val="tx1"/>
                </a:solidFill>
                <a:effectLst/>
                <a:uLnTx/>
                <a:uFillTx/>
                <a:latin typeface="+mn-lt"/>
                <a:ea typeface="黑体" pitchFamily="2" charset="-122"/>
                <a:cs typeface="+mn-cs"/>
              </a:rPr>
              <a:t>:</a:t>
            </a:r>
            <a:endParaRPr lang="zh-CN" altLang="en-US" b="1" dirty="0" smtClean="0">
              <a:latin typeface="Arial Unicode MS" pitchFamily="34" charset="-122"/>
              <a:ea typeface="黑体" pitchFamily="2" charset="-122"/>
            </a:endParaRPr>
          </a:p>
          <a:p>
            <a:pPr>
              <a:spcBef>
                <a:spcPct val="20000"/>
              </a:spcBef>
              <a:buClr>
                <a:srgbClr val="C00000"/>
              </a:buClr>
              <a:buSzPct val="90000"/>
            </a:pPr>
            <a:endParaRPr lang="en-US" altLang="zh-CN" b="1" dirty="0" smtClean="0">
              <a:latin typeface="Arial Unicode MS" pitchFamily="34" charset="-122"/>
              <a:ea typeface="黑体" pitchFamily="2" charset="-122"/>
            </a:endParaRPr>
          </a:p>
          <a:p>
            <a:pPr lvl="0">
              <a:spcBef>
                <a:spcPct val="20000"/>
              </a:spcBef>
              <a:buClr>
                <a:srgbClr val="C00000"/>
              </a:buClr>
              <a:buSzPct val="90000"/>
            </a:pPr>
            <a:endParaRPr kumimoji="0" lang="en-US" altLang="zh-CN" sz="2400" b="1" i="0" u="none" strike="noStrike" kern="1200" cap="none" spc="0" normalizeH="0" baseline="0" noProof="0" dirty="0">
              <a:ln>
                <a:noFill/>
              </a:ln>
              <a:solidFill>
                <a:schemeClr val="tx1"/>
              </a:solidFill>
              <a:effectLst/>
              <a:uLnTx/>
              <a:uFillTx/>
              <a:latin typeface="+mn-lt"/>
              <a:ea typeface="黑体" pitchFamily="2" charset="-122"/>
              <a:cs typeface="+mn-cs"/>
            </a:endParaRPr>
          </a:p>
        </p:txBody>
      </p:sp>
      <p:sp>
        <p:nvSpPr>
          <p:cNvPr id="2" name="标题 1"/>
          <p:cNvSpPr>
            <a:spLocks noGrp="1"/>
          </p:cNvSpPr>
          <p:nvPr>
            <p:ph type="title"/>
          </p:nvPr>
        </p:nvSpPr>
        <p:spPr/>
        <p:txBody>
          <a:bodyPr/>
          <a:lstStyle/>
          <a:p>
            <a:r>
              <a:rPr lang="en-US" altLang="zh-CN" dirty="0" smtClean="0"/>
              <a:t>B</a:t>
            </a:r>
            <a:r>
              <a:rPr lang="en-US" dirty="0" smtClean="0"/>
              <a:t>. Hand-object Motion Capture </a:t>
            </a:r>
            <a:endParaRPr lang="zh-CN" altLang="en-US" dirty="0"/>
          </a:p>
        </p:txBody>
      </p:sp>
      <p:pic>
        <p:nvPicPr>
          <p:cNvPr id="9" name="图片 5"/>
          <p:cNvPicPr>
            <a:picLocks noChangeAspect="1"/>
          </p:cNvPicPr>
          <p:nvPr/>
        </p:nvPicPr>
        <p:blipFill rotWithShape="1">
          <a:blip r:embed="rId4" cstate="print">
            <a:extLst>
              <a:ext uri="{28A0092B-C50C-407E-A947-70E740481C1C}">
                <a14:useLocalDpi xmlns:a14="http://schemas.microsoft.com/office/drawing/2010/main" val="0"/>
              </a:ext>
            </a:extLst>
          </a:blip>
          <a:srcRect b="5044"/>
          <a:stretch/>
        </p:blipFill>
        <p:spPr>
          <a:xfrm>
            <a:off x="323528" y="1484784"/>
            <a:ext cx="8301377" cy="2749550"/>
          </a:xfrm>
          <a:prstGeom prst="rect">
            <a:avLst/>
          </a:prstGeom>
        </p:spPr>
      </p:pic>
      <p:sp>
        <p:nvSpPr>
          <p:cNvPr id="10" name="文本框 7"/>
          <p:cNvSpPr txBox="1"/>
          <p:nvPr/>
        </p:nvSpPr>
        <p:spPr>
          <a:xfrm>
            <a:off x="814673" y="4221088"/>
            <a:ext cx="1838965" cy="400110"/>
          </a:xfrm>
          <a:prstGeom prst="rect">
            <a:avLst/>
          </a:prstGeom>
          <a:noFill/>
        </p:spPr>
        <p:txBody>
          <a:bodyPr wrap="none" rtlCol="0">
            <a:spAutoFit/>
          </a:bodyPr>
          <a:lstStyle/>
          <a:p>
            <a:r>
              <a:rPr lang="en-US" altLang="zh-CN" sz="2000" dirty="0" smtClean="0"/>
              <a:t>Original image</a:t>
            </a:r>
            <a:endParaRPr lang="zh-CN" altLang="en-US" sz="2000" dirty="0"/>
          </a:p>
        </p:txBody>
      </p:sp>
      <p:sp>
        <p:nvSpPr>
          <p:cNvPr id="11" name="文本框 8"/>
          <p:cNvSpPr txBox="1"/>
          <p:nvPr/>
        </p:nvSpPr>
        <p:spPr>
          <a:xfrm>
            <a:off x="3080289" y="4237340"/>
            <a:ext cx="2582582" cy="400110"/>
          </a:xfrm>
          <a:prstGeom prst="rect">
            <a:avLst/>
          </a:prstGeom>
          <a:noFill/>
        </p:spPr>
        <p:txBody>
          <a:bodyPr wrap="square" rtlCol="0">
            <a:spAutoFit/>
          </a:bodyPr>
          <a:lstStyle/>
          <a:p>
            <a:r>
              <a:rPr lang="en-US" altLang="zh-CN" sz="2000" dirty="0" smtClean="0"/>
              <a:t>extracted silhouette</a:t>
            </a:r>
            <a:endParaRPr lang="zh-CN" altLang="en-US" sz="2000" dirty="0"/>
          </a:p>
        </p:txBody>
      </p:sp>
      <p:sp>
        <p:nvSpPr>
          <p:cNvPr id="12" name="文本框 9"/>
          <p:cNvSpPr txBox="1"/>
          <p:nvPr/>
        </p:nvSpPr>
        <p:spPr>
          <a:xfrm>
            <a:off x="5960609" y="4205402"/>
            <a:ext cx="2379177" cy="400110"/>
          </a:xfrm>
          <a:prstGeom prst="rect">
            <a:avLst/>
          </a:prstGeom>
          <a:noFill/>
        </p:spPr>
        <p:txBody>
          <a:bodyPr wrap="none" rtlCol="0">
            <a:spAutoFit/>
          </a:bodyPr>
          <a:lstStyle/>
          <a:p>
            <a:r>
              <a:rPr lang="en-US" altLang="zh-CN" sz="2000" dirty="0" smtClean="0"/>
              <a:t>rendered silhouette</a:t>
            </a:r>
            <a:endParaRPr lang="zh-CN" altLang="en-US" sz="2000" dirty="0"/>
          </a:p>
        </p:txBody>
      </p:sp>
      <p:graphicFrame>
        <p:nvGraphicFramePr>
          <p:cNvPr id="13" name="Object 2"/>
          <p:cNvGraphicFramePr>
            <a:graphicFrameLocks noChangeAspect="1"/>
          </p:cNvGraphicFramePr>
          <p:nvPr/>
        </p:nvGraphicFramePr>
        <p:xfrm>
          <a:off x="5483218" y="4277410"/>
          <a:ext cx="333375" cy="355600"/>
        </p:xfrm>
        <a:graphic>
          <a:graphicData uri="http://schemas.openxmlformats.org/presentationml/2006/ole">
            <mc:AlternateContent xmlns:mc="http://schemas.openxmlformats.org/markup-compatibility/2006">
              <mc:Choice xmlns:v="urn:schemas-microsoft-com:vml" Requires="v">
                <p:oleObj spid="_x0000_s1140773" name="Equation" r:id="rId5" imgW="177480" imgH="228600" progId="Equation.DSMT4">
                  <p:embed/>
                </p:oleObj>
              </mc:Choice>
              <mc:Fallback>
                <p:oleObj name="Equation" r:id="rId5" imgW="177480" imgH="228600" progId="Equation.DSMT4">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3218" y="4277410"/>
                        <a:ext cx="333375"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3"/>
          <p:cNvGraphicFramePr>
            <a:graphicFrameLocks noChangeAspect="1"/>
          </p:cNvGraphicFramePr>
          <p:nvPr/>
        </p:nvGraphicFramePr>
        <p:xfrm>
          <a:off x="8291530" y="4281850"/>
          <a:ext cx="333375" cy="355600"/>
        </p:xfrm>
        <a:graphic>
          <a:graphicData uri="http://schemas.openxmlformats.org/presentationml/2006/ole">
            <mc:AlternateContent xmlns:mc="http://schemas.openxmlformats.org/markup-compatibility/2006">
              <mc:Choice xmlns:v="urn:schemas-microsoft-com:vml" Requires="v">
                <p:oleObj spid="_x0000_s1140774" name="Equation" r:id="rId7" imgW="177480" imgH="228600" progId="Equation.DSMT4">
                  <p:embed/>
                </p:oleObj>
              </mc:Choice>
              <mc:Fallback>
                <p:oleObj name="Equation" r:id="rId7" imgW="177480" imgH="228600" progId="Equation.DSMT4">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91530" y="4281850"/>
                        <a:ext cx="333375"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6" name="图片 8"/>
          <p:cNvPicPr>
            <a:picLocks noChangeAspect="1"/>
          </p:cNvPicPr>
          <p:nvPr/>
        </p:nvPicPr>
        <p:blipFill>
          <a:blip r:embed="rId9" cstate="print"/>
          <a:stretch>
            <a:fillRect/>
          </a:stretch>
        </p:blipFill>
        <p:spPr>
          <a:xfrm>
            <a:off x="323528" y="4797152"/>
            <a:ext cx="3526696" cy="1490516"/>
          </a:xfrm>
          <a:prstGeom prst="rect">
            <a:avLst/>
          </a:prstGeom>
        </p:spPr>
      </p:pic>
      <p:graphicFrame>
        <p:nvGraphicFramePr>
          <p:cNvPr id="19" name="Object 1"/>
          <p:cNvGraphicFramePr>
            <a:graphicFrameLocks noChangeAspect="1"/>
          </p:cNvGraphicFramePr>
          <p:nvPr/>
        </p:nvGraphicFramePr>
        <p:xfrm>
          <a:off x="4139952" y="4941168"/>
          <a:ext cx="4717032" cy="852514"/>
        </p:xfrm>
        <a:graphic>
          <a:graphicData uri="http://schemas.openxmlformats.org/presentationml/2006/ole">
            <mc:AlternateContent xmlns:mc="http://schemas.openxmlformats.org/markup-compatibility/2006">
              <mc:Choice xmlns:v="urn:schemas-microsoft-com:vml" Requires="v">
                <p:oleObj spid="_x0000_s1140775" name="Equation" r:id="rId10" imgW="2349360" imgH="507960" progId="Equation.DSMT4">
                  <p:embed/>
                </p:oleObj>
              </mc:Choice>
              <mc:Fallback>
                <p:oleObj name="Equation" r:id="rId10" imgW="2349360" imgH="507960" progId="Equation.DSMT4">
                  <p:embed/>
                  <p:pic>
                    <p:nvPicPr>
                      <p:cNvPr id="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39952" y="4941168"/>
                        <a:ext cx="4717032" cy="85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 name="文本框 6"/>
          <p:cNvSpPr txBox="1"/>
          <p:nvPr/>
        </p:nvSpPr>
        <p:spPr>
          <a:xfrm>
            <a:off x="4773586" y="6053226"/>
            <a:ext cx="3470822" cy="400110"/>
          </a:xfrm>
          <a:prstGeom prst="rect">
            <a:avLst/>
          </a:prstGeom>
          <a:noFill/>
        </p:spPr>
        <p:txBody>
          <a:bodyPr wrap="none" rtlCol="0">
            <a:spAutoFit/>
          </a:bodyPr>
          <a:lstStyle/>
          <a:p>
            <a:r>
              <a:rPr lang="en-US" altLang="zh-CN" sz="2000" dirty="0" smtClean="0">
                <a:solidFill>
                  <a:schemeClr val="tx1">
                    <a:lumMod val="50000"/>
                    <a:lumOff val="50000"/>
                  </a:schemeClr>
                </a:solidFill>
                <a:latin typeface="Arial Unicode MS" pitchFamily="34" charset="-122"/>
                <a:ea typeface="黑体" pitchFamily="2" charset="-122"/>
              </a:rPr>
              <a:t>[</a:t>
            </a:r>
            <a:r>
              <a:rPr lang="en-US" altLang="zh-CN" sz="2000" dirty="0" err="1" smtClean="0">
                <a:solidFill>
                  <a:schemeClr val="tx1">
                    <a:lumMod val="50000"/>
                    <a:lumOff val="50000"/>
                  </a:schemeClr>
                </a:solidFill>
                <a:latin typeface="Arial Unicode MS" pitchFamily="34" charset="-122"/>
                <a:ea typeface="黑体" pitchFamily="2" charset="-122"/>
              </a:rPr>
              <a:t>SGMMs</a:t>
            </a:r>
            <a:r>
              <a:rPr lang="en-US" altLang="zh-CN" sz="2000" dirty="0" smtClean="0">
                <a:solidFill>
                  <a:schemeClr val="tx1">
                    <a:lumMod val="50000"/>
                    <a:lumOff val="50000"/>
                  </a:schemeClr>
                </a:solidFill>
                <a:latin typeface="Arial Unicode MS" pitchFamily="34" charset="-122"/>
                <a:ea typeface="黑体" pitchFamily="2" charset="-122"/>
              </a:rPr>
              <a:t>, Palmer et al. 2006]</a:t>
            </a:r>
            <a:endParaRPr lang="zh-CN" altLang="en-US" sz="2000" dirty="0" smtClean="0">
              <a:solidFill>
                <a:schemeClr val="tx1">
                  <a:lumMod val="50000"/>
                  <a:lumOff val="50000"/>
                </a:schemeClr>
              </a:solidFill>
              <a:latin typeface="Arial Unicode MS" pitchFamily="34" charset="-122"/>
              <a:ea typeface="黑体" pitchFamily="2" charset="-122"/>
            </a:endParaRPr>
          </a:p>
        </p:txBody>
      </p:sp>
    </p:spTree>
    <p:extLst>
      <p:ext uri="{BB962C8B-B14F-4D97-AF65-F5344CB8AC3E}">
        <p14:creationId xmlns:p14="http://schemas.microsoft.com/office/powerpoint/2010/main" val="3430026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914400"/>
          </a:xfrm>
        </p:spPr>
        <p:txBody>
          <a:bodyPr/>
          <a:lstStyle/>
          <a:p>
            <a:r>
              <a:rPr lang="en-US" altLang="zh-CN" dirty="0" smtClean="0">
                <a:latin typeface="+mn-lt"/>
              </a:rPr>
              <a:t>Close </a:t>
            </a:r>
            <a:r>
              <a:rPr lang="en-US" dirty="0" smtClean="0">
                <a:latin typeface="+mn-lt"/>
              </a:rPr>
              <a:t>Interacting Motions</a:t>
            </a:r>
            <a:endParaRPr lang="en-US" dirty="0">
              <a:latin typeface="+mn-lt"/>
            </a:endParaRPr>
          </a:p>
        </p:txBody>
      </p:sp>
      <p:pic>
        <p:nvPicPr>
          <p:cNvPr id="6" name="Content Placeholder 5" descr="Hands.jpg"/>
          <p:cNvPicPr>
            <a:picLocks noGrp="1" noChangeAspect="1"/>
          </p:cNvPicPr>
          <p:nvPr>
            <p:ph idx="1"/>
          </p:nvPr>
        </p:nvPicPr>
        <p:blipFill>
          <a:blip r:embed="rId3" cstate="print"/>
          <a:stretch>
            <a:fillRect/>
          </a:stretch>
        </p:blipFill>
        <p:spPr>
          <a:xfrm>
            <a:off x="4932040" y="1340768"/>
            <a:ext cx="3795129" cy="3240360"/>
          </a:xfrm>
        </p:spPr>
      </p:pic>
      <p:sp>
        <p:nvSpPr>
          <p:cNvPr id="9" name="Rectangle 8"/>
          <p:cNvSpPr/>
          <p:nvPr/>
        </p:nvSpPr>
        <p:spPr>
          <a:xfrm>
            <a:off x="5004048" y="908720"/>
            <a:ext cx="3605475" cy="400110"/>
          </a:xfrm>
          <a:prstGeom prst="rect">
            <a:avLst/>
          </a:prstGeom>
        </p:spPr>
        <p:txBody>
          <a:bodyPr wrap="none">
            <a:spAutoFit/>
          </a:bodyPr>
          <a:lstStyle/>
          <a:p>
            <a:pPr algn="ctr">
              <a:defRPr/>
            </a:pPr>
            <a:r>
              <a:rPr lang="en-US" altLang="zh-CN" sz="2000" dirty="0" smtClean="0">
                <a:latin typeface="+mn-lt"/>
              </a:rPr>
              <a:t>Hand manipulate with objects </a:t>
            </a:r>
            <a:endParaRPr lang="en-US" sz="2000" dirty="0">
              <a:latin typeface="+mn-lt"/>
            </a:endParaRPr>
          </a:p>
        </p:txBody>
      </p:sp>
      <p:grpSp>
        <p:nvGrpSpPr>
          <p:cNvPr id="3" name="Group 16"/>
          <p:cNvGrpSpPr/>
          <p:nvPr/>
        </p:nvGrpSpPr>
        <p:grpSpPr>
          <a:xfrm>
            <a:off x="296999" y="1340768"/>
            <a:ext cx="4275001" cy="3204356"/>
            <a:chOff x="251520" y="1196752"/>
            <a:chExt cx="4275001" cy="3204356"/>
          </a:xfrm>
        </p:grpSpPr>
        <p:pic>
          <p:nvPicPr>
            <p:cNvPr id="10" name="Picture 6" descr="auto_xinhua_200808202146094427.jpg"/>
            <p:cNvPicPr>
              <a:picLocks noChangeAspect="1"/>
            </p:cNvPicPr>
            <p:nvPr/>
          </p:nvPicPr>
          <p:blipFill>
            <a:blip r:embed="rId4" cstate="print"/>
            <a:srcRect b="2566"/>
            <a:stretch>
              <a:fillRect/>
            </a:stretch>
          </p:blipFill>
          <p:spPr bwMode="auto">
            <a:xfrm>
              <a:off x="251520" y="1196752"/>
              <a:ext cx="2276137" cy="1543029"/>
            </a:xfrm>
            <a:prstGeom prst="rect">
              <a:avLst/>
            </a:prstGeom>
            <a:noFill/>
            <a:ln w="9525">
              <a:noFill/>
              <a:miter lim="800000"/>
              <a:headEnd/>
              <a:tailEnd/>
            </a:ln>
          </p:spPr>
        </p:pic>
        <p:pic>
          <p:nvPicPr>
            <p:cNvPr id="11" name="Picture 9" descr="12524082.jpg"/>
            <p:cNvPicPr>
              <a:picLocks noChangeAspect="1"/>
            </p:cNvPicPr>
            <p:nvPr/>
          </p:nvPicPr>
          <p:blipFill>
            <a:blip r:embed="rId5" cstate="print"/>
            <a:srcRect b="2575"/>
            <a:stretch>
              <a:fillRect/>
            </a:stretch>
          </p:blipFill>
          <p:spPr bwMode="auto">
            <a:xfrm>
              <a:off x="251520" y="2780928"/>
              <a:ext cx="2273937" cy="1620179"/>
            </a:xfrm>
            <a:prstGeom prst="rect">
              <a:avLst/>
            </a:prstGeom>
            <a:noFill/>
            <a:ln w="9525">
              <a:noFill/>
              <a:miter lim="800000"/>
              <a:headEnd/>
              <a:tailEnd/>
            </a:ln>
          </p:spPr>
        </p:pic>
        <p:pic>
          <p:nvPicPr>
            <p:cNvPr id="12" name="Picture 18" descr="12457476471058388.jpg"/>
            <p:cNvPicPr>
              <a:picLocks noChangeAspect="1"/>
            </p:cNvPicPr>
            <p:nvPr/>
          </p:nvPicPr>
          <p:blipFill>
            <a:blip r:embed="rId6" cstate="print"/>
            <a:srcRect t="12727" b="15947"/>
            <a:stretch>
              <a:fillRect/>
            </a:stretch>
          </p:blipFill>
          <p:spPr bwMode="auto">
            <a:xfrm>
              <a:off x="2555776" y="2780928"/>
              <a:ext cx="1970745" cy="1620180"/>
            </a:xfrm>
            <a:prstGeom prst="rect">
              <a:avLst/>
            </a:prstGeom>
            <a:noFill/>
            <a:ln w="9525">
              <a:noFill/>
              <a:miter lim="800000"/>
              <a:headEnd/>
              <a:tailEnd/>
            </a:ln>
          </p:spPr>
        </p:pic>
        <p:pic>
          <p:nvPicPr>
            <p:cNvPr id="13" name="Picture 16" descr="12726908726939202801.jpg"/>
            <p:cNvPicPr>
              <a:picLocks noChangeAspect="1"/>
            </p:cNvPicPr>
            <p:nvPr/>
          </p:nvPicPr>
          <p:blipFill>
            <a:blip r:embed="rId7" cstate="print"/>
            <a:srcRect r="10345"/>
            <a:stretch>
              <a:fillRect/>
            </a:stretch>
          </p:blipFill>
          <p:spPr bwMode="auto">
            <a:xfrm>
              <a:off x="2555776" y="1196752"/>
              <a:ext cx="1970745" cy="1543029"/>
            </a:xfrm>
            <a:prstGeom prst="rect">
              <a:avLst/>
            </a:prstGeom>
            <a:noFill/>
            <a:ln w="9525">
              <a:noFill/>
              <a:miter lim="800000"/>
              <a:headEnd/>
              <a:tailEnd/>
            </a:ln>
          </p:spPr>
        </p:pic>
      </p:grpSp>
      <p:sp>
        <p:nvSpPr>
          <p:cNvPr id="16" name="Rectangle 15"/>
          <p:cNvSpPr/>
          <p:nvPr/>
        </p:nvSpPr>
        <p:spPr>
          <a:xfrm>
            <a:off x="1619672" y="940658"/>
            <a:ext cx="1794082" cy="400110"/>
          </a:xfrm>
          <a:prstGeom prst="rect">
            <a:avLst/>
          </a:prstGeom>
        </p:spPr>
        <p:txBody>
          <a:bodyPr wrap="none">
            <a:spAutoFit/>
          </a:bodyPr>
          <a:lstStyle/>
          <a:p>
            <a:pPr algn="ctr">
              <a:defRPr/>
            </a:pPr>
            <a:r>
              <a:rPr lang="en-US" altLang="zh-CN" sz="2000" dirty="0" smtClean="0">
                <a:latin typeface="+mn-lt"/>
              </a:rPr>
              <a:t>Body vs. body</a:t>
            </a:r>
            <a:endParaRPr lang="en-US" sz="2000" dirty="0">
              <a:latin typeface="+mn-lt"/>
            </a:endParaRPr>
          </a:p>
        </p:txBody>
      </p:sp>
      <p:sp>
        <p:nvSpPr>
          <p:cNvPr id="20" name="Content Placeholder 2"/>
          <p:cNvSpPr txBox="1">
            <a:spLocks/>
          </p:cNvSpPr>
          <p:nvPr/>
        </p:nvSpPr>
        <p:spPr bwMode="auto">
          <a:xfrm>
            <a:off x="-252536" y="5085184"/>
            <a:ext cx="352807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741363" lvl="1" indent="-284163">
              <a:spcBef>
                <a:spcPct val="20000"/>
              </a:spcBef>
              <a:buClr>
                <a:srgbClr val="C00000"/>
              </a:buClr>
              <a:buSzPct val="80000"/>
              <a:buFont typeface="Wingdings" panose="05000000000000000000" pitchFamily="2" charset="2"/>
              <a:buChar char="n"/>
            </a:pPr>
            <a:r>
              <a:rPr lang="en-US" sz="2000" dirty="0" smtClean="0"/>
              <a:t>Serious Occlusion </a:t>
            </a:r>
          </a:p>
        </p:txBody>
      </p:sp>
      <p:sp>
        <p:nvSpPr>
          <p:cNvPr id="21" name="Content Placeholder 2"/>
          <p:cNvSpPr txBox="1">
            <a:spLocks/>
          </p:cNvSpPr>
          <p:nvPr/>
        </p:nvSpPr>
        <p:spPr bwMode="auto">
          <a:xfrm>
            <a:off x="2339430" y="5085184"/>
            <a:ext cx="4320158"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741363" lvl="1" indent="-284163">
              <a:spcBef>
                <a:spcPct val="20000"/>
              </a:spcBef>
              <a:buClr>
                <a:srgbClr val="C00000"/>
              </a:buClr>
              <a:buSzPct val="80000"/>
              <a:buFont typeface="Wingdings" panose="05000000000000000000" pitchFamily="2" charset="2"/>
              <a:buChar char="n"/>
            </a:pPr>
            <a:r>
              <a:rPr kumimoji="0" lang="en-US" sz="2000" b="0" i="0" u="none" strike="noStrike" kern="0" cap="none" spc="0" normalizeH="0" baseline="0" noProof="0" dirty="0" smtClean="0">
                <a:ln>
                  <a:noFill/>
                </a:ln>
                <a:solidFill>
                  <a:schemeClr val="tx1"/>
                </a:solidFill>
                <a:effectLst/>
                <a:uLnTx/>
                <a:uFillTx/>
                <a:latin typeface="Arial Unicode MS" pitchFamily="34" charset="-122"/>
                <a:ea typeface="黑体" pitchFamily="2" charset="-122"/>
              </a:rPr>
              <a:t>Subtle Contact Phenomena</a:t>
            </a:r>
          </a:p>
          <a:p>
            <a:pPr marL="741363" marR="0" lvl="1" indent="-284163" algn="l" defTabSz="914400" rtl="0" eaLnBrk="0" fontAlgn="base" latinLnBrk="0" hangingPunct="0">
              <a:lnSpc>
                <a:spcPct val="100000"/>
              </a:lnSpc>
              <a:spcBef>
                <a:spcPct val="20000"/>
              </a:spcBef>
              <a:spcAft>
                <a:spcPct val="0"/>
              </a:spcAft>
              <a:buClr>
                <a:srgbClr val="C00000"/>
              </a:buClr>
              <a:buSzPct val="80000"/>
              <a:buFont typeface="Wingdings" panose="05000000000000000000" pitchFamily="2" charset="2"/>
              <a:buChar char="n"/>
              <a:tabLst/>
              <a:defRPr/>
            </a:pPr>
            <a:endParaRPr kumimoji="0" lang="en-US" sz="2000" b="0" i="0" u="none" strike="noStrike" kern="0" cap="none" spc="0" normalizeH="0" baseline="0" noProof="0" dirty="0">
              <a:ln>
                <a:noFill/>
              </a:ln>
              <a:solidFill>
                <a:schemeClr val="tx1"/>
              </a:solidFill>
              <a:effectLst/>
              <a:uLnTx/>
              <a:uFillTx/>
              <a:latin typeface="Arial Unicode MS" pitchFamily="34" charset="-122"/>
              <a:ea typeface="黑体" pitchFamily="2" charset="-122"/>
            </a:endParaRPr>
          </a:p>
        </p:txBody>
      </p:sp>
      <p:sp>
        <p:nvSpPr>
          <p:cNvPr id="22" name="Content Placeholder 2"/>
          <p:cNvSpPr txBox="1">
            <a:spLocks/>
          </p:cNvSpPr>
          <p:nvPr/>
        </p:nvSpPr>
        <p:spPr bwMode="auto">
          <a:xfrm>
            <a:off x="107182" y="4725144"/>
            <a:ext cx="712847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1313" marR="0" lvl="0" indent="-341313" algn="l" defTabSz="914400" rtl="0" eaLnBrk="0" fontAlgn="base" latinLnBrk="0" hangingPunct="0">
              <a:lnSpc>
                <a:spcPct val="100000"/>
              </a:lnSpc>
              <a:spcBef>
                <a:spcPct val="20000"/>
              </a:spcBef>
              <a:spcAft>
                <a:spcPct val="0"/>
              </a:spcAft>
              <a:buClr>
                <a:srgbClr val="C00000"/>
              </a:buClr>
              <a:buSzPct val="90000"/>
              <a:buFont typeface="Wingdings" panose="05000000000000000000" pitchFamily="2" charset="2"/>
              <a:buNone/>
              <a:tabLst/>
              <a:defRPr/>
            </a:pPr>
            <a:r>
              <a:rPr kumimoji="0" lang="en-US" b="1" i="0" u="none" strike="noStrike" kern="0" cap="none" spc="0" normalizeH="0" baseline="0" noProof="0" dirty="0" smtClean="0">
                <a:ln>
                  <a:noFill/>
                </a:ln>
                <a:solidFill>
                  <a:schemeClr val="tx1"/>
                </a:solidFill>
                <a:effectLst/>
                <a:uLnTx/>
                <a:uFillTx/>
                <a:latin typeface="+mn-lt"/>
                <a:ea typeface="黑体" pitchFamily="2" charset="-122"/>
                <a:cs typeface="+mn-cs"/>
              </a:rPr>
              <a:t>Challenges</a:t>
            </a:r>
            <a:r>
              <a:rPr kumimoji="0" lang="en-US" b="1" i="0" u="none" strike="noStrike" kern="0" cap="none" spc="0" normalizeH="0" noProof="0" dirty="0" smtClean="0">
                <a:ln>
                  <a:noFill/>
                </a:ln>
                <a:solidFill>
                  <a:schemeClr val="tx1"/>
                </a:solidFill>
                <a:effectLst/>
                <a:uLnTx/>
                <a:uFillTx/>
                <a:latin typeface="+mn-lt"/>
                <a:ea typeface="黑体" pitchFamily="2" charset="-122"/>
                <a:cs typeface="+mn-cs"/>
              </a:rPr>
              <a:t> for 3D Reconstruction</a:t>
            </a:r>
            <a:r>
              <a:rPr kumimoji="0" lang="en-US" b="1" i="0" u="none" strike="noStrike" kern="0" cap="none" spc="0" normalizeH="0" baseline="0" noProof="0" dirty="0" smtClean="0">
                <a:ln>
                  <a:noFill/>
                </a:ln>
                <a:solidFill>
                  <a:schemeClr val="tx1"/>
                </a:solidFill>
                <a:effectLst/>
                <a:uLnTx/>
                <a:uFillTx/>
                <a:latin typeface="+mn-lt"/>
                <a:ea typeface="黑体" pitchFamily="2" charset="-122"/>
                <a:cs typeface="+mn-cs"/>
              </a:rPr>
              <a:t>:</a:t>
            </a:r>
          </a:p>
        </p:txBody>
      </p:sp>
      <p:sp>
        <p:nvSpPr>
          <p:cNvPr id="14" name="Content Placeholder 2"/>
          <p:cNvSpPr txBox="1">
            <a:spLocks/>
          </p:cNvSpPr>
          <p:nvPr/>
        </p:nvSpPr>
        <p:spPr bwMode="auto">
          <a:xfrm>
            <a:off x="6012160" y="5085184"/>
            <a:ext cx="352807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741363" lvl="1" indent="-284163">
              <a:spcBef>
                <a:spcPct val="20000"/>
              </a:spcBef>
              <a:buClr>
                <a:srgbClr val="C00000"/>
              </a:buClr>
              <a:buSzPct val="80000"/>
              <a:buFont typeface="Wingdings" panose="05000000000000000000" pitchFamily="2" charset="2"/>
              <a:buChar char="n"/>
            </a:pPr>
            <a:r>
              <a:rPr lang="en-US" altLang="zh-CN" sz="2000" dirty="0" smtClean="0"/>
              <a:t>Possible Collision</a:t>
            </a:r>
            <a:endParaRPr lang="en-US" sz="2000" dirty="0" smtClean="0"/>
          </a:p>
        </p:txBody>
      </p:sp>
      <p:sp>
        <p:nvSpPr>
          <p:cNvPr id="17" name="Rectangle 16"/>
          <p:cNvSpPr/>
          <p:nvPr/>
        </p:nvSpPr>
        <p:spPr bwMode="auto">
          <a:xfrm>
            <a:off x="179512" y="5517232"/>
            <a:ext cx="8640960" cy="792088"/>
          </a:xfrm>
          <a:prstGeom prst="rect">
            <a:avLst/>
          </a:prstGeom>
          <a:noFill/>
          <a:ln w="25400" algn="ctr">
            <a:solidFill>
              <a:srgbClr val="FF0000"/>
            </a:solidFill>
            <a:miter lim="800000"/>
            <a:headEnd/>
            <a:tailEnd/>
          </a:ln>
          <a:effectLst/>
        </p:spPr>
        <p:txBody>
          <a:bodyPr lIns="91446" tIns="91446" rIns="91446" bIns="91446" rtlCol="0" anchor="ctr"/>
          <a:lstStyle/>
          <a:p>
            <a:pPr marL="341313" lvl="0" indent="-341313" algn="ctr">
              <a:spcBef>
                <a:spcPct val="20000"/>
              </a:spcBef>
              <a:buClr>
                <a:srgbClr val="C00000"/>
              </a:buClr>
              <a:buSzPct val="90000"/>
              <a:defRPr/>
            </a:pPr>
            <a:r>
              <a:rPr lang="en-US" sz="2000" kern="0" dirty="0" smtClean="0">
                <a:latin typeface="+mn-lt"/>
                <a:ea typeface="黑体" pitchFamily="2" charset="-122"/>
              </a:rPr>
              <a:t>Important in : </a:t>
            </a:r>
            <a:r>
              <a:rPr lang="en-US" sz="2000" b="1" kern="0" dirty="0" smtClean="0">
                <a:latin typeface="+mn-lt"/>
                <a:ea typeface="黑体" pitchFamily="2" charset="-122"/>
              </a:rPr>
              <a:t>Animation, User Interaction, Sport analysis, Biomechanics, Ergonomics, Virtual reality, Robotics</a:t>
            </a:r>
          </a:p>
        </p:txBody>
      </p:sp>
    </p:spTree>
    <p:extLst>
      <p:ext uri="{BB962C8B-B14F-4D97-AF65-F5344CB8AC3E}">
        <p14:creationId xmlns:p14="http://schemas.microsoft.com/office/powerpoint/2010/main" val="195885437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t>
            </a:r>
            <a:r>
              <a:rPr lang="en-US" dirty="0" smtClean="0"/>
              <a:t>. Hand-object Motion Capture </a:t>
            </a:r>
            <a:endParaRPr lang="zh-CN" altLang="en-US" dirty="0"/>
          </a:p>
        </p:txBody>
      </p:sp>
      <p:sp>
        <p:nvSpPr>
          <p:cNvPr id="8" name="文本框 7"/>
          <p:cNvSpPr txBox="1"/>
          <p:nvPr/>
        </p:nvSpPr>
        <p:spPr>
          <a:xfrm>
            <a:off x="930603" y="4485074"/>
            <a:ext cx="1838965" cy="400110"/>
          </a:xfrm>
          <a:prstGeom prst="rect">
            <a:avLst/>
          </a:prstGeom>
          <a:noFill/>
        </p:spPr>
        <p:txBody>
          <a:bodyPr wrap="none" rtlCol="0">
            <a:spAutoFit/>
          </a:bodyPr>
          <a:lstStyle/>
          <a:p>
            <a:r>
              <a:rPr lang="en-US" altLang="zh-CN" sz="2000" dirty="0" smtClean="0"/>
              <a:t>Original image</a:t>
            </a:r>
            <a:endParaRPr lang="zh-CN" altLang="en-US" sz="2000" dirty="0"/>
          </a:p>
        </p:txBody>
      </p:sp>
      <p:sp>
        <p:nvSpPr>
          <p:cNvPr id="9" name="文本框 8"/>
          <p:cNvSpPr txBox="1"/>
          <p:nvPr/>
        </p:nvSpPr>
        <p:spPr>
          <a:xfrm>
            <a:off x="3345632" y="4525144"/>
            <a:ext cx="2130152" cy="400110"/>
          </a:xfrm>
          <a:prstGeom prst="rect">
            <a:avLst/>
          </a:prstGeom>
          <a:noFill/>
        </p:spPr>
        <p:txBody>
          <a:bodyPr wrap="square" rtlCol="0">
            <a:spAutoFit/>
          </a:bodyPr>
          <a:lstStyle/>
          <a:p>
            <a:r>
              <a:rPr lang="en-US" altLang="zh-CN" sz="2000" dirty="0" smtClean="0"/>
              <a:t>Observed hand </a:t>
            </a:r>
            <a:endParaRPr lang="zh-CN" altLang="en-US" sz="2000" dirty="0"/>
          </a:p>
        </p:txBody>
      </p:sp>
      <p:sp>
        <p:nvSpPr>
          <p:cNvPr id="10" name="文本框 9"/>
          <p:cNvSpPr txBox="1"/>
          <p:nvPr/>
        </p:nvSpPr>
        <p:spPr>
          <a:xfrm>
            <a:off x="6433413" y="4485074"/>
            <a:ext cx="1952779" cy="400110"/>
          </a:xfrm>
          <a:prstGeom prst="rect">
            <a:avLst/>
          </a:prstGeom>
          <a:noFill/>
        </p:spPr>
        <p:txBody>
          <a:bodyPr wrap="none" rtlCol="0">
            <a:spAutoFit/>
          </a:bodyPr>
          <a:lstStyle/>
          <a:p>
            <a:r>
              <a:rPr lang="en-US" altLang="zh-CN" sz="2000" dirty="0" smtClean="0"/>
              <a:t>Rendered hand</a:t>
            </a:r>
            <a:endParaRPr lang="zh-CN" altLang="en-US" sz="2000" dirty="0"/>
          </a:p>
        </p:txBody>
      </p:sp>
      <p:pic>
        <p:nvPicPr>
          <p:cNvPr id="4" name="图片 3"/>
          <p:cNvPicPr>
            <a:picLocks noChangeAspect="1"/>
          </p:cNvPicPr>
          <p:nvPr/>
        </p:nvPicPr>
        <p:blipFill>
          <a:blip r:embed="rId5" cstate="print"/>
          <a:stretch>
            <a:fillRect/>
          </a:stretch>
        </p:blipFill>
        <p:spPr>
          <a:xfrm>
            <a:off x="467544" y="1628800"/>
            <a:ext cx="8306176" cy="2795485"/>
          </a:xfrm>
          <a:prstGeom prst="rect">
            <a:avLst/>
          </a:prstGeom>
        </p:spPr>
      </p:pic>
      <p:sp>
        <p:nvSpPr>
          <p:cNvPr id="24" name="文本框 23"/>
          <p:cNvSpPr txBox="1">
            <a:spLocks noRot="1" noChangeAspect="1" noMove="1" noResize="1" noEditPoints="1" noAdjustHandles="1" noChangeArrowheads="1" noChangeShapeType="1" noTextEdit="1"/>
          </p:cNvSpPr>
          <p:nvPr/>
        </p:nvSpPr>
        <p:spPr>
          <a:xfrm>
            <a:off x="5430646" y="5004458"/>
            <a:ext cx="268022" cy="276999"/>
          </a:xfrm>
          <a:prstGeom prst="rect">
            <a:avLst/>
          </a:prstGeom>
          <a:blipFill rotWithShape="0">
            <a:blip r:embed="rId6" cstate="print"/>
            <a:stretch>
              <a:fillRect l="-20455" b="-20000"/>
            </a:stretch>
          </a:blipFill>
        </p:spPr>
        <p:txBody>
          <a:bodyPr/>
          <a:lstStyle/>
          <a:p>
            <a:r>
              <a:rPr lang="zh-CN" altLang="en-US">
                <a:noFill/>
              </a:rPr>
              <a:t> </a:t>
            </a:r>
          </a:p>
        </p:txBody>
      </p:sp>
      <p:graphicFrame>
        <p:nvGraphicFramePr>
          <p:cNvPr id="672769" name="Object 1"/>
          <p:cNvGraphicFramePr>
            <a:graphicFrameLocks noChangeAspect="1"/>
          </p:cNvGraphicFramePr>
          <p:nvPr/>
        </p:nvGraphicFramePr>
        <p:xfrm>
          <a:off x="971600" y="5085184"/>
          <a:ext cx="7297775" cy="792088"/>
        </p:xfrm>
        <a:graphic>
          <a:graphicData uri="http://schemas.openxmlformats.org/presentationml/2006/ole">
            <mc:AlternateContent xmlns:mc="http://schemas.openxmlformats.org/markup-compatibility/2006">
              <mc:Choice xmlns:v="urn:schemas-microsoft-com:vml" Requires="v">
                <p:oleObj spid="_x0000_s672805" name="Equation" r:id="rId7" imgW="2933640" imgH="380880" progId="Equation.DSMT4">
                  <p:embed/>
                </p:oleObj>
              </mc:Choice>
              <mc:Fallback>
                <p:oleObj name="Equation" r:id="rId7" imgW="2933640" imgH="380880" progId="Equation.DSMT4">
                  <p:embed/>
                  <p:pic>
                    <p:nvPicPr>
                      <p:cNvPr id="0"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1600" y="5085184"/>
                        <a:ext cx="7297775"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2770" name="Object 2"/>
          <p:cNvGraphicFramePr>
            <a:graphicFrameLocks noChangeAspect="1"/>
          </p:cNvGraphicFramePr>
          <p:nvPr/>
        </p:nvGraphicFramePr>
        <p:xfrm>
          <a:off x="8314184" y="4525144"/>
          <a:ext cx="357188" cy="376237"/>
        </p:xfrm>
        <a:graphic>
          <a:graphicData uri="http://schemas.openxmlformats.org/presentationml/2006/ole">
            <mc:AlternateContent xmlns:mc="http://schemas.openxmlformats.org/markup-compatibility/2006">
              <mc:Choice xmlns:v="urn:schemas-microsoft-com:vml" Requires="v">
                <p:oleObj spid="_x0000_s672806" name="Equation" r:id="rId9" imgW="190440" imgH="241200" progId="Equation.DSMT4">
                  <p:embed/>
                </p:oleObj>
              </mc:Choice>
              <mc:Fallback>
                <p:oleObj name="Equation" r:id="rId9" imgW="190440" imgH="241200" progId="Equation.DSMT4">
                  <p:embed/>
                  <p:pic>
                    <p:nvPicPr>
                      <p:cNvPr id="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14184" y="4525144"/>
                        <a:ext cx="357188" cy="37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2771" name="Object 3"/>
          <p:cNvGraphicFramePr>
            <a:graphicFrameLocks noChangeAspect="1"/>
          </p:cNvGraphicFramePr>
          <p:nvPr/>
        </p:nvGraphicFramePr>
        <p:xfrm>
          <a:off x="5315769" y="4524400"/>
          <a:ext cx="309563" cy="376238"/>
        </p:xfrm>
        <a:graphic>
          <a:graphicData uri="http://schemas.openxmlformats.org/presentationml/2006/ole">
            <mc:AlternateContent xmlns:mc="http://schemas.openxmlformats.org/markup-compatibility/2006">
              <mc:Choice xmlns:v="urn:schemas-microsoft-com:vml" Requires="v">
                <p:oleObj spid="_x0000_s672807" name="Equation" r:id="rId11" imgW="164880" imgH="241200" progId="Equation.DSMT4">
                  <p:embed/>
                </p:oleObj>
              </mc:Choice>
              <mc:Fallback>
                <p:oleObj name="Equation" r:id="rId11" imgW="164880" imgH="241200" progId="Equation.DSMT4">
                  <p:embed/>
                  <p:pic>
                    <p:nvPicPr>
                      <p:cNvPr id="0"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15769" y="4524400"/>
                        <a:ext cx="309563"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Content Placeholder 2"/>
          <p:cNvSpPr txBox="1">
            <a:spLocks/>
          </p:cNvSpPr>
          <p:nvPr/>
        </p:nvSpPr>
        <p:spPr bwMode="auto">
          <a:xfrm>
            <a:off x="264003" y="980728"/>
            <a:ext cx="8712968"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spcBef>
                <a:spcPct val="20000"/>
              </a:spcBef>
              <a:buClr>
                <a:srgbClr val="C00000"/>
              </a:buClr>
              <a:buSzPct val="90000"/>
            </a:pPr>
            <a:r>
              <a:rPr lang="en-US" sz="2600" b="1" i="1" u="sng" kern="0" dirty="0" smtClean="0">
                <a:latin typeface="+mn-lt"/>
                <a:ea typeface="黑体" pitchFamily="2" charset="-122"/>
              </a:rPr>
              <a:t>Measurement - Color term</a:t>
            </a:r>
            <a:r>
              <a:rPr kumimoji="0" lang="en-US" altLang="zh-CN" sz="2600" b="1" i="1" u="sng" strike="noStrike" kern="0" cap="none" spc="0" normalizeH="0" baseline="0" noProof="0" dirty="0" smtClean="0">
                <a:ln>
                  <a:noFill/>
                </a:ln>
                <a:solidFill>
                  <a:schemeClr val="tx1"/>
                </a:solidFill>
                <a:effectLst/>
                <a:uLnTx/>
                <a:uFillTx/>
                <a:latin typeface="+mn-lt"/>
                <a:ea typeface="黑体" pitchFamily="2" charset="-122"/>
                <a:cs typeface="+mn-cs"/>
              </a:rPr>
              <a:t>:</a:t>
            </a:r>
            <a:endParaRPr lang="zh-CN" altLang="en-US" b="1" dirty="0" smtClean="0">
              <a:latin typeface="Arial Unicode MS" pitchFamily="34" charset="-122"/>
              <a:ea typeface="黑体" pitchFamily="2" charset="-122"/>
            </a:endParaRPr>
          </a:p>
          <a:p>
            <a:pPr>
              <a:spcBef>
                <a:spcPct val="20000"/>
              </a:spcBef>
              <a:buClr>
                <a:srgbClr val="C00000"/>
              </a:buClr>
              <a:buSzPct val="90000"/>
            </a:pPr>
            <a:endParaRPr lang="en-US" altLang="zh-CN" b="1" dirty="0" smtClean="0">
              <a:latin typeface="Arial Unicode MS" pitchFamily="34" charset="-122"/>
              <a:ea typeface="黑体" pitchFamily="2" charset="-122"/>
            </a:endParaRPr>
          </a:p>
          <a:p>
            <a:pPr lvl="0">
              <a:spcBef>
                <a:spcPct val="20000"/>
              </a:spcBef>
              <a:buClr>
                <a:srgbClr val="C00000"/>
              </a:buClr>
              <a:buSzPct val="90000"/>
            </a:pPr>
            <a:endParaRPr kumimoji="0" lang="en-US" altLang="zh-CN" sz="2400" b="1" i="0" u="none" strike="noStrike" kern="1200" cap="none" spc="0" normalizeH="0" baseline="0" noProof="0" dirty="0">
              <a:ln>
                <a:noFill/>
              </a:ln>
              <a:solidFill>
                <a:schemeClr val="tx1"/>
              </a:solidFill>
              <a:effectLst/>
              <a:uLnTx/>
              <a:uFillTx/>
              <a:latin typeface="+mn-lt"/>
              <a:ea typeface="黑体" pitchFamily="2" charset="-122"/>
              <a:cs typeface="+mn-cs"/>
            </a:endParaRPr>
          </a:p>
        </p:txBody>
      </p:sp>
    </p:spTree>
    <p:custDataLst>
      <p:tags r:id="rId2"/>
    </p:custDataLst>
    <p:extLst>
      <p:ext uri="{BB962C8B-B14F-4D97-AF65-F5344CB8AC3E}">
        <p14:creationId xmlns:p14="http://schemas.microsoft.com/office/powerpoint/2010/main" val="2052488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t>
            </a:r>
            <a:r>
              <a:rPr lang="en-US" dirty="0" smtClean="0"/>
              <a:t>. Hand-object Motion Capture </a:t>
            </a:r>
            <a:endParaRPr lang="zh-CN" altLang="en-US" dirty="0"/>
          </a:p>
        </p:txBody>
      </p:sp>
      <p:sp>
        <p:nvSpPr>
          <p:cNvPr id="4" name="Rectangle 95"/>
          <p:cNvSpPr txBox="1">
            <a:spLocks/>
          </p:cNvSpPr>
          <p:nvPr/>
        </p:nvSpPr>
        <p:spPr bwMode="auto">
          <a:xfrm>
            <a:off x="389845" y="1832992"/>
            <a:ext cx="8458200" cy="236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ts val="400"/>
              </a:spcBef>
              <a:buClr>
                <a:schemeClr val="tx2"/>
              </a:buClr>
              <a:buSzPct val="95000"/>
              <a:buFont typeface="Wingdings" pitchFamily="2" charset="2"/>
              <a:buChar char=""/>
              <a:defRPr/>
            </a:pPr>
            <a:endParaRPr kumimoji="0" lang="en-US" altLang="zh-CN" sz="2000" dirty="0" smtClean="0">
              <a:latin typeface="+mn-lt"/>
              <a:ea typeface="SimSun" pitchFamily="2" charset="-122"/>
              <a:cs typeface="+mn-cs"/>
            </a:endParaRPr>
          </a:p>
          <a:p>
            <a:pPr marL="342900" indent="-342900" eaLnBrk="0" hangingPunct="0">
              <a:spcBef>
                <a:spcPts val="400"/>
              </a:spcBef>
              <a:buClr>
                <a:schemeClr val="tx2"/>
              </a:buClr>
              <a:buSzPct val="95000"/>
              <a:defRPr/>
            </a:pPr>
            <a:endParaRPr kumimoji="0" lang="en-US" altLang="zh-CN" sz="2000" dirty="0" smtClean="0">
              <a:solidFill>
                <a:schemeClr val="bg1">
                  <a:lumMod val="65000"/>
                  <a:lumOff val="35000"/>
                </a:schemeClr>
              </a:solidFill>
              <a:latin typeface="+mn-lt"/>
              <a:ea typeface="SimSun" pitchFamily="2" charset="-122"/>
              <a:cs typeface="+mn-cs"/>
            </a:endParaRPr>
          </a:p>
          <a:p>
            <a:pPr marL="342900" indent="-342900" eaLnBrk="0" hangingPunct="0">
              <a:spcBef>
                <a:spcPts val="400"/>
              </a:spcBef>
              <a:buClr>
                <a:schemeClr val="tx2"/>
              </a:buClr>
              <a:buSzPct val="95000"/>
              <a:defRPr/>
            </a:pPr>
            <a:endParaRPr kumimoji="0" lang="en-US" altLang="zh-CN" sz="2000" dirty="0" smtClean="0">
              <a:solidFill>
                <a:schemeClr val="bg1">
                  <a:lumMod val="65000"/>
                  <a:lumOff val="35000"/>
                </a:schemeClr>
              </a:solidFill>
              <a:latin typeface="+mn-lt"/>
              <a:ea typeface="SimSun" pitchFamily="2" charset="-122"/>
              <a:cs typeface="+mn-cs"/>
            </a:endParaRPr>
          </a:p>
          <a:p>
            <a:pPr marL="342900" indent="-342900" eaLnBrk="0" hangingPunct="0">
              <a:spcBef>
                <a:spcPts val="400"/>
              </a:spcBef>
              <a:buClr>
                <a:schemeClr val="tx2"/>
              </a:buClr>
              <a:buSzPct val="95000"/>
              <a:defRPr/>
            </a:pPr>
            <a:r>
              <a:rPr lang="en-US" altLang="zh-CN" sz="2400" dirty="0" smtClean="0">
                <a:ea typeface="SimSun" pitchFamily="2" charset="-122"/>
              </a:rPr>
              <a:t>	</a:t>
            </a:r>
            <a:endParaRPr kumimoji="0" lang="en-US" altLang="zh-CN" sz="2400" b="0" i="0" u="none" strike="noStrike" kern="1200" cap="none" spc="0" normalizeH="0" baseline="0" noProof="0" dirty="0" smtClean="0">
              <a:ln>
                <a:noFill/>
              </a:ln>
              <a:solidFill>
                <a:schemeClr val="tx1"/>
              </a:solidFill>
              <a:effectLst/>
              <a:uLnTx/>
              <a:uFillTx/>
              <a:latin typeface="+mn-lt"/>
              <a:ea typeface="SimSun" pitchFamily="2" charset="-122"/>
              <a:cs typeface="+mn-cs"/>
            </a:endParaRPr>
          </a:p>
          <a:p>
            <a:pPr marL="342900" marR="0" lvl="0" indent="-342900" algn="l" defTabSz="914400" rtl="0" eaLnBrk="0" fontAlgn="base" latinLnBrk="0" hangingPunct="0">
              <a:lnSpc>
                <a:spcPct val="100000"/>
              </a:lnSpc>
              <a:spcBef>
                <a:spcPts val="700"/>
              </a:spcBef>
              <a:spcAft>
                <a:spcPct val="0"/>
              </a:spcAft>
              <a:buClr>
                <a:schemeClr val="tx2"/>
              </a:buClr>
              <a:buSzPct val="95000"/>
              <a:tabLst/>
              <a:defRPr/>
            </a:pPr>
            <a:endParaRPr kumimoji="0" lang="zh-CN" altLang="en-US" sz="2800" b="0" i="0" u="none" strike="noStrike" kern="1200" cap="none" spc="0" normalizeH="0" baseline="0" noProof="0" dirty="0" smtClean="0">
              <a:ln>
                <a:noFill/>
              </a:ln>
              <a:solidFill>
                <a:schemeClr val="tx1"/>
              </a:solidFill>
              <a:effectLst/>
              <a:uLnTx/>
              <a:uFillTx/>
              <a:latin typeface="+mn-lt"/>
              <a:ea typeface="SimSun" pitchFamily="2" charset="-122"/>
              <a:cs typeface="+mn-cs"/>
            </a:endParaRPr>
          </a:p>
        </p:txBody>
      </p:sp>
      <p:pic>
        <p:nvPicPr>
          <p:cNvPr id="5" name="Picture 3" descr="E:\Defense_Slides\v_4\HandCap_Image\edge\a.png"/>
          <p:cNvPicPr>
            <a:picLocks noChangeAspect="1" noChangeArrowheads="1"/>
          </p:cNvPicPr>
          <p:nvPr/>
        </p:nvPicPr>
        <p:blipFill>
          <a:blip r:embed="rId4" cstate="print"/>
          <a:srcRect/>
          <a:stretch>
            <a:fillRect/>
          </a:stretch>
        </p:blipFill>
        <p:spPr bwMode="auto">
          <a:xfrm>
            <a:off x="770845" y="1628800"/>
            <a:ext cx="1066800" cy="1066800"/>
          </a:xfrm>
          <a:prstGeom prst="rect">
            <a:avLst/>
          </a:prstGeom>
          <a:noFill/>
        </p:spPr>
      </p:pic>
      <p:pic>
        <p:nvPicPr>
          <p:cNvPr id="6" name="Picture 4" descr="E:\Defense_Slides\v_4\HandCap_Image\edge\b.png"/>
          <p:cNvPicPr>
            <a:picLocks noChangeAspect="1" noChangeArrowheads="1"/>
          </p:cNvPicPr>
          <p:nvPr/>
        </p:nvPicPr>
        <p:blipFill>
          <a:blip r:embed="rId5" cstate="print"/>
          <a:srcRect/>
          <a:stretch>
            <a:fillRect/>
          </a:stretch>
        </p:blipFill>
        <p:spPr bwMode="auto">
          <a:xfrm>
            <a:off x="770845" y="3280792"/>
            <a:ext cx="1066800" cy="1066800"/>
          </a:xfrm>
          <a:prstGeom prst="rect">
            <a:avLst/>
          </a:prstGeom>
          <a:noFill/>
        </p:spPr>
      </p:pic>
      <p:pic>
        <p:nvPicPr>
          <p:cNvPr id="7" name="Picture 5" descr="E:\Defense_Slides\v_4\HandCap_Image\edge\c.png"/>
          <p:cNvPicPr>
            <a:picLocks noChangeAspect="1" noChangeArrowheads="1"/>
          </p:cNvPicPr>
          <p:nvPr/>
        </p:nvPicPr>
        <p:blipFill>
          <a:blip r:embed="rId6" cstate="print"/>
          <a:srcRect/>
          <a:stretch>
            <a:fillRect/>
          </a:stretch>
        </p:blipFill>
        <p:spPr bwMode="auto">
          <a:xfrm>
            <a:off x="3056845" y="1628800"/>
            <a:ext cx="1076412" cy="1066800"/>
          </a:xfrm>
          <a:prstGeom prst="rect">
            <a:avLst/>
          </a:prstGeom>
          <a:noFill/>
        </p:spPr>
      </p:pic>
      <p:pic>
        <p:nvPicPr>
          <p:cNvPr id="8" name="Picture 6" descr="E:\Defense_Slides\v_4\HandCap_Image\edge\d.png"/>
          <p:cNvPicPr>
            <a:picLocks noChangeAspect="1" noChangeArrowheads="1"/>
          </p:cNvPicPr>
          <p:nvPr/>
        </p:nvPicPr>
        <p:blipFill>
          <a:blip r:embed="rId7" cstate="print"/>
          <a:srcRect/>
          <a:stretch>
            <a:fillRect/>
          </a:stretch>
        </p:blipFill>
        <p:spPr bwMode="auto">
          <a:xfrm>
            <a:off x="3048000" y="3280792"/>
            <a:ext cx="1075645" cy="1066126"/>
          </a:xfrm>
          <a:prstGeom prst="rect">
            <a:avLst/>
          </a:prstGeom>
          <a:noFill/>
        </p:spPr>
      </p:pic>
      <p:pic>
        <p:nvPicPr>
          <p:cNvPr id="9" name="Picture 7" descr="E:\Defense_Slides\v_4\HandCap_Image\edge\e.png"/>
          <p:cNvPicPr>
            <a:picLocks noChangeAspect="1" noChangeArrowheads="1"/>
          </p:cNvPicPr>
          <p:nvPr/>
        </p:nvPicPr>
        <p:blipFill>
          <a:blip r:embed="rId8" cstate="print"/>
          <a:srcRect/>
          <a:stretch>
            <a:fillRect/>
          </a:stretch>
        </p:blipFill>
        <p:spPr bwMode="auto">
          <a:xfrm>
            <a:off x="7177608" y="1628800"/>
            <a:ext cx="1066800" cy="1066800"/>
          </a:xfrm>
          <a:prstGeom prst="rect">
            <a:avLst/>
          </a:prstGeom>
          <a:noFill/>
        </p:spPr>
      </p:pic>
      <p:pic>
        <p:nvPicPr>
          <p:cNvPr id="10" name="Picture 8" descr="E:\Defense_Slides\v_4\HandCap_Image\edge\f.png"/>
          <p:cNvPicPr>
            <a:picLocks noChangeAspect="1" noChangeArrowheads="1"/>
          </p:cNvPicPr>
          <p:nvPr/>
        </p:nvPicPr>
        <p:blipFill>
          <a:blip r:embed="rId9" cstate="print"/>
          <a:srcRect/>
          <a:stretch>
            <a:fillRect/>
          </a:stretch>
        </p:blipFill>
        <p:spPr bwMode="auto">
          <a:xfrm>
            <a:off x="7243462" y="3280792"/>
            <a:ext cx="1071183" cy="1066464"/>
          </a:xfrm>
          <a:prstGeom prst="rect">
            <a:avLst/>
          </a:prstGeom>
          <a:noFill/>
        </p:spPr>
      </p:pic>
      <p:sp>
        <p:nvSpPr>
          <p:cNvPr id="11" name="Rectangle 14"/>
          <p:cNvSpPr/>
          <p:nvPr/>
        </p:nvSpPr>
        <p:spPr>
          <a:xfrm>
            <a:off x="237445" y="2671192"/>
            <a:ext cx="2133600" cy="461665"/>
          </a:xfrm>
          <a:prstGeom prst="rect">
            <a:avLst/>
          </a:prstGeom>
        </p:spPr>
        <p:txBody>
          <a:bodyPr wrap="square">
            <a:spAutoFit/>
          </a:bodyPr>
          <a:lstStyle/>
          <a:p>
            <a:pPr algn="ctr"/>
            <a:r>
              <a:rPr lang="en-US" sz="1200" dirty="0" smtClean="0"/>
              <a:t>Edge map</a:t>
            </a:r>
          </a:p>
          <a:p>
            <a:pPr algn="ctr"/>
            <a:r>
              <a:rPr lang="en-US" sz="1200" dirty="0" smtClean="0"/>
              <a:t>of original hand</a:t>
            </a:r>
          </a:p>
        </p:txBody>
      </p:sp>
      <p:sp>
        <p:nvSpPr>
          <p:cNvPr id="12" name="Rectangle 15"/>
          <p:cNvSpPr/>
          <p:nvPr/>
        </p:nvSpPr>
        <p:spPr>
          <a:xfrm>
            <a:off x="2731085" y="2671192"/>
            <a:ext cx="1696899" cy="461665"/>
          </a:xfrm>
          <a:prstGeom prst="rect">
            <a:avLst/>
          </a:prstGeom>
        </p:spPr>
        <p:txBody>
          <a:bodyPr wrap="square">
            <a:spAutoFit/>
          </a:bodyPr>
          <a:lstStyle/>
          <a:p>
            <a:pPr algn="ctr"/>
            <a:r>
              <a:rPr lang="en-US" sz="1200" dirty="0" smtClean="0"/>
              <a:t>Edge map</a:t>
            </a:r>
          </a:p>
          <a:p>
            <a:pPr algn="ctr"/>
            <a:r>
              <a:rPr lang="en-US" sz="1200" dirty="0" smtClean="0"/>
              <a:t>of rendered hand</a:t>
            </a:r>
          </a:p>
        </p:txBody>
      </p:sp>
      <p:sp>
        <p:nvSpPr>
          <p:cNvPr id="13" name="Rectangle 16"/>
          <p:cNvSpPr/>
          <p:nvPr/>
        </p:nvSpPr>
        <p:spPr>
          <a:xfrm>
            <a:off x="237445" y="4433972"/>
            <a:ext cx="2133600" cy="461665"/>
          </a:xfrm>
          <a:prstGeom prst="rect">
            <a:avLst/>
          </a:prstGeom>
        </p:spPr>
        <p:txBody>
          <a:bodyPr wrap="square">
            <a:spAutoFit/>
          </a:bodyPr>
          <a:lstStyle/>
          <a:p>
            <a:pPr algn="ctr"/>
            <a:r>
              <a:rPr lang="en-US" sz="1200" dirty="0" smtClean="0"/>
              <a:t>Edge distance transform</a:t>
            </a:r>
          </a:p>
          <a:p>
            <a:pPr algn="ctr"/>
            <a:r>
              <a:rPr lang="en-US" sz="1200" dirty="0" smtClean="0"/>
              <a:t>of original hand</a:t>
            </a:r>
          </a:p>
        </p:txBody>
      </p:sp>
      <p:sp>
        <p:nvSpPr>
          <p:cNvPr id="14" name="Rectangle 18"/>
          <p:cNvSpPr/>
          <p:nvPr/>
        </p:nvSpPr>
        <p:spPr>
          <a:xfrm>
            <a:off x="2447245" y="4423792"/>
            <a:ext cx="2133600" cy="461665"/>
          </a:xfrm>
          <a:prstGeom prst="rect">
            <a:avLst/>
          </a:prstGeom>
        </p:spPr>
        <p:txBody>
          <a:bodyPr wrap="square">
            <a:spAutoFit/>
          </a:bodyPr>
          <a:lstStyle/>
          <a:p>
            <a:pPr algn="ctr"/>
            <a:r>
              <a:rPr lang="en-US" sz="1200" dirty="0" smtClean="0"/>
              <a:t>Edge distance transform</a:t>
            </a:r>
          </a:p>
          <a:p>
            <a:pPr algn="ctr"/>
            <a:r>
              <a:rPr lang="en-US" sz="1200" dirty="0" smtClean="0"/>
              <a:t>of rendered hand</a:t>
            </a:r>
          </a:p>
        </p:txBody>
      </p:sp>
      <p:sp>
        <p:nvSpPr>
          <p:cNvPr id="15" name="Rectangle 19"/>
          <p:cNvSpPr/>
          <p:nvPr/>
        </p:nvSpPr>
        <p:spPr>
          <a:xfrm>
            <a:off x="6710253" y="2671192"/>
            <a:ext cx="2038211" cy="461665"/>
          </a:xfrm>
          <a:prstGeom prst="rect">
            <a:avLst/>
          </a:prstGeom>
        </p:spPr>
        <p:txBody>
          <a:bodyPr wrap="square">
            <a:spAutoFit/>
          </a:bodyPr>
          <a:lstStyle/>
          <a:p>
            <a:pPr algn="ctr"/>
            <a:r>
              <a:rPr lang="en-US" sz="1200" dirty="0" smtClean="0"/>
              <a:t>Edge map</a:t>
            </a:r>
          </a:p>
          <a:p>
            <a:pPr algn="ctr"/>
            <a:r>
              <a:rPr lang="en-US" sz="1200" dirty="0" smtClean="0"/>
              <a:t>of whole observed image</a:t>
            </a:r>
          </a:p>
        </p:txBody>
      </p:sp>
      <p:sp>
        <p:nvSpPr>
          <p:cNvPr id="16" name="Rectangle 20"/>
          <p:cNvSpPr/>
          <p:nvPr/>
        </p:nvSpPr>
        <p:spPr>
          <a:xfrm>
            <a:off x="6714445" y="4433972"/>
            <a:ext cx="2286000" cy="461665"/>
          </a:xfrm>
          <a:prstGeom prst="rect">
            <a:avLst/>
          </a:prstGeom>
        </p:spPr>
        <p:txBody>
          <a:bodyPr wrap="square">
            <a:spAutoFit/>
          </a:bodyPr>
          <a:lstStyle/>
          <a:p>
            <a:pPr algn="ctr"/>
            <a:r>
              <a:rPr lang="en-US" sz="1200" dirty="0" smtClean="0"/>
              <a:t>Edge distance transform</a:t>
            </a:r>
          </a:p>
          <a:p>
            <a:pPr algn="ctr"/>
            <a:r>
              <a:rPr lang="en-US" sz="1200" dirty="0" smtClean="0"/>
              <a:t>of whole observed image</a:t>
            </a:r>
          </a:p>
        </p:txBody>
      </p:sp>
      <p:pic>
        <p:nvPicPr>
          <p:cNvPr id="17" name="Picture 13" descr="E:\Defense_Slides\v_4\HandCap_Image\edge\g.png"/>
          <p:cNvPicPr>
            <a:picLocks noChangeAspect="1" noChangeArrowheads="1"/>
          </p:cNvPicPr>
          <p:nvPr/>
        </p:nvPicPr>
        <p:blipFill>
          <a:blip r:embed="rId10" cstate="print"/>
          <a:srcRect/>
          <a:stretch>
            <a:fillRect/>
          </a:stretch>
        </p:blipFill>
        <p:spPr bwMode="auto">
          <a:xfrm>
            <a:off x="5190445" y="1628800"/>
            <a:ext cx="1066800" cy="1066800"/>
          </a:xfrm>
          <a:prstGeom prst="rect">
            <a:avLst/>
          </a:prstGeom>
          <a:noFill/>
        </p:spPr>
      </p:pic>
      <p:pic>
        <p:nvPicPr>
          <p:cNvPr id="18" name="Picture 14" descr="E:\Defense_Slides\v_4\HandCap_Image\edge\h.png"/>
          <p:cNvPicPr>
            <a:picLocks noChangeAspect="1" noChangeArrowheads="1"/>
          </p:cNvPicPr>
          <p:nvPr/>
        </p:nvPicPr>
        <p:blipFill>
          <a:blip r:embed="rId11" cstate="print"/>
          <a:srcRect/>
          <a:stretch>
            <a:fillRect/>
          </a:stretch>
        </p:blipFill>
        <p:spPr bwMode="auto">
          <a:xfrm>
            <a:off x="5114245" y="3280792"/>
            <a:ext cx="1066800" cy="1062100"/>
          </a:xfrm>
          <a:prstGeom prst="rect">
            <a:avLst/>
          </a:prstGeom>
          <a:noFill/>
        </p:spPr>
      </p:pic>
      <p:sp>
        <p:nvSpPr>
          <p:cNvPr id="19" name="Rectangle 26"/>
          <p:cNvSpPr/>
          <p:nvPr/>
        </p:nvSpPr>
        <p:spPr>
          <a:xfrm>
            <a:off x="4860032" y="2671192"/>
            <a:ext cx="1651531" cy="461665"/>
          </a:xfrm>
          <a:prstGeom prst="rect">
            <a:avLst/>
          </a:prstGeom>
        </p:spPr>
        <p:txBody>
          <a:bodyPr wrap="square">
            <a:spAutoFit/>
          </a:bodyPr>
          <a:lstStyle/>
          <a:p>
            <a:pPr algn="ctr"/>
            <a:r>
              <a:rPr lang="en-US" sz="1200" dirty="0" smtClean="0"/>
              <a:t>Edge map</a:t>
            </a:r>
          </a:p>
          <a:p>
            <a:pPr algn="ctr"/>
            <a:r>
              <a:rPr lang="en-US" sz="1200" dirty="0" smtClean="0"/>
              <a:t>of rendered object</a:t>
            </a:r>
          </a:p>
        </p:txBody>
      </p:sp>
      <p:sp>
        <p:nvSpPr>
          <p:cNvPr id="20" name="Rectangle 27"/>
          <p:cNvSpPr/>
          <p:nvPr/>
        </p:nvSpPr>
        <p:spPr>
          <a:xfrm>
            <a:off x="4504645" y="4423792"/>
            <a:ext cx="2286000" cy="461665"/>
          </a:xfrm>
          <a:prstGeom prst="rect">
            <a:avLst/>
          </a:prstGeom>
        </p:spPr>
        <p:txBody>
          <a:bodyPr wrap="square">
            <a:spAutoFit/>
          </a:bodyPr>
          <a:lstStyle/>
          <a:p>
            <a:pPr algn="ctr"/>
            <a:r>
              <a:rPr lang="en-US" sz="1200" dirty="0" smtClean="0"/>
              <a:t>Edge distance transform</a:t>
            </a:r>
          </a:p>
          <a:p>
            <a:pPr algn="ctr"/>
            <a:r>
              <a:rPr lang="en-US" sz="1200" dirty="0" smtClean="0"/>
              <a:t>of rendered object</a:t>
            </a:r>
          </a:p>
        </p:txBody>
      </p:sp>
      <p:cxnSp>
        <p:nvCxnSpPr>
          <p:cNvPr id="21" name="Straight Arrow Connector 23"/>
          <p:cNvCxnSpPr/>
          <p:nvPr/>
        </p:nvCxnSpPr>
        <p:spPr bwMode="auto">
          <a:xfrm>
            <a:off x="1979712" y="2348880"/>
            <a:ext cx="936104" cy="1440160"/>
          </a:xfrm>
          <a:prstGeom prst="straightConnector1">
            <a:avLst/>
          </a:prstGeom>
          <a:ln w="37465">
            <a:solidFill>
              <a:schemeClr val="accent1"/>
            </a:solidFill>
            <a:headEnd type="none" w="sm" len="med"/>
            <a:tailEnd type="triangle"/>
          </a:ln>
        </p:spPr>
        <p:style>
          <a:lnRef idx="1">
            <a:schemeClr val="accent3"/>
          </a:lnRef>
          <a:fillRef idx="0">
            <a:schemeClr val="accent3"/>
          </a:fillRef>
          <a:effectRef idx="0">
            <a:schemeClr val="accent3"/>
          </a:effectRef>
          <a:fontRef idx="minor">
            <a:schemeClr val="tx1"/>
          </a:fontRef>
        </p:style>
      </p:cxnSp>
      <p:cxnSp>
        <p:nvCxnSpPr>
          <p:cNvPr id="22" name="Straight Arrow Connector 24"/>
          <p:cNvCxnSpPr/>
          <p:nvPr/>
        </p:nvCxnSpPr>
        <p:spPr bwMode="auto">
          <a:xfrm flipH="1">
            <a:off x="1979713" y="2348880"/>
            <a:ext cx="936103" cy="1410072"/>
          </a:xfrm>
          <a:prstGeom prst="straightConnector1">
            <a:avLst/>
          </a:prstGeom>
          <a:ln w="37465">
            <a:solidFill>
              <a:schemeClr val="accent1"/>
            </a:solidFill>
            <a:headEnd type="none" w="sm" len="med"/>
            <a:tailEnd type="triangle"/>
          </a:ln>
        </p:spPr>
        <p:style>
          <a:lnRef idx="1">
            <a:schemeClr val="accent3"/>
          </a:lnRef>
          <a:fillRef idx="0">
            <a:schemeClr val="accent3"/>
          </a:fillRef>
          <a:effectRef idx="0">
            <a:schemeClr val="accent3"/>
          </a:effectRef>
          <a:fontRef idx="minor">
            <a:schemeClr val="tx1"/>
          </a:fontRef>
        </p:style>
      </p:cxnSp>
      <p:cxnSp>
        <p:nvCxnSpPr>
          <p:cNvPr id="23" name="Straight Arrow Connector 36"/>
          <p:cNvCxnSpPr/>
          <p:nvPr/>
        </p:nvCxnSpPr>
        <p:spPr bwMode="auto">
          <a:xfrm rot="16200000" flipH="1">
            <a:off x="6181045" y="2823592"/>
            <a:ext cx="1219200" cy="762000"/>
          </a:xfrm>
          <a:prstGeom prst="straightConnector1">
            <a:avLst/>
          </a:prstGeom>
          <a:ln w="37465">
            <a:solidFill>
              <a:schemeClr val="accent3"/>
            </a:solidFill>
            <a:headEnd type="none" w="sm" len="med"/>
            <a:tailEnd type="triangle"/>
          </a:ln>
        </p:spPr>
        <p:style>
          <a:lnRef idx="1">
            <a:schemeClr val="accent3"/>
          </a:lnRef>
          <a:fillRef idx="0">
            <a:schemeClr val="accent3"/>
          </a:fillRef>
          <a:effectRef idx="0">
            <a:schemeClr val="accent3"/>
          </a:effectRef>
          <a:fontRef idx="minor">
            <a:schemeClr val="tx1"/>
          </a:fontRef>
        </p:style>
      </p:cxnSp>
      <p:sp>
        <p:nvSpPr>
          <p:cNvPr id="31" name="文本框 30"/>
          <p:cNvSpPr txBox="1">
            <a:spLocks noRot="1" noChangeAspect="1" noMove="1" noResize="1" noEditPoints="1" noAdjustHandles="1" noChangeArrowheads="1" noChangeShapeType="1" noTextEdit="1"/>
          </p:cNvSpPr>
          <p:nvPr/>
        </p:nvSpPr>
        <p:spPr>
          <a:xfrm>
            <a:off x="1073467" y="5367512"/>
            <a:ext cx="7033785" cy="751488"/>
          </a:xfrm>
          <a:prstGeom prst="rect">
            <a:avLst/>
          </a:prstGeom>
          <a:blipFill rotWithShape="0">
            <a:blip r:embed="rId12" cstate="print"/>
            <a:stretch>
              <a:fillRect/>
            </a:stretch>
          </a:blipFill>
        </p:spPr>
        <p:txBody>
          <a:bodyPr/>
          <a:lstStyle/>
          <a:p>
            <a:r>
              <a:rPr lang="zh-CN" altLang="en-US">
                <a:noFill/>
              </a:rPr>
              <a:t> </a:t>
            </a:r>
          </a:p>
        </p:txBody>
      </p:sp>
      <p:sp>
        <p:nvSpPr>
          <p:cNvPr id="33" name="文本框 32"/>
          <p:cNvSpPr txBox="1"/>
          <p:nvPr/>
        </p:nvSpPr>
        <p:spPr>
          <a:xfrm>
            <a:off x="3206205" y="5949280"/>
            <a:ext cx="1531188" cy="369332"/>
          </a:xfrm>
          <a:prstGeom prst="rect">
            <a:avLst/>
          </a:prstGeom>
          <a:noFill/>
        </p:spPr>
        <p:txBody>
          <a:bodyPr wrap="none" rtlCol="0">
            <a:spAutoFit/>
          </a:bodyPr>
          <a:lstStyle/>
          <a:p>
            <a:r>
              <a:rPr lang="en-US" altLang="zh-CN" sz="1800" dirty="0">
                <a:solidFill>
                  <a:srgbClr val="0000CC"/>
                </a:solidFill>
                <a:latin typeface="Arial" pitchFamily="34" charset="0"/>
                <a:cs typeface="Arial" pitchFamily="34" charset="0"/>
              </a:rPr>
              <a:t>e</a:t>
            </a:r>
            <a:r>
              <a:rPr lang="en-US" altLang="zh-CN" sz="1800" dirty="0" smtClean="0">
                <a:solidFill>
                  <a:srgbClr val="0000CC"/>
                </a:solidFill>
                <a:latin typeface="Arial" pitchFamily="34" charset="0"/>
                <a:cs typeface="Arial" pitchFamily="34" charset="0"/>
              </a:rPr>
              <a:t>dge of hand</a:t>
            </a:r>
            <a:endParaRPr lang="zh-CN" altLang="en-US" sz="1800" dirty="0" smtClean="0">
              <a:solidFill>
                <a:srgbClr val="0000CC"/>
              </a:solidFill>
              <a:latin typeface="Arial" pitchFamily="34" charset="0"/>
              <a:cs typeface="Arial" pitchFamily="34" charset="0"/>
            </a:endParaRPr>
          </a:p>
        </p:txBody>
      </p:sp>
      <p:sp>
        <p:nvSpPr>
          <p:cNvPr id="34" name="文本框 33"/>
          <p:cNvSpPr txBox="1"/>
          <p:nvPr/>
        </p:nvSpPr>
        <p:spPr>
          <a:xfrm>
            <a:off x="6396960" y="5949280"/>
            <a:ext cx="1633781" cy="369332"/>
          </a:xfrm>
          <a:prstGeom prst="rect">
            <a:avLst/>
          </a:prstGeom>
          <a:noFill/>
          <a:ln>
            <a:solidFill>
              <a:schemeClr val="accent3"/>
            </a:solidFill>
          </a:ln>
        </p:spPr>
        <p:txBody>
          <a:bodyPr wrap="none" rtlCol="0">
            <a:spAutoFit/>
          </a:bodyPr>
          <a:lstStyle/>
          <a:p>
            <a:r>
              <a:rPr lang="en-US" altLang="zh-CN" sz="1800" dirty="0" smtClean="0">
                <a:solidFill>
                  <a:srgbClr val="008000"/>
                </a:solidFill>
                <a:latin typeface="Arial" pitchFamily="34" charset="0"/>
                <a:cs typeface="Arial" pitchFamily="34" charset="0"/>
              </a:rPr>
              <a:t>edge of object</a:t>
            </a:r>
            <a:endParaRPr lang="zh-CN" altLang="en-US" sz="1800" dirty="0" smtClean="0">
              <a:solidFill>
                <a:srgbClr val="008000"/>
              </a:solidFill>
              <a:latin typeface="Arial" pitchFamily="34" charset="0"/>
              <a:cs typeface="Arial" pitchFamily="34" charset="0"/>
            </a:endParaRPr>
          </a:p>
        </p:txBody>
      </p:sp>
      <p:cxnSp>
        <p:nvCxnSpPr>
          <p:cNvPr id="29" name="Straight Arrow Connector 36"/>
          <p:cNvCxnSpPr/>
          <p:nvPr/>
        </p:nvCxnSpPr>
        <p:spPr bwMode="auto">
          <a:xfrm rot="16200000" flipH="1">
            <a:off x="6143600" y="2649489"/>
            <a:ext cx="1219200" cy="762000"/>
          </a:xfrm>
          <a:prstGeom prst="straightConnector1">
            <a:avLst/>
          </a:prstGeom>
          <a:ln w="37465">
            <a:solidFill>
              <a:srgbClr val="008000"/>
            </a:solidFill>
            <a:headEnd type="none" w="sm" len="med"/>
            <a:tailEnd type="triangle"/>
          </a:ln>
        </p:spPr>
        <p:style>
          <a:lnRef idx="1">
            <a:schemeClr val="accent3"/>
          </a:lnRef>
          <a:fillRef idx="0">
            <a:schemeClr val="accent3"/>
          </a:fillRef>
          <a:effectRef idx="0">
            <a:schemeClr val="accent3"/>
          </a:effectRef>
          <a:fontRef idx="minor">
            <a:schemeClr val="tx1"/>
          </a:fontRef>
        </p:style>
      </p:cxnSp>
      <p:graphicFrame>
        <p:nvGraphicFramePr>
          <p:cNvPr id="670721" name="Object 1"/>
          <p:cNvGraphicFramePr>
            <a:graphicFrameLocks noChangeAspect="1"/>
          </p:cNvGraphicFramePr>
          <p:nvPr/>
        </p:nvGraphicFramePr>
        <p:xfrm>
          <a:off x="899592" y="5145691"/>
          <a:ext cx="7059141" cy="803589"/>
        </p:xfrm>
        <a:graphic>
          <a:graphicData uri="http://schemas.openxmlformats.org/presentationml/2006/ole">
            <mc:AlternateContent xmlns:mc="http://schemas.openxmlformats.org/markup-compatibility/2006">
              <mc:Choice xmlns:v="urn:schemas-microsoft-com:vml" Requires="v">
                <p:oleObj spid="_x0000_s670733" name="Equation" r:id="rId13" imgW="3543120" imgH="482400" progId="Equation.DSMT4">
                  <p:embed/>
                </p:oleObj>
              </mc:Choice>
              <mc:Fallback>
                <p:oleObj name="Equation" r:id="rId13" imgW="3543120" imgH="482400" progId="Equation.DSMT4">
                  <p:embed/>
                  <p:pic>
                    <p:nvPicPr>
                      <p:cNvPr id="0"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99592" y="5145691"/>
                        <a:ext cx="7059141" cy="803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 name="Rectangle 39"/>
          <p:cNvSpPr/>
          <p:nvPr/>
        </p:nvSpPr>
        <p:spPr bwMode="auto">
          <a:xfrm>
            <a:off x="6230541" y="5085184"/>
            <a:ext cx="1800200" cy="864096"/>
          </a:xfrm>
          <a:prstGeom prst="rect">
            <a:avLst/>
          </a:prstGeom>
          <a:noFill/>
          <a:ln w="19050" algn="ctr">
            <a:solidFill>
              <a:srgbClr val="008000"/>
            </a:solidFill>
            <a:miter lim="800000"/>
            <a:headEnd/>
            <a:tailEnd/>
          </a:ln>
          <a:effectLst/>
        </p:spPr>
        <p:txBody>
          <a:bodyPr lIns="91446" tIns="91446" rIns="91446" bIns="91446" rtlCol="0" anchor="ctr"/>
          <a:lstStyle/>
          <a:p>
            <a:pPr algn="ctr"/>
            <a:endParaRPr lang="en-US" sz="2800" smtClean="0">
              <a:solidFill>
                <a:schemeClr val="bg1"/>
              </a:solidFill>
              <a:effectLst>
                <a:outerShdw blurRad="38100" dist="38100" dir="2700000" algn="tl">
                  <a:srgbClr val="000000">
                    <a:alpha val="43137"/>
                  </a:srgbClr>
                </a:outerShdw>
              </a:effectLst>
              <a:latin typeface="黑体" pitchFamily="2" charset="-122"/>
              <a:ea typeface="黑体" pitchFamily="2" charset="-122"/>
            </a:endParaRPr>
          </a:p>
        </p:txBody>
      </p:sp>
      <p:sp>
        <p:nvSpPr>
          <p:cNvPr id="41" name="Rectangle 40"/>
          <p:cNvSpPr/>
          <p:nvPr/>
        </p:nvSpPr>
        <p:spPr bwMode="auto">
          <a:xfrm>
            <a:off x="2270101" y="5085184"/>
            <a:ext cx="3744416" cy="864096"/>
          </a:xfrm>
          <a:prstGeom prst="rect">
            <a:avLst/>
          </a:prstGeom>
          <a:noFill/>
          <a:ln w="19050" algn="ctr">
            <a:solidFill>
              <a:srgbClr val="0000CC"/>
            </a:solidFill>
            <a:miter lim="800000"/>
            <a:headEnd/>
            <a:tailEnd/>
          </a:ln>
          <a:effectLst/>
        </p:spPr>
        <p:txBody>
          <a:bodyPr lIns="91446" tIns="91446" rIns="91446" bIns="91446" rtlCol="0" anchor="ctr"/>
          <a:lstStyle/>
          <a:p>
            <a:pPr algn="ctr"/>
            <a:endParaRPr lang="en-US" sz="2800" smtClean="0">
              <a:solidFill>
                <a:schemeClr val="bg1"/>
              </a:solidFill>
              <a:effectLst>
                <a:outerShdw blurRad="38100" dist="38100" dir="2700000" algn="tl">
                  <a:srgbClr val="000000">
                    <a:alpha val="43137"/>
                  </a:srgbClr>
                </a:outerShdw>
              </a:effectLst>
              <a:latin typeface="黑体" pitchFamily="2" charset="-122"/>
              <a:ea typeface="黑体" pitchFamily="2" charset="-122"/>
            </a:endParaRPr>
          </a:p>
        </p:txBody>
      </p:sp>
      <p:sp>
        <p:nvSpPr>
          <p:cNvPr id="35" name="Content Placeholder 2"/>
          <p:cNvSpPr txBox="1">
            <a:spLocks/>
          </p:cNvSpPr>
          <p:nvPr/>
        </p:nvSpPr>
        <p:spPr bwMode="auto">
          <a:xfrm>
            <a:off x="179512" y="980728"/>
            <a:ext cx="8712968"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spcBef>
                <a:spcPct val="20000"/>
              </a:spcBef>
              <a:buClr>
                <a:srgbClr val="C00000"/>
              </a:buClr>
              <a:buSzPct val="90000"/>
            </a:pPr>
            <a:r>
              <a:rPr lang="en-US" sz="2600" b="1" i="1" u="sng" kern="0" dirty="0" smtClean="0">
                <a:latin typeface="+mn-lt"/>
                <a:ea typeface="黑体" pitchFamily="2" charset="-122"/>
              </a:rPr>
              <a:t>Measurement - Edge term</a:t>
            </a:r>
            <a:r>
              <a:rPr kumimoji="0" lang="en-US" altLang="zh-CN" sz="2600" b="1" i="1" u="sng" strike="noStrike" kern="0" cap="none" spc="0" normalizeH="0" baseline="0" noProof="0" dirty="0" smtClean="0">
                <a:ln>
                  <a:noFill/>
                </a:ln>
                <a:solidFill>
                  <a:schemeClr val="tx1"/>
                </a:solidFill>
                <a:effectLst/>
                <a:uLnTx/>
                <a:uFillTx/>
                <a:latin typeface="+mn-lt"/>
                <a:ea typeface="黑体" pitchFamily="2" charset="-122"/>
                <a:cs typeface="+mn-cs"/>
              </a:rPr>
              <a:t>:</a:t>
            </a:r>
            <a:endParaRPr lang="zh-CN" altLang="en-US" b="1" dirty="0" smtClean="0">
              <a:latin typeface="Arial Unicode MS" pitchFamily="34" charset="-122"/>
              <a:ea typeface="黑体" pitchFamily="2" charset="-122"/>
            </a:endParaRPr>
          </a:p>
          <a:p>
            <a:pPr>
              <a:spcBef>
                <a:spcPct val="20000"/>
              </a:spcBef>
              <a:buClr>
                <a:srgbClr val="C00000"/>
              </a:buClr>
              <a:buSzPct val="90000"/>
            </a:pPr>
            <a:endParaRPr lang="en-US" altLang="zh-CN" b="1" dirty="0" smtClean="0">
              <a:latin typeface="Arial Unicode MS" pitchFamily="34" charset="-122"/>
              <a:ea typeface="黑体" pitchFamily="2" charset="-122"/>
            </a:endParaRPr>
          </a:p>
          <a:p>
            <a:pPr lvl="0">
              <a:spcBef>
                <a:spcPct val="20000"/>
              </a:spcBef>
              <a:buClr>
                <a:srgbClr val="C00000"/>
              </a:buClr>
              <a:buSzPct val="90000"/>
            </a:pPr>
            <a:endParaRPr kumimoji="0" lang="en-US" altLang="zh-CN" sz="2400" b="1" i="0" u="none" strike="noStrike" kern="1200" cap="none" spc="0" normalizeH="0" baseline="0" noProof="0" dirty="0">
              <a:ln>
                <a:noFill/>
              </a:ln>
              <a:solidFill>
                <a:schemeClr val="tx1"/>
              </a:solidFill>
              <a:effectLst/>
              <a:uLnTx/>
              <a:uFillTx/>
              <a:latin typeface="+mn-lt"/>
              <a:ea typeface="黑体" pitchFamily="2" charset="-122"/>
              <a:cs typeface="+mn-cs"/>
            </a:endParaRPr>
          </a:p>
        </p:txBody>
      </p:sp>
    </p:spTree>
    <p:extLst>
      <p:ext uri="{BB962C8B-B14F-4D97-AF65-F5344CB8AC3E}">
        <p14:creationId xmlns:p14="http://schemas.microsoft.com/office/powerpoint/2010/main" val="14405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80728"/>
            <a:ext cx="8534400" cy="5105400"/>
          </a:xfrm>
        </p:spPr>
        <p:txBody>
          <a:bodyPr>
            <a:normAutofit/>
          </a:bodyPr>
          <a:lstStyle/>
          <a:p>
            <a:pPr marL="0" lvl="0" indent="0">
              <a:spcBef>
                <a:spcPts val="700"/>
              </a:spcBef>
              <a:buClr>
                <a:schemeClr val="tx2"/>
              </a:buClr>
              <a:buSzPct val="95000"/>
              <a:defRPr/>
            </a:pPr>
            <a:r>
              <a:rPr lang="en-US" sz="2800" b="1" i="1" u="sng" dirty="0" smtClean="0">
                <a:latin typeface="+mn-lt"/>
              </a:rPr>
              <a:t>Overview:</a:t>
            </a:r>
            <a:endParaRPr lang="en-US" altLang="zh-CN" sz="2800" b="1" kern="1200" dirty="0" smtClean="0">
              <a:latin typeface="+mn-lt"/>
            </a:endParaRPr>
          </a:p>
        </p:txBody>
      </p:sp>
      <p:sp>
        <p:nvSpPr>
          <p:cNvPr id="53" name="TextBox 52"/>
          <p:cNvSpPr txBox="1"/>
          <p:nvPr/>
        </p:nvSpPr>
        <p:spPr>
          <a:xfrm>
            <a:off x="3038703" y="2062589"/>
            <a:ext cx="2487216" cy="646331"/>
          </a:xfrm>
          <a:prstGeom prst="rect">
            <a:avLst/>
          </a:prstGeom>
          <a:solidFill>
            <a:schemeClr val="bg1"/>
          </a:solidFill>
          <a:ln>
            <a:solidFill>
              <a:srgbClr val="0000CC"/>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altLang="zh-CN" sz="1800" b="1" dirty="0" smtClean="0">
                <a:solidFill>
                  <a:srgbClr val="C00000"/>
                </a:solidFill>
                <a:ea typeface="SimSun" pitchFamily="2" charset="-122"/>
              </a:rPr>
              <a:t>Video-based </a:t>
            </a:r>
          </a:p>
          <a:p>
            <a:pPr algn="ctr"/>
            <a:r>
              <a:rPr lang="en-US" altLang="zh-CN" sz="1800" b="1" dirty="0" smtClean="0">
                <a:solidFill>
                  <a:srgbClr val="C00000"/>
                </a:solidFill>
                <a:ea typeface="SimSun" pitchFamily="2" charset="-122"/>
              </a:rPr>
              <a:t>Kinematic Tracking</a:t>
            </a:r>
          </a:p>
        </p:txBody>
      </p:sp>
      <p:sp>
        <p:nvSpPr>
          <p:cNvPr id="54" name="TextBox 53"/>
          <p:cNvSpPr txBox="1"/>
          <p:nvPr/>
        </p:nvSpPr>
        <p:spPr>
          <a:xfrm>
            <a:off x="3038703" y="3573016"/>
            <a:ext cx="2482280" cy="646331"/>
          </a:xfrm>
          <a:prstGeom prst="rect">
            <a:avLst/>
          </a:prstGeom>
          <a:solidFill>
            <a:schemeClr val="bg1"/>
          </a:solidFill>
          <a:ln>
            <a:solidFill>
              <a:srgbClr val="0000CC"/>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altLang="zh-CN" sz="1800" b="1" dirty="0" smtClean="0">
                <a:solidFill>
                  <a:srgbClr val="C00000"/>
                </a:solidFill>
                <a:ea typeface="SimSun" pitchFamily="2" charset="-122"/>
              </a:rPr>
              <a:t>Sampling-based</a:t>
            </a:r>
          </a:p>
          <a:p>
            <a:pPr algn="ctr"/>
            <a:r>
              <a:rPr lang="en-US" altLang="zh-CN" sz="1800" b="1" dirty="0" smtClean="0">
                <a:solidFill>
                  <a:srgbClr val="C00000"/>
                </a:solidFill>
                <a:ea typeface="SimSun" pitchFamily="2" charset="-122"/>
              </a:rPr>
              <a:t>Control Optimization</a:t>
            </a:r>
          </a:p>
        </p:txBody>
      </p:sp>
      <p:cxnSp>
        <p:nvCxnSpPr>
          <p:cNvPr id="55" name="Straight Arrow Connector 54"/>
          <p:cNvCxnSpPr/>
          <p:nvPr/>
        </p:nvCxnSpPr>
        <p:spPr bwMode="auto">
          <a:xfrm>
            <a:off x="1484143" y="2420888"/>
            <a:ext cx="1512168" cy="0"/>
          </a:xfrm>
          <a:prstGeom prst="straightConnector1">
            <a:avLst/>
          </a:prstGeom>
          <a:ln w="62865">
            <a:solidFill>
              <a:srgbClr val="008000"/>
            </a:solidFill>
            <a:headEnd type="none" w="sm" len="med"/>
            <a:tailEnd type="triangle"/>
          </a:ln>
        </p:spPr>
        <p:style>
          <a:lnRef idx="1">
            <a:schemeClr val="accent3"/>
          </a:lnRef>
          <a:fillRef idx="0">
            <a:schemeClr val="accent3"/>
          </a:fillRef>
          <a:effectRef idx="0">
            <a:schemeClr val="accent3"/>
          </a:effectRef>
          <a:fontRef idx="minor">
            <a:schemeClr val="tx1"/>
          </a:fontRef>
        </p:style>
      </p:cxnSp>
      <p:cxnSp>
        <p:nvCxnSpPr>
          <p:cNvPr id="56" name="Straight Arrow Connector 55"/>
          <p:cNvCxnSpPr/>
          <p:nvPr/>
        </p:nvCxnSpPr>
        <p:spPr bwMode="auto">
          <a:xfrm>
            <a:off x="5660607" y="5301208"/>
            <a:ext cx="1440160" cy="0"/>
          </a:xfrm>
          <a:prstGeom prst="straightConnector1">
            <a:avLst/>
          </a:prstGeom>
          <a:ln w="62865">
            <a:solidFill>
              <a:srgbClr val="008000"/>
            </a:solidFill>
            <a:headEnd type="none" w="sm" len="med"/>
            <a:tailEnd type="triangle"/>
          </a:ln>
        </p:spPr>
        <p:style>
          <a:lnRef idx="1">
            <a:schemeClr val="accent3"/>
          </a:lnRef>
          <a:fillRef idx="0">
            <a:schemeClr val="accent3"/>
          </a:fillRef>
          <a:effectRef idx="0">
            <a:schemeClr val="accent3"/>
          </a:effectRef>
          <a:fontRef idx="minor">
            <a:schemeClr val="tx1"/>
          </a:fontRef>
        </p:style>
      </p:cxnSp>
      <p:cxnSp>
        <p:nvCxnSpPr>
          <p:cNvPr id="57" name="Straight Arrow Connector 56"/>
          <p:cNvCxnSpPr/>
          <p:nvPr/>
        </p:nvCxnSpPr>
        <p:spPr bwMode="auto">
          <a:xfrm rot="5400000">
            <a:off x="3810625" y="3161134"/>
            <a:ext cx="762000" cy="1588"/>
          </a:xfrm>
          <a:prstGeom prst="straightConnector1">
            <a:avLst/>
          </a:prstGeom>
          <a:ln w="62865">
            <a:solidFill>
              <a:srgbClr val="008000"/>
            </a:solidFill>
            <a:headEnd type="none" w="sm" len="med"/>
            <a:tailEnd type="triangle"/>
          </a:ln>
        </p:spPr>
        <p:style>
          <a:lnRef idx="1">
            <a:schemeClr val="accent3"/>
          </a:lnRef>
          <a:fillRef idx="0">
            <a:schemeClr val="accent3"/>
          </a:fillRef>
          <a:effectRef idx="0">
            <a:schemeClr val="accent3"/>
          </a:effectRef>
          <a:fontRef idx="minor">
            <a:schemeClr val="tx1"/>
          </a:fontRef>
        </p:style>
      </p:cxnSp>
      <p:cxnSp>
        <p:nvCxnSpPr>
          <p:cNvPr id="58" name="Straight Connector 57"/>
          <p:cNvCxnSpPr/>
          <p:nvPr/>
        </p:nvCxnSpPr>
        <p:spPr bwMode="auto">
          <a:xfrm rot="5400000">
            <a:off x="340771" y="3436962"/>
            <a:ext cx="991394" cy="794"/>
          </a:xfrm>
          <a:prstGeom prst="line">
            <a:avLst/>
          </a:prstGeom>
          <a:solidFill>
            <a:schemeClr val="tx1"/>
          </a:solidFill>
          <a:ln w="62865" cap="flat" cmpd="sng" algn="ctr">
            <a:solidFill>
              <a:srgbClr val="008000"/>
            </a:solidFill>
            <a:prstDash val="solid"/>
            <a:round/>
            <a:headEnd type="none" w="med" len="med"/>
            <a:tailEnd type="none" w="med" len="med"/>
          </a:ln>
          <a:effectLst/>
        </p:spPr>
      </p:cxnSp>
      <p:cxnSp>
        <p:nvCxnSpPr>
          <p:cNvPr id="59" name="Straight Arrow Connector 58"/>
          <p:cNvCxnSpPr/>
          <p:nvPr/>
        </p:nvCxnSpPr>
        <p:spPr bwMode="auto">
          <a:xfrm>
            <a:off x="836071" y="3933056"/>
            <a:ext cx="2160240" cy="0"/>
          </a:xfrm>
          <a:prstGeom prst="straightConnector1">
            <a:avLst/>
          </a:prstGeom>
          <a:ln w="62865">
            <a:solidFill>
              <a:srgbClr val="008000"/>
            </a:solidFill>
            <a:headEnd type="none" w="sm" len="med"/>
            <a:tailEnd type="triangle"/>
          </a:ln>
        </p:spPr>
        <p:style>
          <a:lnRef idx="1">
            <a:schemeClr val="accent3"/>
          </a:lnRef>
          <a:fillRef idx="0">
            <a:schemeClr val="accent3"/>
          </a:fillRef>
          <a:effectRef idx="0">
            <a:schemeClr val="accent3"/>
          </a:effectRef>
          <a:fontRef idx="minor">
            <a:schemeClr val="tx1"/>
          </a:fontRef>
        </p:style>
      </p:cxnSp>
      <p:grpSp>
        <p:nvGrpSpPr>
          <p:cNvPr id="2" name="Group 59"/>
          <p:cNvGrpSpPr/>
          <p:nvPr/>
        </p:nvGrpSpPr>
        <p:grpSpPr>
          <a:xfrm>
            <a:off x="158383" y="1700808"/>
            <a:ext cx="1289248" cy="1092696"/>
            <a:chOff x="609600" y="1657350"/>
            <a:chExt cx="1371600" cy="1138026"/>
          </a:xfrm>
        </p:grpSpPr>
        <p:pic>
          <p:nvPicPr>
            <p:cNvPr id="61" name="Picture 2" descr="E:\Defense_Slides\v_4\HandCap_Image\real_man.png"/>
            <p:cNvPicPr>
              <a:picLocks noChangeAspect="1" noChangeArrowheads="1"/>
            </p:cNvPicPr>
            <p:nvPr/>
          </p:nvPicPr>
          <p:blipFill>
            <a:blip r:embed="rId4" cstate="print"/>
            <a:srcRect/>
            <a:stretch>
              <a:fillRect/>
            </a:stretch>
          </p:blipFill>
          <p:spPr bwMode="auto">
            <a:xfrm>
              <a:off x="609600" y="1657350"/>
              <a:ext cx="1219200" cy="909426"/>
            </a:xfrm>
            <a:prstGeom prst="rect">
              <a:avLst/>
            </a:prstGeom>
            <a:noFill/>
          </p:spPr>
        </p:pic>
        <p:pic>
          <p:nvPicPr>
            <p:cNvPr id="62" name="Picture 2" descr="E:\Defense_Slides\v_4\HandCap_Image\real_man.png"/>
            <p:cNvPicPr>
              <a:picLocks noChangeAspect="1" noChangeArrowheads="1"/>
            </p:cNvPicPr>
            <p:nvPr/>
          </p:nvPicPr>
          <p:blipFill>
            <a:blip r:embed="rId4" cstate="print"/>
            <a:srcRect/>
            <a:stretch>
              <a:fillRect/>
            </a:stretch>
          </p:blipFill>
          <p:spPr bwMode="auto">
            <a:xfrm>
              <a:off x="685800" y="1733550"/>
              <a:ext cx="1219200" cy="909426"/>
            </a:xfrm>
            <a:prstGeom prst="rect">
              <a:avLst/>
            </a:prstGeom>
            <a:noFill/>
          </p:spPr>
        </p:pic>
        <p:pic>
          <p:nvPicPr>
            <p:cNvPr id="63" name="Picture 2" descr="E:\Defense_Slides\v_4\HandCap_Image\real_man.png"/>
            <p:cNvPicPr>
              <a:picLocks noChangeAspect="1" noChangeArrowheads="1"/>
            </p:cNvPicPr>
            <p:nvPr/>
          </p:nvPicPr>
          <p:blipFill>
            <a:blip r:embed="rId4" cstate="print"/>
            <a:srcRect/>
            <a:stretch>
              <a:fillRect/>
            </a:stretch>
          </p:blipFill>
          <p:spPr bwMode="auto">
            <a:xfrm>
              <a:off x="762000" y="1885950"/>
              <a:ext cx="1219200" cy="909426"/>
            </a:xfrm>
            <a:prstGeom prst="rect">
              <a:avLst/>
            </a:prstGeom>
            <a:noFill/>
          </p:spPr>
        </p:pic>
      </p:grpSp>
      <p:grpSp>
        <p:nvGrpSpPr>
          <p:cNvPr id="4" name="Group 63"/>
          <p:cNvGrpSpPr/>
          <p:nvPr/>
        </p:nvGrpSpPr>
        <p:grpSpPr>
          <a:xfrm>
            <a:off x="7172775" y="4765104"/>
            <a:ext cx="1221432" cy="1112168"/>
            <a:chOff x="6934200" y="3456025"/>
            <a:chExt cx="1524000" cy="1249325"/>
          </a:xfrm>
        </p:grpSpPr>
        <p:pic>
          <p:nvPicPr>
            <p:cNvPr id="65" name="Picture 3" descr="E:\Defense_Slides\v_4\HandCap_Image\syn_man.png"/>
            <p:cNvPicPr>
              <a:picLocks noChangeAspect="1" noChangeArrowheads="1"/>
            </p:cNvPicPr>
            <p:nvPr/>
          </p:nvPicPr>
          <p:blipFill>
            <a:blip r:embed="rId5" cstate="print"/>
            <a:srcRect/>
            <a:stretch>
              <a:fillRect/>
            </a:stretch>
          </p:blipFill>
          <p:spPr bwMode="auto">
            <a:xfrm>
              <a:off x="6934200" y="3456025"/>
              <a:ext cx="1371600" cy="1020725"/>
            </a:xfrm>
            <a:prstGeom prst="rect">
              <a:avLst/>
            </a:prstGeom>
            <a:noFill/>
          </p:spPr>
        </p:pic>
        <p:pic>
          <p:nvPicPr>
            <p:cNvPr id="66" name="Picture 3" descr="E:\Defense_Slides\v_4\HandCap_Image\syn_man.png"/>
            <p:cNvPicPr>
              <a:picLocks noChangeAspect="1" noChangeArrowheads="1"/>
            </p:cNvPicPr>
            <p:nvPr/>
          </p:nvPicPr>
          <p:blipFill>
            <a:blip r:embed="rId5" cstate="print"/>
            <a:srcRect/>
            <a:stretch>
              <a:fillRect/>
            </a:stretch>
          </p:blipFill>
          <p:spPr bwMode="auto">
            <a:xfrm>
              <a:off x="7010400" y="3562350"/>
              <a:ext cx="1371600" cy="1020725"/>
            </a:xfrm>
            <a:prstGeom prst="rect">
              <a:avLst/>
            </a:prstGeom>
            <a:noFill/>
          </p:spPr>
        </p:pic>
        <p:pic>
          <p:nvPicPr>
            <p:cNvPr id="67" name="Picture 3" descr="E:\Defense_Slides\v_4\HandCap_Image\syn_man.png"/>
            <p:cNvPicPr>
              <a:picLocks noChangeAspect="1" noChangeArrowheads="1"/>
            </p:cNvPicPr>
            <p:nvPr/>
          </p:nvPicPr>
          <p:blipFill>
            <a:blip r:embed="rId5" cstate="print"/>
            <a:srcRect/>
            <a:stretch>
              <a:fillRect/>
            </a:stretch>
          </p:blipFill>
          <p:spPr bwMode="auto">
            <a:xfrm>
              <a:off x="7086600" y="3684625"/>
              <a:ext cx="1371600" cy="1020725"/>
            </a:xfrm>
            <a:prstGeom prst="rect">
              <a:avLst/>
            </a:prstGeom>
            <a:noFill/>
          </p:spPr>
        </p:pic>
      </p:grpSp>
      <p:sp>
        <p:nvSpPr>
          <p:cNvPr id="68" name="Rectangle 67"/>
          <p:cNvSpPr/>
          <p:nvPr/>
        </p:nvSpPr>
        <p:spPr>
          <a:xfrm>
            <a:off x="1268119" y="1825660"/>
            <a:ext cx="1828800" cy="523220"/>
          </a:xfrm>
          <a:prstGeom prst="rect">
            <a:avLst/>
          </a:prstGeom>
        </p:spPr>
        <p:txBody>
          <a:bodyPr wrap="square">
            <a:spAutoFit/>
          </a:bodyPr>
          <a:lstStyle/>
          <a:p>
            <a:pPr algn="ctr"/>
            <a:r>
              <a:rPr lang="en-US" sz="1400" b="1" dirty="0" smtClean="0"/>
              <a:t>Image </a:t>
            </a:r>
          </a:p>
          <a:p>
            <a:pPr algn="ctr"/>
            <a:r>
              <a:rPr lang="en-US" sz="1400" b="1" dirty="0" smtClean="0"/>
              <a:t>measurements</a:t>
            </a:r>
          </a:p>
        </p:txBody>
      </p:sp>
      <p:sp>
        <p:nvSpPr>
          <p:cNvPr id="69" name="Rectangle 68"/>
          <p:cNvSpPr/>
          <p:nvPr/>
        </p:nvSpPr>
        <p:spPr>
          <a:xfrm>
            <a:off x="943000" y="3356992"/>
            <a:ext cx="1828800" cy="523220"/>
          </a:xfrm>
          <a:prstGeom prst="rect">
            <a:avLst/>
          </a:prstGeom>
        </p:spPr>
        <p:txBody>
          <a:bodyPr wrap="square">
            <a:spAutoFit/>
          </a:bodyPr>
          <a:lstStyle/>
          <a:p>
            <a:pPr algn="ctr"/>
            <a:r>
              <a:rPr lang="en-US" sz="1400" b="1" dirty="0" smtClean="0"/>
              <a:t>Image </a:t>
            </a:r>
          </a:p>
          <a:p>
            <a:pPr algn="ctr"/>
            <a:r>
              <a:rPr lang="en-US" sz="1400" b="1" dirty="0" smtClean="0"/>
              <a:t>measurements</a:t>
            </a:r>
          </a:p>
        </p:txBody>
      </p:sp>
      <p:sp>
        <p:nvSpPr>
          <p:cNvPr id="70" name="Rectangle 69"/>
          <p:cNvSpPr/>
          <p:nvPr/>
        </p:nvSpPr>
        <p:spPr>
          <a:xfrm>
            <a:off x="5775007" y="4581128"/>
            <a:ext cx="1152128" cy="677108"/>
          </a:xfrm>
          <a:prstGeom prst="rect">
            <a:avLst/>
          </a:prstGeom>
        </p:spPr>
        <p:txBody>
          <a:bodyPr wrap="square">
            <a:spAutoFit/>
          </a:bodyPr>
          <a:lstStyle/>
          <a:p>
            <a:pPr algn="ctr"/>
            <a:endParaRPr lang="en-US" sz="1000" dirty="0" smtClean="0"/>
          </a:p>
          <a:p>
            <a:pPr algn="ctr"/>
            <a:r>
              <a:rPr lang="en-US" sz="1400" b="1" dirty="0" smtClean="0"/>
              <a:t>Simulated motion</a:t>
            </a:r>
          </a:p>
        </p:txBody>
      </p:sp>
      <p:sp>
        <p:nvSpPr>
          <p:cNvPr id="71" name="Rectangle 70"/>
          <p:cNvSpPr/>
          <p:nvPr/>
        </p:nvSpPr>
        <p:spPr>
          <a:xfrm>
            <a:off x="4190831" y="2708920"/>
            <a:ext cx="1396752" cy="677108"/>
          </a:xfrm>
          <a:prstGeom prst="rect">
            <a:avLst/>
          </a:prstGeom>
        </p:spPr>
        <p:txBody>
          <a:bodyPr wrap="square">
            <a:spAutoFit/>
          </a:bodyPr>
          <a:lstStyle/>
          <a:p>
            <a:pPr algn="ctr"/>
            <a:endParaRPr lang="en-US" sz="1000" dirty="0" smtClean="0"/>
          </a:p>
          <a:p>
            <a:pPr algn="ctr"/>
            <a:r>
              <a:rPr lang="en-US" sz="1400" b="1" dirty="0" smtClean="0"/>
              <a:t>Kinematic motion</a:t>
            </a:r>
          </a:p>
        </p:txBody>
      </p:sp>
      <p:sp>
        <p:nvSpPr>
          <p:cNvPr id="72" name="TextBox 71"/>
          <p:cNvSpPr txBox="1"/>
          <p:nvPr/>
        </p:nvSpPr>
        <p:spPr>
          <a:xfrm>
            <a:off x="3069807" y="5028129"/>
            <a:ext cx="2590800" cy="646331"/>
          </a:xfrm>
          <a:prstGeom prst="rect">
            <a:avLst/>
          </a:prstGeom>
          <a:solidFill>
            <a:schemeClr val="bg1"/>
          </a:solidFill>
          <a:ln>
            <a:solidFill>
              <a:srgbClr val="0000CC"/>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altLang="zh-CN" sz="1800" b="1" dirty="0" smtClean="0">
                <a:solidFill>
                  <a:srgbClr val="C00000"/>
                </a:solidFill>
                <a:ea typeface="SimSun" pitchFamily="2" charset="-122"/>
              </a:rPr>
              <a:t>Forward Simulation </a:t>
            </a:r>
          </a:p>
          <a:p>
            <a:pPr algn="ctr"/>
            <a:r>
              <a:rPr lang="en-US" altLang="zh-CN" sz="1800" b="1" dirty="0" smtClean="0">
                <a:solidFill>
                  <a:srgbClr val="C00000"/>
                </a:solidFill>
                <a:ea typeface="SimSun" pitchFamily="2" charset="-122"/>
              </a:rPr>
              <a:t>(ODE)</a:t>
            </a:r>
          </a:p>
        </p:txBody>
      </p:sp>
      <p:cxnSp>
        <p:nvCxnSpPr>
          <p:cNvPr id="73" name="Straight Arrow Connector 72"/>
          <p:cNvCxnSpPr/>
          <p:nvPr/>
        </p:nvCxnSpPr>
        <p:spPr bwMode="auto">
          <a:xfrm>
            <a:off x="4190831" y="4293096"/>
            <a:ext cx="0" cy="710208"/>
          </a:xfrm>
          <a:prstGeom prst="straightConnector1">
            <a:avLst/>
          </a:prstGeom>
          <a:ln w="62865">
            <a:solidFill>
              <a:srgbClr val="008000"/>
            </a:solidFill>
            <a:headEnd type="none" w="sm" len="med"/>
            <a:tailEnd type="triangle"/>
          </a:ln>
        </p:spPr>
        <p:style>
          <a:lnRef idx="1">
            <a:schemeClr val="accent3"/>
          </a:lnRef>
          <a:fillRef idx="0">
            <a:schemeClr val="accent3"/>
          </a:fillRef>
          <a:effectRef idx="0">
            <a:schemeClr val="accent3"/>
          </a:effectRef>
          <a:fontRef idx="minor">
            <a:schemeClr val="tx1"/>
          </a:fontRef>
        </p:style>
      </p:cxnSp>
      <p:sp>
        <p:nvSpPr>
          <p:cNvPr id="74" name="Rectangle 73"/>
          <p:cNvSpPr/>
          <p:nvPr/>
        </p:nvSpPr>
        <p:spPr>
          <a:xfrm>
            <a:off x="4046815" y="4335487"/>
            <a:ext cx="1828800" cy="461665"/>
          </a:xfrm>
          <a:prstGeom prst="rect">
            <a:avLst/>
          </a:prstGeom>
        </p:spPr>
        <p:txBody>
          <a:bodyPr wrap="square">
            <a:spAutoFit/>
          </a:bodyPr>
          <a:lstStyle/>
          <a:p>
            <a:pPr algn="ctr"/>
            <a:endParaRPr lang="en-US" sz="1000" dirty="0" smtClean="0"/>
          </a:p>
          <a:p>
            <a:pPr algn="ctr"/>
            <a:r>
              <a:rPr lang="en-US" sz="1400" b="1" dirty="0" smtClean="0"/>
              <a:t>Motion control</a:t>
            </a:r>
          </a:p>
        </p:txBody>
      </p:sp>
      <p:graphicFrame>
        <p:nvGraphicFramePr>
          <p:cNvPr id="1204226" name="Object 2"/>
          <p:cNvGraphicFramePr>
            <a:graphicFrameLocks noChangeAspect="1"/>
          </p:cNvGraphicFramePr>
          <p:nvPr/>
        </p:nvGraphicFramePr>
        <p:xfrm>
          <a:off x="5775007" y="2132856"/>
          <a:ext cx="3168352" cy="539051"/>
        </p:xfrm>
        <a:graphic>
          <a:graphicData uri="http://schemas.openxmlformats.org/presentationml/2006/ole">
            <mc:AlternateContent xmlns:mc="http://schemas.openxmlformats.org/markup-compatibility/2006">
              <mc:Choice xmlns:v="urn:schemas-microsoft-com:vml" Requires="v">
                <p:oleObj spid="_x0000_s1259546" name="Equation" r:id="rId6" imgW="1866600" imgH="317160" progId="Equation.DSMT4">
                  <p:embed/>
                </p:oleObj>
              </mc:Choice>
              <mc:Fallback>
                <p:oleObj name="Equation" r:id="rId6" imgW="1866600" imgH="317160" progId="Equation.DSMT4">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75007" y="2132856"/>
                        <a:ext cx="3168352" cy="5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 name="Object 3"/>
          <p:cNvGraphicFramePr>
            <a:graphicFrameLocks noChangeAspect="1"/>
          </p:cNvGraphicFramePr>
          <p:nvPr/>
        </p:nvGraphicFramePr>
        <p:xfrm>
          <a:off x="5558983" y="3624150"/>
          <a:ext cx="3621529" cy="524930"/>
        </p:xfrm>
        <a:graphic>
          <a:graphicData uri="http://schemas.openxmlformats.org/presentationml/2006/ole">
            <mc:AlternateContent xmlns:mc="http://schemas.openxmlformats.org/markup-compatibility/2006">
              <mc:Choice xmlns:v="urn:schemas-microsoft-com:vml" Requires="v">
                <p:oleObj spid="_x0000_s1259547" name="Equation" r:id="rId8" imgW="2273040" imgH="330120" progId="Equation.DSMT4">
                  <p:embed/>
                </p:oleObj>
              </mc:Choice>
              <mc:Fallback>
                <p:oleObj name="Equation" r:id="rId8" imgW="2273040" imgH="330120" progId="Equation.DSMT4">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58983" y="3624150"/>
                        <a:ext cx="3621529" cy="52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 name="Title 1"/>
          <p:cNvSpPr>
            <a:spLocks noGrp="1"/>
          </p:cNvSpPr>
          <p:nvPr>
            <p:ph type="title"/>
          </p:nvPr>
        </p:nvSpPr>
        <p:spPr>
          <a:xfrm>
            <a:off x="323528" y="44624"/>
            <a:ext cx="8458200" cy="792162"/>
          </a:xfrm>
        </p:spPr>
        <p:txBody>
          <a:bodyPr>
            <a:normAutofit/>
          </a:bodyPr>
          <a:lstStyle/>
          <a:p>
            <a:r>
              <a:rPr lang="en-US" altLang="zh-CN" dirty="0" smtClean="0"/>
              <a:t>B</a:t>
            </a:r>
            <a:r>
              <a:rPr lang="en-US" dirty="0" smtClean="0"/>
              <a:t>. Hand-object Motion Capture</a:t>
            </a:r>
            <a:endParaRPr lang="en-US" dirty="0"/>
          </a:p>
        </p:txBody>
      </p:sp>
    </p:spTree>
    <p:extLst>
      <p:ext uri="{BB962C8B-B14F-4D97-AF65-F5344CB8AC3E}">
        <p14:creationId xmlns:p14="http://schemas.microsoft.com/office/powerpoint/2010/main" val="18975436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908720"/>
            <a:ext cx="8712968" cy="1292662"/>
          </a:xfrm>
          <a:noFill/>
          <a:ln w="9525" algn="ctr">
            <a:noFill/>
            <a:miter lim="800000"/>
            <a:headEnd/>
            <a:tailEnd/>
          </a:ln>
        </p:spPr>
        <p:txBody>
          <a:bodyPr wrap="square">
            <a:spAutoFit/>
          </a:bodyPr>
          <a:lstStyle/>
          <a:p>
            <a:pPr marL="0" lvl="0" indent="0">
              <a:spcBef>
                <a:spcPct val="50000"/>
              </a:spcBef>
              <a:buClr>
                <a:schemeClr val="tx2"/>
              </a:buClr>
              <a:buSzPct val="95000"/>
              <a:defRPr/>
            </a:pPr>
            <a:r>
              <a:rPr lang="en-US" altLang="zh-CN" sz="2600" b="1" i="1" u="sng" dirty="0" smtClean="0">
                <a:latin typeface="+mn-lt"/>
              </a:rPr>
              <a:t>Sampling:  </a:t>
            </a:r>
            <a:r>
              <a:rPr lang="en-US" altLang="zh-CN" sz="2600" b="1" kern="1200" dirty="0" smtClean="0">
                <a:latin typeface="+mn-lt"/>
              </a:rPr>
              <a:t>Search target poses of the hand and object in the vicinity of reconstructed kinematic poses</a:t>
            </a:r>
          </a:p>
        </p:txBody>
      </p:sp>
      <p:sp>
        <p:nvSpPr>
          <p:cNvPr id="27" name="Freeform 26"/>
          <p:cNvSpPr/>
          <p:nvPr/>
        </p:nvSpPr>
        <p:spPr>
          <a:xfrm>
            <a:off x="494371" y="3267473"/>
            <a:ext cx="7705492" cy="1615069"/>
          </a:xfrm>
          <a:custGeom>
            <a:avLst/>
            <a:gdLst>
              <a:gd name="connsiteX0" fmla="*/ 0 w 7705492"/>
              <a:gd name="connsiteY0" fmla="*/ 1038923 h 1615069"/>
              <a:gd name="connsiteX1" fmla="*/ 423746 w 7705492"/>
              <a:gd name="connsiteY1" fmla="*/ 637479 h 1615069"/>
              <a:gd name="connsiteX2" fmla="*/ 1014761 w 7705492"/>
              <a:gd name="connsiteY2" fmla="*/ 269488 h 1615069"/>
              <a:gd name="connsiteX3" fmla="*/ 1594624 w 7705492"/>
              <a:gd name="connsiteY3" fmla="*/ 68766 h 1615069"/>
              <a:gd name="connsiteX4" fmla="*/ 2375209 w 7705492"/>
              <a:gd name="connsiteY4" fmla="*/ 13010 h 1615069"/>
              <a:gd name="connsiteX5" fmla="*/ 3055434 w 7705492"/>
              <a:gd name="connsiteY5" fmla="*/ 146825 h 1615069"/>
              <a:gd name="connsiteX6" fmla="*/ 3746809 w 7705492"/>
              <a:gd name="connsiteY6" fmla="*/ 425605 h 1615069"/>
              <a:gd name="connsiteX7" fmla="*/ 4549697 w 7705492"/>
              <a:gd name="connsiteY7" fmla="*/ 871654 h 1615069"/>
              <a:gd name="connsiteX8" fmla="*/ 5274527 w 7705492"/>
              <a:gd name="connsiteY8" fmla="*/ 1261947 h 1615069"/>
              <a:gd name="connsiteX9" fmla="*/ 6010507 w 7705492"/>
              <a:gd name="connsiteY9" fmla="*/ 1563030 h 1615069"/>
              <a:gd name="connsiteX10" fmla="*/ 6590370 w 7705492"/>
              <a:gd name="connsiteY10" fmla="*/ 1574181 h 1615069"/>
              <a:gd name="connsiteX11" fmla="*/ 7159083 w 7705492"/>
              <a:gd name="connsiteY11" fmla="*/ 1384610 h 1615069"/>
              <a:gd name="connsiteX12" fmla="*/ 7538224 w 7705492"/>
              <a:gd name="connsiteY12" fmla="*/ 1072376 h 1615069"/>
              <a:gd name="connsiteX13" fmla="*/ 7705492 w 7705492"/>
              <a:gd name="connsiteY13" fmla="*/ 748991 h 161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05492" h="1615069">
                <a:moveTo>
                  <a:pt x="0" y="1038923"/>
                </a:moveTo>
                <a:cubicBezTo>
                  <a:pt x="127309" y="902320"/>
                  <a:pt x="254619" y="765718"/>
                  <a:pt x="423746" y="637479"/>
                </a:cubicBezTo>
                <a:cubicBezTo>
                  <a:pt x="592873" y="509240"/>
                  <a:pt x="819615" y="364273"/>
                  <a:pt x="1014761" y="269488"/>
                </a:cubicBezTo>
                <a:cubicBezTo>
                  <a:pt x="1209907" y="174703"/>
                  <a:pt x="1367883" y="111512"/>
                  <a:pt x="1594624" y="68766"/>
                </a:cubicBezTo>
                <a:cubicBezTo>
                  <a:pt x="1821365" y="26020"/>
                  <a:pt x="2131741" y="0"/>
                  <a:pt x="2375209" y="13010"/>
                </a:cubicBezTo>
                <a:cubicBezTo>
                  <a:pt x="2618677" y="26020"/>
                  <a:pt x="2826834" y="78059"/>
                  <a:pt x="3055434" y="146825"/>
                </a:cubicBezTo>
                <a:cubicBezTo>
                  <a:pt x="3284034" y="215591"/>
                  <a:pt x="3497765" y="304800"/>
                  <a:pt x="3746809" y="425605"/>
                </a:cubicBezTo>
                <a:cubicBezTo>
                  <a:pt x="3995853" y="546410"/>
                  <a:pt x="4549697" y="871654"/>
                  <a:pt x="4549697" y="871654"/>
                </a:cubicBezTo>
                <a:cubicBezTo>
                  <a:pt x="4804317" y="1011044"/>
                  <a:pt x="5031059" y="1146718"/>
                  <a:pt x="5274527" y="1261947"/>
                </a:cubicBezTo>
                <a:cubicBezTo>
                  <a:pt x="5517995" y="1377176"/>
                  <a:pt x="5791200" y="1510991"/>
                  <a:pt x="6010507" y="1563030"/>
                </a:cubicBezTo>
                <a:cubicBezTo>
                  <a:pt x="6229814" y="1615069"/>
                  <a:pt x="6398941" y="1603918"/>
                  <a:pt x="6590370" y="1574181"/>
                </a:cubicBezTo>
                <a:cubicBezTo>
                  <a:pt x="6781799" y="1544444"/>
                  <a:pt x="7001107" y="1468244"/>
                  <a:pt x="7159083" y="1384610"/>
                </a:cubicBezTo>
                <a:cubicBezTo>
                  <a:pt x="7317059" y="1300976"/>
                  <a:pt x="7447156" y="1178312"/>
                  <a:pt x="7538224" y="1072376"/>
                </a:cubicBezTo>
                <a:cubicBezTo>
                  <a:pt x="7629292" y="966440"/>
                  <a:pt x="7667392" y="857715"/>
                  <a:pt x="7705492" y="748991"/>
                </a:cubicBezTo>
              </a:path>
            </a:pathLst>
          </a:custGeom>
          <a:ln>
            <a:solidFill>
              <a:srgbClr val="0000CC"/>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28" name="Straight Connector 27"/>
          <p:cNvCxnSpPr/>
          <p:nvPr/>
        </p:nvCxnSpPr>
        <p:spPr>
          <a:xfrm rot="16200000" flipH="1">
            <a:off x="1764297" y="3712974"/>
            <a:ext cx="2872204" cy="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2793792" y="3750281"/>
            <a:ext cx="2796004" cy="158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0" name="Text Box 7"/>
          <p:cNvSpPr txBox="1">
            <a:spLocks noChangeArrowheads="1"/>
          </p:cNvSpPr>
          <p:nvPr/>
        </p:nvSpPr>
        <p:spPr bwMode="auto">
          <a:xfrm>
            <a:off x="3048000" y="5225277"/>
            <a:ext cx="2895600" cy="338554"/>
          </a:xfrm>
          <a:prstGeom prst="rect">
            <a:avLst/>
          </a:prstGeom>
          <a:noFill/>
          <a:ln w="9525" algn="ctr">
            <a:noFill/>
            <a:miter lim="800000"/>
            <a:headEnd/>
            <a:tailEnd/>
          </a:ln>
        </p:spPr>
        <p:txBody>
          <a:bodyPr wrap="square">
            <a:spAutoFit/>
          </a:bodyPr>
          <a:lstStyle/>
          <a:p>
            <a:pPr>
              <a:spcBef>
                <a:spcPct val="50000"/>
              </a:spcBef>
            </a:pPr>
            <a:r>
              <a:rPr lang="en-US" altLang="zh-CN" sz="1600" dirty="0" smtClean="0"/>
              <a:t>t</a:t>
            </a:r>
            <a:endParaRPr lang="en-US" altLang="zh-CN" sz="1600" dirty="0"/>
          </a:p>
        </p:txBody>
      </p:sp>
      <p:sp>
        <p:nvSpPr>
          <p:cNvPr id="31" name="Text Box 7"/>
          <p:cNvSpPr txBox="1">
            <a:spLocks noChangeArrowheads="1"/>
          </p:cNvSpPr>
          <p:nvPr/>
        </p:nvSpPr>
        <p:spPr bwMode="auto">
          <a:xfrm>
            <a:off x="3962400" y="5225277"/>
            <a:ext cx="2895600" cy="338554"/>
          </a:xfrm>
          <a:prstGeom prst="rect">
            <a:avLst/>
          </a:prstGeom>
          <a:noFill/>
          <a:ln w="9525" algn="ctr">
            <a:noFill/>
            <a:miter lim="800000"/>
            <a:headEnd/>
            <a:tailEnd/>
          </a:ln>
        </p:spPr>
        <p:txBody>
          <a:bodyPr wrap="square">
            <a:spAutoFit/>
          </a:bodyPr>
          <a:lstStyle/>
          <a:p>
            <a:pPr>
              <a:spcBef>
                <a:spcPct val="50000"/>
              </a:spcBef>
            </a:pPr>
            <a:r>
              <a:rPr lang="en-US" altLang="zh-CN" sz="1600" dirty="0" smtClean="0"/>
              <a:t>t + 1</a:t>
            </a:r>
            <a:endParaRPr lang="en-US" altLang="zh-CN" sz="1600" dirty="0"/>
          </a:p>
        </p:txBody>
      </p:sp>
      <p:sp>
        <p:nvSpPr>
          <p:cNvPr id="35" name="Text Box 7"/>
          <p:cNvSpPr txBox="1">
            <a:spLocks noChangeArrowheads="1"/>
          </p:cNvSpPr>
          <p:nvPr/>
        </p:nvSpPr>
        <p:spPr bwMode="auto">
          <a:xfrm>
            <a:off x="6629400" y="4943873"/>
            <a:ext cx="2514600" cy="369332"/>
          </a:xfrm>
          <a:prstGeom prst="rect">
            <a:avLst/>
          </a:prstGeom>
          <a:noFill/>
          <a:ln w="9525" algn="ctr">
            <a:noFill/>
            <a:miter lim="800000"/>
            <a:headEnd/>
            <a:tailEnd/>
          </a:ln>
        </p:spPr>
        <p:txBody>
          <a:bodyPr>
            <a:spAutoFit/>
          </a:bodyPr>
          <a:lstStyle/>
          <a:p>
            <a:pPr algn="ctr">
              <a:spcBef>
                <a:spcPct val="50000"/>
              </a:spcBef>
            </a:pPr>
            <a:r>
              <a:rPr lang="en-US" altLang="zh-CN" sz="1800" dirty="0" smtClean="0"/>
              <a:t>Kinematic motion</a:t>
            </a:r>
            <a:endParaRPr lang="en-US" altLang="zh-CN" sz="1800" dirty="0"/>
          </a:p>
        </p:txBody>
      </p:sp>
      <p:sp>
        <p:nvSpPr>
          <p:cNvPr id="36" name="Oval 35"/>
          <p:cNvSpPr/>
          <p:nvPr/>
        </p:nvSpPr>
        <p:spPr>
          <a:xfrm>
            <a:off x="3124200" y="3248487"/>
            <a:ext cx="152400" cy="152400"/>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cxnSp>
        <p:nvCxnSpPr>
          <p:cNvPr id="44" name="Straight Arrow Connector 43"/>
          <p:cNvCxnSpPr>
            <a:stCxn id="36" idx="6"/>
            <a:endCxn id="46" idx="2"/>
          </p:cNvCxnSpPr>
          <p:nvPr/>
        </p:nvCxnSpPr>
        <p:spPr>
          <a:xfrm>
            <a:off x="3276600" y="3324687"/>
            <a:ext cx="838200" cy="376590"/>
          </a:xfrm>
          <a:prstGeom prst="straightConnector1">
            <a:avLst/>
          </a:prstGeom>
          <a:ln>
            <a:solidFill>
              <a:srgbClr val="C00000"/>
            </a:solidFill>
            <a:tailEnd type="arrow"/>
          </a:ln>
        </p:spPr>
        <p:style>
          <a:lnRef idx="2">
            <a:schemeClr val="accent6"/>
          </a:lnRef>
          <a:fillRef idx="0">
            <a:schemeClr val="accent6"/>
          </a:fillRef>
          <a:effectRef idx="1">
            <a:schemeClr val="accent6"/>
          </a:effectRef>
          <a:fontRef idx="minor">
            <a:schemeClr val="tx1"/>
          </a:fontRef>
        </p:style>
      </p:cxnSp>
      <p:sp>
        <p:nvSpPr>
          <p:cNvPr id="46" name="Oval 45"/>
          <p:cNvSpPr/>
          <p:nvPr/>
        </p:nvSpPr>
        <p:spPr>
          <a:xfrm>
            <a:off x="4114800" y="3625077"/>
            <a:ext cx="152400" cy="152400"/>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sp>
        <p:nvSpPr>
          <p:cNvPr id="47" name="Text Box 7"/>
          <p:cNvSpPr txBox="1">
            <a:spLocks noChangeArrowheads="1"/>
          </p:cNvSpPr>
          <p:nvPr/>
        </p:nvSpPr>
        <p:spPr bwMode="auto">
          <a:xfrm>
            <a:off x="3635896" y="3968567"/>
            <a:ext cx="1440160" cy="369332"/>
          </a:xfrm>
          <a:prstGeom prst="rect">
            <a:avLst/>
          </a:prstGeom>
          <a:noFill/>
          <a:ln w="9525" algn="ctr">
            <a:noFill/>
            <a:miter lim="800000"/>
            <a:headEnd/>
            <a:tailEnd/>
          </a:ln>
        </p:spPr>
        <p:txBody>
          <a:bodyPr wrap="square">
            <a:spAutoFit/>
          </a:bodyPr>
          <a:lstStyle/>
          <a:p>
            <a:pPr>
              <a:spcBef>
                <a:spcPct val="50000"/>
              </a:spcBef>
            </a:pPr>
            <a:r>
              <a:rPr lang="en-US" altLang="zh-CN" sz="1800" dirty="0" smtClean="0"/>
              <a:t>Next state</a:t>
            </a:r>
            <a:endParaRPr lang="en-US" altLang="zh-CN" sz="1800" dirty="0"/>
          </a:p>
        </p:txBody>
      </p:sp>
      <p:sp>
        <p:nvSpPr>
          <p:cNvPr id="41" name="Oval 40"/>
          <p:cNvSpPr/>
          <p:nvPr/>
        </p:nvSpPr>
        <p:spPr>
          <a:xfrm>
            <a:off x="4114800" y="3384119"/>
            <a:ext cx="152400" cy="152400"/>
          </a:xfrm>
          <a:prstGeom prst="ellipse">
            <a:avLst/>
          </a:prstGeom>
          <a:solidFill>
            <a:schemeClr val="accent1">
              <a:lumMod val="9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chemeClr val="tx1"/>
              </a:solidFill>
            </a:endParaRPr>
          </a:p>
        </p:txBody>
      </p:sp>
      <p:cxnSp>
        <p:nvCxnSpPr>
          <p:cNvPr id="42" name="Straight Arrow Connector 41"/>
          <p:cNvCxnSpPr>
            <a:stCxn id="36" idx="6"/>
            <a:endCxn id="41" idx="2"/>
          </p:cNvCxnSpPr>
          <p:nvPr/>
        </p:nvCxnSpPr>
        <p:spPr>
          <a:xfrm>
            <a:off x="3276600" y="3324687"/>
            <a:ext cx="838200" cy="135632"/>
          </a:xfrm>
          <a:prstGeom prst="straightConnector1">
            <a:avLst/>
          </a:prstGeom>
          <a:ln>
            <a:solidFill>
              <a:srgbClr val="C00000"/>
            </a:solidFill>
            <a:prstDash val="sysDot"/>
            <a:tailEnd type="arrow"/>
          </a:ln>
        </p:spPr>
        <p:style>
          <a:lnRef idx="2">
            <a:schemeClr val="accent6"/>
          </a:lnRef>
          <a:fillRef idx="0">
            <a:schemeClr val="accent6"/>
          </a:fillRef>
          <a:effectRef idx="1">
            <a:schemeClr val="accent6"/>
          </a:effectRef>
          <a:fontRef idx="minor">
            <a:schemeClr val="tx1"/>
          </a:fontRef>
        </p:style>
      </p:cxnSp>
      <p:sp>
        <p:nvSpPr>
          <p:cNvPr id="43" name="Text Box 7"/>
          <p:cNvSpPr txBox="1">
            <a:spLocks noChangeArrowheads="1"/>
          </p:cNvSpPr>
          <p:nvPr/>
        </p:nvSpPr>
        <p:spPr bwMode="auto">
          <a:xfrm>
            <a:off x="4369296" y="3202901"/>
            <a:ext cx="1642864" cy="369332"/>
          </a:xfrm>
          <a:prstGeom prst="rect">
            <a:avLst/>
          </a:prstGeom>
          <a:noFill/>
          <a:ln w="9525" algn="ctr">
            <a:noFill/>
            <a:miter lim="800000"/>
            <a:headEnd/>
            <a:tailEnd/>
          </a:ln>
        </p:spPr>
        <p:txBody>
          <a:bodyPr wrap="square">
            <a:spAutoFit/>
          </a:bodyPr>
          <a:lstStyle/>
          <a:p>
            <a:pPr>
              <a:spcBef>
                <a:spcPct val="50000"/>
              </a:spcBef>
            </a:pPr>
            <a:r>
              <a:rPr lang="en-US" altLang="zh-CN" sz="1800" dirty="0" smtClean="0"/>
              <a:t>Target  pose</a:t>
            </a:r>
            <a:endParaRPr lang="en-US" altLang="zh-CN" sz="1800" dirty="0"/>
          </a:p>
        </p:txBody>
      </p:sp>
      <p:sp>
        <p:nvSpPr>
          <p:cNvPr id="19" name="Title 1"/>
          <p:cNvSpPr>
            <a:spLocks noGrp="1"/>
          </p:cNvSpPr>
          <p:nvPr>
            <p:ph type="title"/>
          </p:nvPr>
        </p:nvSpPr>
        <p:spPr>
          <a:xfrm>
            <a:off x="323528" y="44624"/>
            <a:ext cx="8458200" cy="792162"/>
          </a:xfrm>
        </p:spPr>
        <p:txBody>
          <a:bodyPr>
            <a:normAutofit/>
          </a:bodyPr>
          <a:lstStyle/>
          <a:p>
            <a:r>
              <a:rPr lang="en-US" altLang="zh-CN" dirty="0" smtClean="0"/>
              <a:t>B</a:t>
            </a:r>
            <a:r>
              <a:rPr lang="en-US" dirty="0" smtClean="0"/>
              <a:t>. Hand-object Motion Capture</a:t>
            </a:r>
            <a:endParaRPr lang="en-US" dirty="0"/>
          </a:p>
        </p:txBody>
      </p:sp>
    </p:spTree>
    <p:extLst>
      <p:ext uri="{BB962C8B-B14F-4D97-AF65-F5344CB8AC3E}">
        <p14:creationId xmlns:p14="http://schemas.microsoft.com/office/powerpoint/2010/main" val="246067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p:bldP spid="31" grpId="0"/>
      <p:bldP spid="35" grpId="0"/>
      <p:bldP spid="36" grpId="0" animBg="1"/>
      <p:bldP spid="46" grpId="0" animBg="1"/>
      <p:bldP spid="47" grpId="0"/>
      <p:bldP spid="41" grpId="0" animBg="1"/>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95"/>
          <p:cNvSpPr txBox="1">
            <a:spLocks/>
          </p:cNvSpPr>
          <p:nvPr/>
        </p:nvSpPr>
        <p:spPr bwMode="auto">
          <a:xfrm>
            <a:off x="685800" y="1490246"/>
            <a:ext cx="84582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endParaRPr kumimoji="0" lang="zh-CN" altLang="en-US" sz="2800" b="0" i="0" u="none" strike="noStrike" kern="1200" cap="none" spc="0" normalizeH="0" baseline="0" noProof="0" dirty="0" smtClean="0">
              <a:ln>
                <a:noFill/>
              </a:ln>
              <a:solidFill>
                <a:schemeClr val="tx1"/>
              </a:solidFill>
              <a:effectLst/>
              <a:uLnTx/>
              <a:uFillTx/>
              <a:latin typeface="+mn-lt"/>
              <a:ea typeface="SimSun" pitchFamily="2" charset="-122"/>
              <a:cs typeface="+mn-cs"/>
            </a:endParaRPr>
          </a:p>
        </p:txBody>
      </p:sp>
      <p:sp>
        <p:nvSpPr>
          <p:cNvPr id="30" name="Rectangle 95"/>
          <p:cNvSpPr txBox="1">
            <a:spLocks/>
          </p:cNvSpPr>
          <p:nvPr/>
        </p:nvSpPr>
        <p:spPr bwMode="auto">
          <a:xfrm>
            <a:off x="533400" y="1844824"/>
            <a:ext cx="8458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endParaRPr kumimoji="0" lang="en-US" altLang="zh-CN" sz="2000" dirty="0" smtClean="0">
              <a:latin typeface="+mn-lt"/>
              <a:ea typeface="SimSun" pitchFamily="2" charset="-122"/>
              <a:cs typeface="+mn-cs"/>
            </a:endParaRPr>
          </a:p>
          <a:p>
            <a:pPr marL="342900" lvl="0" indent="-342900" eaLnBrk="0" hangingPunct="0">
              <a:spcBef>
                <a:spcPts val="700"/>
              </a:spcBef>
              <a:buClr>
                <a:schemeClr val="tx2"/>
              </a:buClr>
              <a:buSzPct val="95000"/>
              <a:defRPr/>
            </a:pPr>
            <a:endParaRPr kumimoji="0" lang="en-US" altLang="zh-CN" sz="2400" baseline="0" dirty="0" smtClean="0">
              <a:latin typeface="+mn-lt"/>
              <a:ea typeface="SimSun" pitchFamily="2" charset="-122"/>
              <a:cs typeface="+mn-cs"/>
            </a:endParaRPr>
          </a:p>
        </p:txBody>
      </p:sp>
      <p:sp>
        <p:nvSpPr>
          <p:cNvPr id="56" name="Freeform 55"/>
          <p:cNvSpPr/>
          <p:nvPr/>
        </p:nvSpPr>
        <p:spPr>
          <a:xfrm>
            <a:off x="494371" y="3282266"/>
            <a:ext cx="7705492" cy="1615069"/>
          </a:xfrm>
          <a:custGeom>
            <a:avLst/>
            <a:gdLst>
              <a:gd name="connsiteX0" fmla="*/ 0 w 7705492"/>
              <a:gd name="connsiteY0" fmla="*/ 1038923 h 1615069"/>
              <a:gd name="connsiteX1" fmla="*/ 423746 w 7705492"/>
              <a:gd name="connsiteY1" fmla="*/ 637479 h 1615069"/>
              <a:gd name="connsiteX2" fmla="*/ 1014761 w 7705492"/>
              <a:gd name="connsiteY2" fmla="*/ 269488 h 1615069"/>
              <a:gd name="connsiteX3" fmla="*/ 1594624 w 7705492"/>
              <a:gd name="connsiteY3" fmla="*/ 68766 h 1615069"/>
              <a:gd name="connsiteX4" fmla="*/ 2375209 w 7705492"/>
              <a:gd name="connsiteY4" fmla="*/ 13010 h 1615069"/>
              <a:gd name="connsiteX5" fmla="*/ 3055434 w 7705492"/>
              <a:gd name="connsiteY5" fmla="*/ 146825 h 1615069"/>
              <a:gd name="connsiteX6" fmla="*/ 3746809 w 7705492"/>
              <a:gd name="connsiteY6" fmla="*/ 425605 h 1615069"/>
              <a:gd name="connsiteX7" fmla="*/ 4549697 w 7705492"/>
              <a:gd name="connsiteY7" fmla="*/ 871654 h 1615069"/>
              <a:gd name="connsiteX8" fmla="*/ 5274527 w 7705492"/>
              <a:gd name="connsiteY8" fmla="*/ 1261947 h 1615069"/>
              <a:gd name="connsiteX9" fmla="*/ 6010507 w 7705492"/>
              <a:gd name="connsiteY9" fmla="*/ 1563030 h 1615069"/>
              <a:gd name="connsiteX10" fmla="*/ 6590370 w 7705492"/>
              <a:gd name="connsiteY10" fmla="*/ 1574181 h 1615069"/>
              <a:gd name="connsiteX11" fmla="*/ 7159083 w 7705492"/>
              <a:gd name="connsiteY11" fmla="*/ 1384610 h 1615069"/>
              <a:gd name="connsiteX12" fmla="*/ 7538224 w 7705492"/>
              <a:gd name="connsiteY12" fmla="*/ 1072376 h 1615069"/>
              <a:gd name="connsiteX13" fmla="*/ 7705492 w 7705492"/>
              <a:gd name="connsiteY13" fmla="*/ 748991 h 161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05492" h="1615069">
                <a:moveTo>
                  <a:pt x="0" y="1038923"/>
                </a:moveTo>
                <a:cubicBezTo>
                  <a:pt x="127309" y="902320"/>
                  <a:pt x="254619" y="765718"/>
                  <a:pt x="423746" y="637479"/>
                </a:cubicBezTo>
                <a:cubicBezTo>
                  <a:pt x="592873" y="509240"/>
                  <a:pt x="819615" y="364273"/>
                  <a:pt x="1014761" y="269488"/>
                </a:cubicBezTo>
                <a:cubicBezTo>
                  <a:pt x="1209907" y="174703"/>
                  <a:pt x="1367883" y="111512"/>
                  <a:pt x="1594624" y="68766"/>
                </a:cubicBezTo>
                <a:cubicBezTo>
                  <a:pt x="1821365" y="26020"/>
                  <a:pt x="2131741" y="0"/>
                  <a:pt x="2375209" y="13010"/>
                </a:cubicBezTo>
                <a:cubicBezTo>
                  <a:pt x="2618677" y="26020"/>
                  <a:pt x="2826834" y="78059"/>
                  <a:pt x="3055434" y="146825"/>
                </a:cubicBezTo>
                <a:cubicBezTo>
                  <a:pt x="3284034" y="215591"/>
                  <a:pt x="3497765" y="304800"/>
                  <a:pt x="3746809" y="425605"/>
                </a:cubicBezTo>
                <a:cubicBezTo>
                  <a:pt x="3995853" y="546410"/>
                  <a:pt x="4549697" y="871654"/>
                  <a:pt x="4549697" y="871654"/>
                </a:cubicBezTo>
                <a:cubicBezTo>
                  <a:pt x="4804317" y="1011044"/>
                  <a:pt x="5031059" y="1146718"/>
                  <a:pt x="5274527" y="1261947"/>
                </a:cubicBezTo>
                <a:cubicBezTo>
                  <a:pt x="5517995" y="1377176"/>
                  <a:pt x="5791200" y="1510991"/>
                  <a:pt x="6010507" y="1563030"/>
                </a:cubicBezTo>
                <a:cubicBezTo>
                  <a:pt x="6229814" y="1615069"/>
                  <a:pt x="6398941" y="1603918"/>
                  <a:pt x="6590370" y="1574181"/>
                </a:cubicBezTo>
                <a:cubicBezTo>
                  <a:pt x="6781799" y="1544444"/>
                  <a:pt x="7001107" y="1468244"/>
                  <a:pt x="7159083" y="1384610"/>
                </a:cubicBezTo>
                <a:cubicBezTo>
                  <a:pt x="7317059" y="1300976"/>
                  <a:pt x="7447156" y="1178312"/>
                  <a:pt x="7538224" y="1072376"/>
                </a:cubicBezTo>
                <a:cubicBezTo>
                  <a:pt x="7629292" y="966440"/>
                  <a:pt x="7667392" y="857715"/>
                  <a:pt x="7705492" y="748991"/>
                </a:cubicBezTo>
              </a:path>
            </a:pathLst>
          </a:custGeom>
          <a:ln>
            <a:solidFill>
              <a:srgbClr val="0000CC"/>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57" name="Straight Connector 56"/>
          <p:cNvCxnSpPr/>
          <p:nvPr/>
        </p:nvCxnSpPr>
        <p:spPr>
          <a:xfrm rot="16200000" flipH="1">
            <a:off x="1764297" y="3727767"/>
            <a:ext cx="2872204" cy="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2793792" y="3765074"/>
            <a:ext cx="2796004" cy="158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59" name="Text Box 7"/>
          <p:cNvSpPr txBox="1">
            <a:spLocks noChangeArrowheads="1"/>
          </p:cNvSpPr>
          <p:nvPr/>
        </p:nvSpPr>
        <p:spPr bwMode="auto">
          <a:xfrm>
            <a:off x="3048000" y="5240070"/>
            <a:ext cx="2895600" cy="338554"/>
          </a:xfrm>
          <a:prstGeom prst="rect">
            <a:avLst/>
          </a:prstGeom>
          <a:noFill/>
          <a:ln w="9525" algn="ctr">
            <a:noFill/>
            <a:miter lim="800000"/>
            <a:headEnd/>
            <a:tailEnd/>
          </a:ln>
        </p:spPr>
        <p:txBody>
          <a:bodyPr wrap="square">
            <a:spAutoFit/>
          </a:bodyPr>
          <a:lstStyle/>
          <a:p>
            <a:pPr>
              <a:spcBef>
                <a:spcPct val="50000"/>
              </a:spcBef>
            </a:pPr>
            <a:r>
              <a:rPr lang="en-US" altLang="zh-CN" sz="1600" dirty="0" smtClean="0"/>
              <a:t>t</a:t>
            </a:r>
            <a:endParaRPr lang="en-US" altLang="zh-CN" sz="1600" dirty="0"/>
          </a:p>
        </p:txBody>
      </p:sp>
      <p:sp>
        <p:nvSpPr>
          <p:cNvPr id="60" name="Text Box 7"/>
          <p:cNvSpPr txBox="1">
            <a:spLocks noChangeArrowheads="1"/>
          </p:cNvSpPr>
          <p:nvPr/>
        </p:nvSpPr>
        <p:spPr bwMode="auto">
          <a:xfrm>
            <a:off x="3962400" y="5240070"/>
            <a:ext cx="2895600" cy="338554"/>
          </a:xfrm>
          <a:prstGeom prst="rect">
            <a:avLst/>
          </a:prstGeom>
          <a:noFill/>
          <a:ln w="9525" algn="ctr">
            <a:noFill/>
            <a:miter lim="800000"/>
            <a:headEnd/>
            <a:tailEnd/>
          </a:ln>
        </p:spPr>
        <p:txBody>
          <a:bodyPr wrap="square">
            <a:spAutoFit/>
          </a:bodyPr>
          <a:lstStyle/>
          <a:p>
            <a:pPr>
              <a:spcBef>
                <a:spcPct val="50000"/>
              </a:spcBef>
            </a:pPr>
            <a:r>
              <a:rPr lang="en-US" altLang="zh-CN" sz="1600" dirty="0" smtClean="0"/>
              <a:t>t + 1</a:t>
            </a:r>
            <a:endParaRPr lang="en-US" altLang="zh-CN" sz="1600" dirty="0"/>
          </a:p>
        </p:txBody>
      </p:sp>
      <p:sp>
        <p:nvSpPr>
          <p:cNvPr id="61" name="Oval 60"/>
          <p:cNvSpPr/>
          <p:nvPr/>
        </p:nvSpPr>
        <p:spPr>
          <a:xfrm>
            <a:off x="4114800" y="3258870"/>
            <a:ext cx="152400" cy="152400"/>
          </a:xfrm>
          <a:prstGeom prst="ellipse">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chemeClr val="tx1"/>
              </a:solidFill>
            </a:endParaRPr>
          </a:p>
        </p:txBody>
      </p:sp>
      <p:sp>
        <p:nvSpPr>
          <p:cNvPr id="65" name="Text Box 7"/>
          <p:cNvSpPr txBox="1">
            <a:spLocks noChangeArrowheads="1"/>
          </p:cNvSpPr>
          <p:nvPr/>
        </p:nvSpPr>
        <p:spPr bwMode="auto">
          <a:xfrm>
            <a:off x="6629400" y="4958666"/>
            <a:ext cx="2514600" cy="369332"/>
          </a:xfrm>
          <a:prstGeom prst="rect">
            <a:avLst/>
          </a:prstGeom>
          <a:noFill/>
          <a:ln w="9525" algn="ctr">
            <a:noFill/>
            <a:miter lim="800000"/>
            <a:headEnd/>
            <a:tailEnd/>
          </a:ln>
        </p:spPr>
        <p:txBody>
          <a:bodyPr>
            <a:spAutoFit/>
          </a:bodyPr>
          <a:lstStyle/>
          <a:p>
            <a:pPr algn="ctr">
              <a:spcBef>
                <a:spcPct val="50000"/>
              </a:spcBef>
            </a:pPr>
            <a:r>
              <a:rPr lang="en-US" altLang="zh-CN" sz="1800" dirty="0" smtClean="0"/>
              <a:t>Kinematic motion</a:t>
            </a:r>
            <a:endParaRPr lang="en-US" altLang="zh-CN" sz="1800" dirty="0"/>
          </a:p>
        </p:txBody>
      </p:sp>
      <p:cxnSp>
        <p:nvCxnSpPr>
          <p:cNvPr id="66" name="Straight Arrow Connector 65"/>
          <p:cNvCxnSpPr>
            <a:stCxn id="77" idx="6"/>
            <a:endCxn id="61" idx="2"/>
          </p:cNvCxnSpPr>
          <p:nvPr/>
        </p:nvCxnSpPr>
        <p:spPr>
          <a:xfrm flipV="1">
            <a:off x="3276600" y="3335070"/>
            <a:ext cx="838200" cy="4410"/>
          </a:xfrm>
          <a:prstGeom prst="straightConnector1">
            <a:avLst/>
          </a:prstGeom>
          <a:ln>
            <a:prstDash val="sysDot"/>
            <a:tailEnd type="arrow"/>
          </a:ln>
        </p:spPr>
        <p:style>
          <a:lnRef idx="2">
            <a:schemeClr val="accent6"/>
          </a:lnRef>
          <a:fillRef idx="0">
            <a:schemeClr val="accent6"/>
          </a:fillRef>
          <a:effectRef idx="1">
            <a:schemeClr val="accent6"/>
          </a:effectRef>
          <a:fontRef idx="minor">
            <a:schemeClr val="tx1"/>
          </a:fontRef>
        </p:style>
      </p:cxnSp>
      <p:sp>
        <p:nvSpPr>
          <p:cNvPr id="67" name="Text Box 7"/>
          <p:cNvSpPr txBox="1">
            <a:spLocks noChangeArrowheads="1"/>
          </p:cNvSpPr>
          <p:nvPr/>
        </p:nvSpPr>
        <p:spPr bwMode="auto">
          <a:xfrm>
            <a:off x="1403648" y="3792270"/>
            <a:ext cx="1568152" cy="369332"/>
          </a:xfrm>
          <a:prstGeom prst="rect">
            <a:avLst/>
          </a:prstGeom>
          <a:noFill/>
          <a:ln w="9525" algn="ctr">
            <a:noFill/>
            <a:miter lim="800000"/>
            <a:headEnd/>
            <a:tailEnd/>
          </a:ln>
        </p:spPr>
        <p:txBody>
          <a:bodyPr wrap="square">
            <a:spAutoFit/>
          </a:bodyPr>
          <a:lstStyle/>
          <a:p>
            <a:pPr>
              <a:spcBef>
                <a:spcPct val="50000"/>
              </a:spcBef>
            </a:pPr>
            <a:r>
              <a:rPr lang="en-US" altLang="zh-CN" sz="1800" dirty="0" smtClean="0"/>
              <a:t>Current state</a:t>
            </a:r>
            <a:endParaRPr lang="en-US" altLang="zh-CN" sz="1800" dirty="0"/>
          </a:p>
        </p:txBody>
      </p:sp>
      <p:sp>
        <p:nvSpPr>
          <p:cNvPr id="69" name="Oval 68"/>
          <p:cNvSpPr/>
          <p:nvPr/>
        </p:nvSpPr>
        <p:spPr>
          <a:xfrm>
            <a:off x="4114800" y="3335070"/>
            <a:ext cx="152400" cy="152400"/>
          </a:xfrm>
          <a:prstGeom prst="ellipse">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chemeClr val="tx1"/>
              </a:solidFill>
            </a:endParaRPr>
          </a:p>
        </p:txBody>
      </p:sp>
      <p:sp>
        <p:nvSpPr>
          <p:cNvPr id="70" name="Oval 69"/>
          <p:cNvSpPr/>
          <p:nvPr/>
        </p:nvSpPr>
        <p:spPr>
          <a:xfrm>
            <a:off x="4114800" y="3487470"/>
            <a:ext cx="152400" cy="152400"/>
          </a:xfrm>
          <a:prstGeom prst="ellipse">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chemeClr val="tx1"/>
              </a:solidFill>
            </a:endParaRPr>
          </a:p>
        </p:txBody>
      </p:sp>
      <p:sp>
        <p:nvSpPr>
          <p:cNvPr id="71" name="Oval 70"/>
          <p:cNvSpPr/>
          <p:nvPr/>
        </p:nvSpPr>
        <p:spPr>
          <a:xfrm>
            <a:off x="4114800" y="3716070"/>
            <a:ext cx="152400" cy="152400"/>
          </a:xfrm>
          <a:prstGeom prst="ellipse">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chemeClr val="tx1"/>
              </a:solidFill>
            </a:endParaRPr>
          </a:p>
        </p:txBody>
      </p:sp>
      <p:sp>
        <p:nvSpPr>
          <p:cNvPr id="72" name="Oval 71"/>
          <p:cNvSpPr/>
          <p:nvPr/>
        </p:nvSpPr>
        <p:spPr>
          <a:xfrm>
            <a:off x="4114800" y="3868470"/>
            <a:ext cx="152400" cy="152400"/>
          </a:xfrm>
          <a:prstGeom prst="ellipse">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chemeClr val="tx1"/>
              </a:solidFill>
            </a:endParaRPr>
          </a:p>
        </p:txBody>
      </p:sp>
      <p:cxnSp>
        <p:nvCxnSpPr>
          <p:cNvPr id="73" name="Straight Arrow Connector 72"/>
          <p:cNvCxnSpPr>
            <a:stCxn id="77" idx="5"/>
            <a:endCxn id="69" idx="3"/>
          </p:cNvCxnSpPr>
          <p:nvPr/>
        </p:nvCxnSpPr>
        <p:spPr>
          <a:xfrm>
            <a:off x="3254282" y="3393362"/>
            <a:ext cx="882836" cy="71790"/>
          </a:xfrm>
          <a:prstGeom prst="straightConnector1">
            <a:avLst/>
          </a:prstGeom>
          <a:ln>
            <a:prstDash val="sysDot"/>
            <a:tailEnd type="arrow"/>
          </a:ln>
        </p:spPr>
        <p:style>
          <a:lnRef idx="2">
            <a:schemeClr val="accent6"/>
          </a:lnRef>
          <a:fillRef idx="0">
            <a:schemeClr val="accent6"/>
          </a:fillRef>
          <a:effectRef idx="1">
            <a:schemeClr val="accent6"/>
          </a:effectRef>
          <a:fontRef idx="minor">
            <a:schemeClr val="tx1"/>
          </a:fontRef>
        </p:style>
      </p:cxnSp>
      <p:cxnSp>
        <p:nvCxnSpPr>
          <p:cNvPr id="74" name="Straight Arrow Connector 73"/>
          <p:cNvCxnSpPr>
            <a:stCxn id="77" idx="6"/>
            <a:endCxn id="70" idx="2"/>
          </p:cNvCxnSpPr>
          <p:nvPr/>
        </p:nvCxnSpPr>
        <p:spPr>
          <a:xfrm>
            <a:off x="3276600" y="3339480"/>
            <a:ext cx="838200" cy="224190"/>
          </a:xfrm>
          <a:prstGeom prst="straightConnector1">
            <a:avLst/>
          </a:prstGeom>
          <a:ln>
            <a:prstDash val="sysDot"/>
            <a:tailEnd type="arrow"/>
          </a:ln>
        </p:spPr>
        <p:style>
          <a:lnRef idx="2">
            <a:schemeClr val="accent6"/>
          </a:lnRef>
          <a:fillRef idx="0">
            <a:schemeClr val="accent6"/>
          </a:fillRef>
          <a:effectRef idx="1">
            <a:schemeClr val="accent6"/>
          </a:effectRef>
          <a:fontRef idx="minor">
            <a:schemeClr val="tx1"/>
          </a:fontRef>
        </p:style>
      </p:cxnSp>
      <p:cxnSp>
        <p:nvCxnSpPr>
          <p:cNvPr id="75" name="Straight Arrow Connector 74"/>
          <p:cNvCxnSpPr>
            <a:stCxn id="77" idx="5"/>
            <a:endCxn id="71" idx="2"/>
          </p:cNvCxnSpPr>
          <p:nvPr/>
        </p:nvCxnSpPr>
        <p:spPr>
          <a:xfrm>
            <a:off x="3254282" y="3393362"/>
            <a:ext cx="860518" cy="398908"/>
          </a:xfrm>
          <a:prstGeom prst="straightConnector1">
            <a:avLst/>
          </a:prstGeom>
          <a:ln>
            <a:prstDash val="sysDot"/>
            <a:tailEnd type="arrow"/>
          </a:ln>
        </p:spPr>
        <p:style>
          <a:lnRef idx="2">
            <a:schemeClr val="accent6"/>
          </a:lnRef>
          <a:fillRef idx="0">
            <a:schemeClr val="accent6"/>
          </a:fillRef>
          <a:effectRef idx="1">
            <a:schemeClr val="accent6"/>
          </a:effectRef>
          <a:fontRef idx="minor">
            <a:schemeClr val="tx1"/>
          </a:fontRef>
        </p:style>
      </p:cxnSp>
      <p:cxnSp>
        <p:nvCxnSpPr>
          <p:cNvPr id="76" name="Straight Arrow Connector 75"/>
          <p:cNvCxnSpPr>
            <a:stCxn id="77" idx="6"/>
            <a:endCxn id="72" idx="2"/>
          </p:cNvCxnSpPr>
          <p:nvPr/>
        </p:nvCxnSpPr>
        <p:spPr>
          <a:xfrm>
            <a:off x="3276600" y="3339480"/>
            <a:ext cx="838200" cy="605190"/>
          </a:xfrm>
          <a:prstGeom prst="straightConnector1">
            <a:avLst/>
          </a:prstGeom>
          <a:ln>
            <a:prstDash val="sysDot"/>
            <a:tailEnd type="arrow"/>
          </a:ln>
        </p:spPr>
        <p:style>
          <a:lnRef idx="2">
            <a:schemeClr val="accent6"/>
          </a:lnRef>
          <a:fillRef idx="0">
            <a:schemeClr val="accent6"/>
          </a:fillRef>
          <a:effectRef idx="1">
            <a:schemeClr val="accent6"/>
          </a:effectRef>
          <a:fontRef idx="minor">
            <a:schemeClr val="tx1"/>
          </a:fontRef>
        </p:style>
      </p:cxnSp>
      <p:sp>
        <p:nvSpPr>
          <p:cNvPr id="77" name="Oval 76"/>
          <p:cNvSpPr/>
          <p:nvPr/>
        </p:nvSpPr>
        <p:spPr>
          <a:xfrm>
            <a:off x="3124200" y="3263280"/>
            <a:ext cx="152400" cy="152400"/>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sp>
        <p:nvSpPr>
          <p:cNvPr id="78" name="Text Box 7"/>
          <p:cNvSpPr txBox="1">
            <a:spLocks noChangeArrowheads="1"/>
          </p:cNvSpPr>
          <p:nvPr/>
        </p:nvSpPr>
        <p:spPr bwMode="auto">
          <a:xfrm>
            <a:off x="4343400" y="3335070"/>
            <a:ext cx="2460848" cy="369332"/>
          </a:xfrm>
          <a:prstGeom prst="rect">
            <a:avLst/>
          </a:prstGeom>
          <a:noFill/>
          <a:ln w="9525" algn="ctr">
            <a:noFill/>
            <a:miter lim="800000"/>
            <a:headEnd/>
            <a:tailEnd/>
          </a:ln>
        </p:spPr>
        <p:txBody>
          <a:bodyPr wrap="square">
            <a:spAutoFit/>
          </a:bodyPr>
          <a:lstStyle/>
          <a:p>
            <a:pPr>
              <a:spcBef>
                <a:spcPct val="50000"/>
              </a:spcBef>
            </a:pPr>
            <a:r>
              <a:rPr lang="en-US" altLang="zh-CN" sz="1800" dirty="0" smtClean="0"/>
              <a:t>Target pose samples</a:t>
            </a:r>
            <a:endParaRPr lang="en-US" altLang="zh-CN" sz="1800" dirty="0"/>
          </a:p>
        </p:txBody>
      </p:sp>
      <p:graphicFrame>
        <p:nvGraphicFramePr>
          <p:cNvPr id="636931" name="Object 3"/>
          <p:cNvGraphicFramePr>
            <a:graphicFrameLocks noChangeAspect="1"/>
          </p:cNvGraphicFramePr>
          <p:nvPr/>
        </p:nvGraphicFramePr>
        <p:xfrm>
          <a:off x="1763688" y="3456972"/>
          <a:ext cx="1368152" cy="310364"/>
        </p:xfrm>
        <a:graphic>
          <a:graphicData uri="http://schemas.openxmlformats.org/presentationml/2006/ole">
            <mc:AlternateContent xmlns:mc="http://schemas.openxmlformats.org/markup-compatibility/2006">
              <mc:Choice xmlns:v="urn:schemas-microsoft-com:vml" Requires="v">
                <p:oleObj spid="_x0000_s636943" name="Equation" r:id="rId4" imgW="888840" imgH="241200" progId="Equation.DSMT4">
                  <p:embed/>
                </p:oleObj>
              </mc:Choice>
              <mc:Fallback>
                <p:oleObj name="Equation" r:id="rId4" imgW="888840" imgH="2412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688" y="3456972"/>
                        <a:ext cx="1368152" cy="31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 name="Content Placeholder 2"/>
          <p:cNvSpPr>
            <a:spLocks noGrp="1"/>
          </p:cNvSpPr>
          <p:nvPr>
            <p:ph idx="1"/>
          </p:nvPr>
        </p:nvSpPr>
        <p:spPr>
          <a:xfrm>
            <a:off x="179512" y="908720"/>
            <a:ext cx="8712968" cy="1292662"/>
          </a:xfrm>
          <a:noFill/>
          <a:ln w="9525" algn="ctr">
            <a:noFill/>
            <a:miter lim="800000"/>
            <a:headEnd/>
            <a:tailEnd/>
          </a:ln>
        </p:spPr>
        <p:txBody>
          <a:bodyPr wrap="square">
            <a:spAutoFit/>
          </a:bodyPr>
          <a:lstStyle/>
          <a:p>
            <a:pPr marL="0" lvl="0" indent="0">
              <a:spcBef>
                <a:spcPct val="50000"/>
              </a:spcBef>
              <a:buClr>
                <a:schemeClr val="tx2"/>
              </a:buClr>
              <a:buSzPct val="95000"/>
              <a:defRPr/>
            </a:pPr>
            <a:r>
              <a:rPr lang="en-US" altLang="zh-CN" sz="2600" b="1" i="1" u="sng" dirty="0" smtClean="0">
                <a:latin typeface="+mn-lt"/>
              </a:rPr>
              <a:t>Sampling:  </a:t>
            </a:r>
            <a:r>
              <a:rPr lang="en-US" altLang="zh-CN" sz="2600" b="1" kern="1200" dirty="0" smtClean="0">
                <a:latin typeface="+mn-lt"/>
              </a:rPr>
              <a:t>Search target poses of the hand and object in the vicinity of reconstructed kinematic poses</a:t>
            </a:r>
          </a:p>
        </p:txBody>
      </p:sp>
      <p:sp>
        <p:nvSpPr>
          <p:cNvPr id="28" name="Title 1"/>
          <p:cNvSpPr>
            <a:spLocks noGrp="1"/>
          </p:cNvSpPr>
          <p:nvPr>
            <p:ph type="title"/>
          </p:nvPr>
        </p:nvSpPr>
        <p:spPr>
          <a:xfrm>
            <a:off x="323528" y="44624"/>
            <a:ext cx="8458200" cy="792162"/>
          </a:xfrm>
        </p:spPr>
        <p:txBody>
          <a:bodyPr>
            <a:normAutofit/>
          </a:bodyPr>
          <a:lstStyle/>
          <a:p>
            <a:r>
              <a:rPr lang="en-US" altLang="zh-CN" dirty="0" smtClean="0"/>
              <a:t>B</a:t>
            </a:r>
            <a:r>
              <a:rPr lang="en-US" dirty="0" smtClean="0"/>
              <a:t>. Hand-object Motion Capture</a:t>
            </a:r>
            <a:endParaRPr lang="en-US" dirty="0"/>
          </a:p>
        </p:txBody>
      </p:sp>
    </p:spTree>
    <p:extLst>
      <p:ext uri="{BB962C8B-B14F-4D97-AF65-F5344CB8AC3E}">
        <p14:creationId xmlns:p14="http://schemas.microsoft.com/office/powerpoint/2010/main" val="31734986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2"/>
          <p:cNvSpPr>
            <a:spLocks noGrp="1"/>
          </p:cNvSpPr>
          <p:nvPr>
            <p:ph idx="1"/>
          </p:nvPr>
        </p:nvSpPr>
        <p:spPr>
          <a:xfrm>
            <a:off x="323528" y="980728"/>
            <a:ext cx="8534400" cy="5105400"/>
          </a:xfrm>
        </p:spPr>
        <p:txBody>
          <a:bodyPr>
            <a:normAutofit/>
          </a:bodyPr>
          <a:lstStyle/>
          <a:p>
            <a:pPr marL="0" lvl="0" indent="0">
              <a:spcBef>
                <a:spcPct val="50000"/>
              </a:spcBef>
              <a:buClr>
                <a:schemeClr val="tx2"/>
              </a:buClr>
              <a:buSzPct val="95000"/>
              <a:defRPr/>
            </a:pPr>
            <a:r>
              <a:rPr lang="en-US" altLang="zh-CN" sz="2600" b="1" i="1" u="sng" dirty="0" smtClean="0">
                <a:latin typeface="+mn-lt"/>
              </a:rPr>
              <a:t>Sampling</a:t>
            </a:r>
            <a:r>
              <a:rPr lang="en-US" altLang="zh-CN" b="1" i="1" u="sng" dirty="0" smtClean="0">
                <a:ea typeface="SimSun" pitchFamily="2" charset="-122"/>
              </a:rPr>
              <a:t>:  </a:t>
            </a:r>
            <a:r>
              <a:rPr lang="en-US" altLang="zh-CN" b="1" kern="1200" dirty="0" smtClean="0">
                <a:latin typeface="+mn-lt"/>
              </a:rPr>
              <a:t>Simulating and get the control parameters</a:t>
            </a:r>
            <a:endParaRPr lang="en-US" altLang="zh-CN" sz="1800" kern="1200" dirty="0" smtClean="0">
              <a:latin typeface="Arial" charset="0"/>
              <a:ea typeface="宋体" pitchFamily="2" charset="-122"/>
            </a:endParaRPr>
          </a:p>
        </p:txBody>
      </p:sp>
      <p:sp>
        <p:nvSpPr>
          <p:cNvPr id="27" name="Rectangle 95"/>
          <p:cNvSpPr txBox="1">
            <a:spLocks/>
          </p:cNvSpPr>
          <p:nvPr/>
        </p:nvSpPr>
        <p:spPr bwMode="auto">
          <a:xfrm>
            <a:off x="685800" y="1566446"/>
            <a:ext cx="84582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endParaRPr kumimoji="0" lang="zh-CN" altLang="en-US" sz="2800" b="0" i="0" u="none" strike="noStrike" kern="1200" cap="none" spc="0" normalizeH="0" baseline="0" noProof="0" dirty="0" smtClean="0">
              <a:ln>
                <a:noFill/>
              </a:ln>
              <a:solidFill>
                <a:schemeClr val="tx1"/>
              </a:solidFill>
              <a:effectLst/>
              <a:uLnTx/>
              <a:uFillTx/>
              <a:latin typeface="+mn-lt"/>
              <a:ea typeface="SimSun" pitchFamily="2" charset="-122"/>
              <a:cs typeface="+mn-cs"/>
            </a:endParaRPr>
          </a:p>
        </p:txBody>
      </p:sp>
      <p:sp>
        <p:nvSpPr>
          <p:cNvPr id="29" name="Rectangle 95"/>
          <p:cNvSpPr txBox="1">
            <a:spLocks/>
          </p:cNvSpPr>
          <p:nvPr/>
        </p:nvSpPr>
        <p:spPr bwMode="auto">
          <a:xfrm>
            <a:off x="381000" y="1642646"/>
            <a:ext cx="8458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endParaRPr kumimoji="0" lang="en-US" altLang="zh-CN" sz="2000" dirty="0" smtClean="0">
              <a:latin typeface="+mn-lt"/>
              <a:ea typeface="SimSun" pitchFamily="2" charset="-122"/>
              <a:cs typeface="+mn-cs"/>
            </a:endParaRPr>
          </a:p>
          <a:p>
            <a:pPr marL="342900" marR="0" lvl="0" indent="-3429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endParaRPr kumimoji="0" lang="en-US" altLang="zh-CN" sz="2000" dirty="0" smtClean="0">
              <a:latin typeface="+mn-lt"/>
              <a:ea typeface="SimSun" pitchFamily="2" charset="-122"/>
              <a:cs typeface="+mn-cs"/>
            </a:endParaRPr>
          </a:p>
          <a:p>
            <a:pPr marL="342900" marR="0" lvl="0" indent="-3429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endParaRPr kumimoji="0" lang="en-US" altLang="zh-CN" sz="2000" dirty="0" smtClean="0">
              <a:latin typeface="+mn-lt"/>
              <a:ea typeface="SimSun" pitchFamily="2" charset="-122"/>
              <a:cs typeface="+mn-cs"/>
            </a:endParaRPr>
          </a:p>
          <a:p>
            <a:pPr marL="342900" lvl="0" indent="-342900" eaLnBrk="0" hangingPunct="0">
              <a:spcBef>
                <a:spcPts val="700"/>
              </a:spcBef>
              <a:buClr>
                <a:schemeClr val="tx2"/>
              </a:buClr>
              <a:buSzPct val="95000"/>
              <a:defRPr/>
            </a:pPr>
            <a:endParaRPr kumimoji="0" lang="en-US" altLang="zh-CN" sz="2400" baseline="0" dirty="0" smtClean="0">
              <a:latin typeface="+mn-lt"/>
              <a:ea typeface="SimSun" pitchFamily="2" charset="-122"/>
              <a:cs typeface="+mn-cs"/>
            </a:endParaRPr>
          </a:p>
        </p:txBody>
      </p:sp>
      <p:sp>
        <p:nvSpPr>
          <p:cNvPr id="57" name="Freeform 56"/>
          <p:cNvSpPr/>
          <p:nvPr/>
        </p:nvSpPr>
        <p:spPr>
          <a:xfrm>
            <a:off x="494371" y="3267473"/>
            <a:ext cx="7705492" cy="1615069"/>
          </a:xfrm>
          <a:custGeom>
            <a:avLst/>
            <a:gdLst>
              <a:gd name="connsiteX0" fmla="*/ 0 w 7705492"/>
              <a:gd name="connsiteY0" fmla="*/ 1038923 h 1615069"/>
              <a:gd name="connsiteX1" fmla="*/ 423746 w 7705492"/>
              <a:gd name="connsiteY1" fmla="*/ 637479 h 1615069"/>
              <a:gd name="connsiteX2" fmla="*/ 1014761 w 7705492"/>
              <a:gd name="connsiteY2" fmla="*/ 269488 h 1615069"/>
              <a:gd name="connsiteX3" fmla="*/ 1594624 w 7705492"/>
              <a:gd name="connsiteY3" fmla="*/ 68766 h 1615069"/>
              <a:gd name="connsiteX4" fmla="*/ 2375209 w 7705492"/>
              <a:gd name="connsiteY4" fmla="*/ 13010 h 1615069"/>
              <a:gd name="connsiteX5" fmla="*/ 3055434 w 7705492"/>
              <a:gd name="connsiteY5" fmla="*/ 146825 h 1615069"/>
              <a:gd name="connsiteX6" fmla="*/ 3746809 w 7705492"/>
              <a:gd name="connsiteY6" fmla="*/ 425605 h 1615069"/>
              <a:gd name="connsiteX7" fmla="*/ 4549697 w 7705492"/>
              <a:gd name="connsiteY7" fmla="*/ 871654 h 1615069"/>
              <a:gd name="connsiteX8" fmla="*/ 5274527 w 7705492"/>
              <a:gd name="connsiteY8" fmla="*/ 1261947 h 1615069"/>
              <a:gd name="connsiteX9" fmla="*/ 6010507 w 7705492"/>
              <a:gd name="connsiteY9" fmla="*/ 1563030 h 1615069"/>
              <a:gd name="connsiteX10" fmla="*/ 6590370 w 7705492"/>
              <a:gd name="connsiteY10" fmla="*/ 1574181 h 1615069"/>
              <a:gd name="connsiteX11" fmla="*/ 7159083 w 7705492"/>
              <a:gd name="connsiteY11" fmla="*/ 1384610 h 1615069"/>
              <a:gd name="connsiteX12" fmla="*/ 7538224 w 7705492"/>
              <a:gd name="connsiteY12" fmla="*/ 1072376 h 1615069"/>
              <a:gd name="connsiteX13" fmla="*/ 7705492 w 7705492"/>
              <a:gd name="connsiteY13" fmla="*/ 748991 h 161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05492" h="1615069">
                <a:moveTo>
                  <a:pt x="0" y="1038923"/>
                </a:moveTo>
                <a:cubicBezTo>
                  <a:pt x="127309" y="902320"/>
                  <a:pt x="254619" y="765718"/>
                  <a:pt x="423746" y="637479"/>
                </a:cubicBezTo>
                <a:cubicBezTo>
                  <a:pt x="592873" y="509240"/>
                  <a:pt x="819615" y="364273"/>
                  <a:pt x="1014761" y="269488"/>
                </a:cubicBezTo>
                <a:cubicBezTo>
                  <a:pt x="1209907" y="174703"/>
                  <a:pt x="1367883" y="111512"/>
                  <a:pt x="1594624" y="68766"/>
                </a:cubicBezTo>
                <a:cubicBezTo>
                  <a:pt x="1821365" y="26020"/>
                  <a:pt x="2131741" y="0"/>
                  <a:pt x="2375209" y="13010"/>
                </a:cubicBezTo>
                <a:cubicBezTo>
                  <a:pt x="2618677" y="26020"/>
                  <a:pt x="2826834" y="78059"/>
                  <a:pt x="3055434" y="146825"/>
                </a:cubicBezTo>
                <a:cubicBezTo>
                  <a:pt x="3284034" y="215591"/>
                  <a:pt x="3497765" y="304800"/>
                  <a:pt x="3746809" y="425605"/>
                </a:cubicBezTo>
                <a:cubicBezTo>
                  <a:pt x="3995853" y="546410"/>
                  <a:pt x="4549697" y="871654"/>
                  <a:pt x="4549697" y="871654"/>
                </a:cubicBezTo>
                <a:cubicBezTo>
                  <a:pt x="4804317" y="1011044"/>
                  <a:pt x="5031059" y="1146718"/>
                  <a:pt x="5274527" y="1261947"/>
                </a:cubicBezTo>
                <a:cubicBezTo>
                  <a:pt x="5517995" y="1377176"/>
                  <a:pt x="5791200" y="1510991"/>
                  <a:pt x="6010507" y="1563030"/>
                </a:cubicBezTo>
                <a:cubicBezTo>
                  <a:pt x="6229814" y="1615069"/>
                  <a:pt x="6398941" y="1603918"/>
                  <a:pt x="6590370" y="1574181"/>
                </a:cubicBezTo>
                <a:cubicBezTo>
                  <a:pt x="6781799" y="1544444"/>
                  <a:pt x="7001107" y="1468244"/>
                  <a:pt x="7159083" y="1384610"/>
                </a:cubicBezTo>
                <a:cubicBezTo>
                  <a:pt x="7317059" y="1300976"/>
                  <a:pt x="7447156" y="1178312"/>
                  <a:pt x="7538224" y="1072376"/>
                </a:cubicBezTo>
                <a:cubicBezTo>
                  <a:pt x="7629292" y="966440"/>
                  <a:pt x="7667392" y="857715"/>
                  <a:pt x="7705492" y="748991"/>
                </a:cubicBezTo>
              </a:path>
            </a:pathLst>
          </a:custGeom>
          <a:ln>
            <a:solidFill>
              <a:srgbClr val="0000CC"/>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58" name="Straight Connector 57"/>
          <p:cNvCxnSpPr/>
          <p:nvPr/>
        </p:nvCxnSpPr>
        <p:spPr>
          <a:xfrm rot="16200000" flipH="1">
            <a:off x="1764297" y="3712974"/>
            <a:ext cx="2872204" cy="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2793792" y="3750281"/>
            <a:ext cx="2796004" cy="158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60" name="Text Box 7"/>
          <p:cNvSpPr txBox="1">
            <a:spLocks noChangeArrowheads="1"/>
          </p:cNvSpPr>
          <p:nvPr/>
        </p:nvSpPr>
        <p:spPr bwMode="auto">
          <a:xfrm>
            <a:off x="3048000" y="5225277"/>
            <a:ext cx="2895600" cy="338554"/>
          </a:xfrm>
          <a:prstGeom prst="rect">
            <a:avLst/>
          </a:prstGeom>
          <a:noFill/>
          <a:ln w="9525" algn="ctr">
            <a:noFill/>
            <a:miter lim="800000"/>
            <a:headEnd/>
            <a:tailEnd/>
          </a:ln>
        </p:spPr>
        <p:txBody>
          <a:bodyPr wrap="square">
            <a:spAutoFit/>
          </a:bodyPr>
          <a:lstStyle/>
          <a:p>
            <a:pPr>
              <a:spcBef>
                <a:spcPct val="50000"/>
              </a:spcBef>
            </a:pPr>
            <a:r>
              <a:rPr lang="en-US" altLang="zh-CN" sz="1600" dirty="0" smtClean="0"/>
              <a:t>t</a:t>
            </a:r>
            <a:endParaRPr lang="en-US" altLang="zh-CN" sz="1600" dirty="0"/>
          </a:p>
        </p:txBody>
      </p:sp>
      <p:sp>
        <p:nvSpPr>
          <p:cNvPr id="61" name="Text Box 7"/>
          <p:cNvSpPr txBox="1">
            <a:spLocks noChangeArrowheads="1"/>
          </p:cNvSpPr>
          <p:nvPr/>
        </p:nvSpPr>
        <p:spPr bwMode="auto">
          <a:xfrm>
            <a:off x="3962400" y="5225277"/>
            <a:ext cx="2895600" cy="338554"/>
          </a:xfrm>
          <a:prstGeom prst="rect">
            <a:avLst/>
          </a:prstGeom>
          <a:noFill/>
          <a:ln w="9525" algn="ctr">
            <a:noFill/>
            <a:miter lim="800000"/>
            <a:headEnd/>
            <a:tailEnd/>
          </a:ln>
        </p:spPr>
        <p:txBody>
          <a:bodyPr wrap="square">
            <a:spAutoFit/>
          </a:bodyPr>
          <a:lstStyle/>
          <a:p>
            <a:pPr>
              <a:spcBef>
                <a:spcPct val="50000"/>
              </a:spcBef>
            </a:pPr>
            <a:r>
              <a:rPr lang="en-US" altLang="zh-CN" sz="1600" dirty="0" smtClean="0"/>
              <a:t>t + 1</a:t>
            </a:r>
            <a:endParaRPr lang="en-US" altLang="zh-CN" sz="1600" dirty="0"/>
          </a:p>
        </p:txBody>
      </p:sp>
      <p:sp>
        <p:nvSpPr>
          <p:cNvPr id="62" name="Oval 61"/>
          <p:cNvSpPr/>
          <p:nvPr/>
        </p:nvSpPr>
        <p:spPr>
          <a:xfrm>
            <a:off x="4114800" y="3396477"/>
            <a:ext cx="152400" cy="152400"/>
          </a:xfrm>
          <a:prstGeom prst="ellipse">
            <a:avLst/>
          </a:prstGeom>
          <a:solidFill>
            <a:srgbClr val="FF0000"/>
          </a:solid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chemeClr val="tx1"/>
              </a:solidFill>
            </a:endParaRPr>
          </a:p>
        </p:txBody>
      </p:sp>
      <p:sp>
        <p:nvSpPr>
          <p:cNvPr id="66" name="Text Box 7"/>
          <p:cNvSpPr txBox="1">
            <a:spLocks noChangeArrowheads="1"/>
          </p:cNvSpPr>
          <p:nvPr/>
        </p:nvSpPr>
        <p:spPr bwMode="auto">
          <a:xfrm>
            <a:off x="6629400" y="4943873"/>
            <a:ext cx="2514600" cy="369332"/>
          </a:xfrm>
          <a:prstGeom prst="rect">
            <a:avLst/>
          </a:prstGeom>
          <a:noFill/>
          <a:ln w="9525" algn="ctr">
            <a:noFill/>
            <a:miter lim="800000"/>
            <a:headEnd/>
            <a:tailEnd/>
          </a:ln>
        </p:spPr>
        <p:txBody>
          <a:bodyPr>
            <a:spAutoFit/>
          </a:bodyPr>
          <a:lstStyle/>
          <a:p>
            <a:pPr algn="ctr">
              <a:spcBef>
                <a:spcPct val="50000"/>
              </a:spcBef>
            </a:pPr>
            <a:r>
              <a:rPr lang="en-US" altLang="zh-CN" sz="1800" dirty="0" smtClean="0"/>
              <a:t>Kinematic motion</a:t>
            </a:r>
            <a:endParaRPr lang="en-US" altLang="zh-CN" sz="1800" dirty="0"/>
          </a:p>
        </p:txBody>
      </p:sp>
      <p:cxnSp>
        <p:nvCxnSpPr>
          <p:cNvPr id="67" name="Straight Arrow Connector 66"/>
          <p:cNvCxnSpPr>
            <a:stCxn id="100" idx="6"/>
            <a:endCxn id="62" idx="2"/>
          </p:cNvCxnSpPr>
          <p:nvPr/>
        </p:nvCxnSpPr>
        <p:spPr>
          <a:xfrm>
            <a:off x="3276600" y="3324687"/>
            <a:ext cx="838200" cy="147990"/>
          </a:xfrm>
          <a:prstGeom prst="straightConnector1">
            <a:avLst/>
          </a:prstGeom>
          <a:ln>
            <a:prstDash val="solid"/>
            <a:tailEnd type="arrow"/>
          </a:ln>
        </p:spPr>
        <p:style>
          <a:lnRef idx="2">
            <a:schemeClr val="accent6"/>
          </a:lnRef>
          <a:fillRef idx="0">
            <a:schemeClr val="accent6"/>
          </a:fillRef>
          <a:effectRef idx="1">
            <a:schemeClr val="accent6"/>
          </a:effectRef>
          <a:fontRef idx="minor">
            <a:schemeClr val="tx1"/>
          </a:fontRef>
        </p:style>
      </p:cxnSp>
      <p:sp>
        <p:nvSpPr>
          <p:cNvPr id="70" name="Oval 69"/>
          <p:cNvSpPr/>
          <p:nvPr/>
        </p:nvSpPr>
        <p:spPr>
          <a:xfrm>
            <a:off x="4114800" y="3472677"/>
            <a:ext cx="152400" cy="152400"/>
          </a:xfrm>
          <a:prstGeom prst="ellipse">
            <a:avLst/>
          </a:prstGeom>
          <a:solidFill>
            <a:srgbClr val="FF0000"/>
          </a:solid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chemeClr val="tx1"/>
              </a:solidFill>
            </a:endParaRPr>
          </a:p>
        </p:txBody>
      </p:sp>
      <p:sp>
        <p:nvSpPr>
          <p:cNvPr id="71" name="Oval 70"/>
          <p:cNvSpPr/>
          <p:nvPr/>
        </p:nvSpPr>
        <p:spPr>
          <a:xfrm>
            <a:off x="4114800" y="3320277"/>
            <a:ext cx="152400" cy="152400"/>
          </a:xfrm>
          <a:prstGeom prst="ellipse">
            <a:avLst/>
          </a:prstGeom>
          <a:solidFill>
            <a:srgbClr val="FF0000"/>
          </a:solid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chemeClr val="tx1"/>
              </a:solidFill>
            </a:endParaRPr>
          </a:p>
        </p:txBody>
      </p:sp>
      <p:sp>
        <p:nvSpPr>
          <p:cNvPr id="72" name="Oval 71"/>
          <p:cNvSpPr/>
          <p:nvPr/>
        </p:nvSpPr>
        <p:spPr>
          <a:xfrm>
            <a:off x="4114800" y="3701277"/>
            <a:ext cx="152400" cy="152400"/>
          </a:xfrm>
          <a:prstGeom prst="ellipse">
            <a:avLst/>
          </a:prstGeom>
          <a:solidFill>
            <a:srgbClr val="FF0000"/>
          </a:solid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chemeClr val="tx1"/>
              </a:solidFill>
            </a:endParaRPr>
          </a:p>
        </p:txBody>
      </p:sp>
      <p:sp>
        <p:nvSpPr>
          <p:cNvPr id="73" name="Oval 72"/>
          <p:cNvSpPr/>
          <p:nvPr/>
        </p:nvSpPr>
        <p:spPr>
          <a:xfrm>
            <a:off x="4114800" y="3929877"/>
            <a:ext cx="152400" cy="152400"/>
          </a:xfrm>
          <a:prstGeom prst="ellipse">
            <a:avLst/>
          </a:prstGeom>
          <a:solidFill>
            <a:srgbClr val="FF0000"/>
          </a:solid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chemeClr val="tx1"/>
              </a:solidFill>
            </a:endParaRPr>
          </a:p>
        </p:txBody>
      </p:sp>
      <p:cxnSp>
        <p:nvCxnSpPr>
          <p:cNvPr id="96" name="Straight Arrow Connector 95"/>
          <p:cNvCxnSpPr>
            <a:stCxn id="100" idx="5"/>
            <a:endCxn id="70" idx="3"/>
          </p:cNvCxnSpPr>
          <p:nvPr/>
        </p:nvCxnSpPr>
        <p:spPr>
          <a:xfrm>
            <a:off x="3254282" y="3378569"/>
            <a:ext cx="882836" cy="224190"/>
          </a:xfrm>
          <a:prstGeom prst="straightConnector1">
            <a:avLst/>
          </a:prstGeom>
          <a:ln>
            <a:prstDash val="solid"/>
            <a:tailEnd type="arrow"/>
          </a:ln>
        </p:spPr>
        <p:style>
          <a:lnRef idx="2">
            <a:schemeClr val="accent6"/>
          </a:lnRef>
          <a:fillRef idx="0">
            <a:schemeClr val="accent6"/>
          </a:fillRef>
          <a:effectRef idx="1">
            <a:schemeClr val="accent6"/>
          </a:effectRef>
          <a:fontRef idx="minor">
            <a:schemeClr val="tx1"/>
          </a:fontRef>
        </p:style>
      </p:cxnSp>
      <p:cxnSp>
        <p:nvCxnSpPr>
          <p:cNvPr id="97" name="Straight Arrow Connector 96"/>
          <p:cNvCxnSpPr>
            <a:stCxn id="100" idx="6"/>
            <a:endCxn id="71" idx="2"/>
          </p:cNvCxnSpPr>
          <p:nvPr/>
        </p:nvCxnSpPr>
        <p:spPr>
          <a:xfrm>
            <a:off x="3276600" y="3324687"/>
            <a:ext cx="838200" cy="71790"/>
          </a:xfrm>
          <a:prstGeom prst="straightConnector1">
            <a:avLst/>
          </a:prstGeom>
          <a:ln>
            <a:prstDash val="solid"/>
            <a:tailEnd type="arrow"/>
          </a:ln>
        </p:spPr>
        <p:style>
          <a:lnRef idx="2">
            <a:schemeClr val="accent6"/>
          </a:lnRef>
          <a:fillRef idx="0">
            <a:schemeClr val="accent6"/>
          </a:fillRef>
          <a:effectRef idx="1">
            <a:schemeClr val="accent6"/>
          </a:effectRef>
          <a:fontRef idx="minor">
            <a:schemeClr val="tx1"/>
          </a:fontRef>
        </p:style>
      </p:cxnSp>
      <p:cxnSp>
        <p:nvCxnSpPr>
          <p:cNvPr id="98" name="Straight Arrow Connector 97"/>
          <p:cNvCxnSpPr>
            <a:stCxn id="100" idx="5"/>
            <a:endCxn id="72" idx="2"/>
          </p:cNvCxnSpPr>
          <p:nvPr/>
        </p:nvCxnSpPr>
        <p:spPr>
          <a:xfrm>
            <a:off x="3254282" y="3378569"/>
            <a:ext cx="860518" cy="398908"/>
          </a:xfrm>
          <a:prstGeom prst="straightConnector1">
            <a:avLst/>
          </a:prstGeom>
          <a:ln>
            <a:prstDash val="solid"/>
            <a:tailEnd type="arrow"/>
          </a:ln>
        </p:spPr>
        <p:style>
          <a:lnRef idx="2">
            <a:schemeClr val="accent6"/>
          </a:lnRef>
          <a:fillRef idx="0">
            <a:schemeClr val="accent6"/>
          </a:fillRef>
          <a:effectRef idx="1">
            <a:schemeClr val="accent6"/>
          </a:effectRef>
          <a:fontRef idx="minor">
            <a:schemeClr val="tx1"/>
          </a:fontRef>
        </p:style>
      </p:cxnSp>
      <p:cxnSp>
        <p:nvCxnSpPr>
          <p:cNvPr id="99" name="Straight Arrow Connector 98"/>
          <p:cNvCxnSpPr>
            <a:stCxn id="100" idx="6"/>
            <a:endCxn id="73" idx="2"/>
          </p:cNvCxnSpPr>
          <p:nvPr/>
        </p:nvCxnSpPr>
        <p:spPr>
          <a:xfrm>
            <a:off x="3276600" y="3324687"/>
            <a:ext cx="838200" cy="681390"/>
          </a:xfrm>
          <a:prstGeom prst="straightConnector1">
            <a:avLst/>
          </a:prstGeom>
          <a:ln>
            <a:prstDash val="solid"/>
            <a:tailEnd type="arrow"/>
          </a:ln>
        </p:spPr>
        <p:style>
          <a:lnRef idx="2">
            <a:schemeClr val="accent6"/>
          </a:lnRef>
          <a:fillRef idx="0">
            <a:schemeClr val="accent6"/>
          </a:fillRef>
          <a:effectRef idx="1">
            <a:schemeClr val="accent6"/>
          </a:effectRef>
          <a:fontRef idx="minor">
            <a:schemeClr val="tx1"/>
          </a:fontRef>
        </p:style>
      </p:cxnSp>
      <p:sp>
        <p:nvSpPr>
          <p:cNvPr id="100" name="Oval 99"/>
          <p:cNvSpPr/>
          <p:nvPr/>
        </p:nvSpPr>
        <p:spPr>
          <a:xfrm>
            <a:off x="3124200" y="3248487"/>
            <a:ext cx="152400" cy="152400"/>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sp>
        <p:nvSpPr>
          <p:cNvPr id="101" name="Text Box 7"/>
          <p:cNvSpPr txBox="1">
            <a:spLocks noChangeArrowheads="1"/>
          </p:cNvSpPr>
          <p:nvPr/>
        </p:nvSpPr>
        <p:spPr bwMode="auto">
          <a:xfrm>
            <a:off x="4343400" y="3320277"/>
            <a:ext cx="2604864" cy="369332"/>
          </a:xfrm>
          <a:prstGeom prst="rect">
            <a:avLst/>
          </a:prstGeom>
          <a:noFill/>
          <a:ln w="9525" algn="ctr">
            <a:noFill/>
            <a:miter lim="800000"/>
            <a:headEnd/>
            <a:tailEnd/>
          </a:ln>
        </p:spPr>
        <p:txBody>
          <a:bodyPr wrap="square">
            <a:spAutoFit/>
          </a:bodyPr>
          <a:lstStyle/>
          <a:p>
            <a:pPr>
              <a:spcBef>
                <a:spcPct val="50000"/>
              </a:spcBef>
            </a:pPr>
            <a:r>
              <a:rPr lang="en-US" altLang="zh-CN" sz="1800" dirty="0" smtClean="0"/>
              <a:t>Next state samples</a:t>
            </a:r>
            <a:endParaRPr lang="en-US" altLang="zh-CN" sz="1800" dirty="0"/>
          </a:p>
        </p:txBody>
      </p:sp>
      <p:sp>
        <p:nvSpPr>
          <p:cNvPr id="102" name="Text Box 7"/>
          <p:cNvSpPr txBox="1">
            <a:spLocks noChangeArrowheads="1"/>
          </p:cNvSpPr>
          <p:nvPr/>
        </p:nvSpPr>
        <p:spPr bwMode="auto">
          <a:xfrm>
            <a:off x="1979712" y="2852936"/>
            <a:ext cx="1440160" cy="369332"/>
          </a:xfrm>
          <a:prstGeom prst="rect">
            <a:avLst/>
          </a:prstGeom>
          <a:noFill/>
          <a:ln w="9525" algn="ctr">
            <a:noFill/>
            <a:miter lim="800000"/>
            <a:headEnd/>
            <a:tailEnd/>
          </a:ln>
        </p:spPr>
        <p:txBody>
          <a:bodyPr wrap="square">
            <a:spAutoFit/>
          </a:bodyPr>
          <a:lstStyle/>
          <a:p>
            <a:pPr>
              <a:spcBef>
                <a:spcPct val="50000"/>
              </a:spcBef>
            </a:pPr>
            <a:r>
              <a:rPr lang="en-US" altLang="zh-CN" sz="1800" dirty="0" smtClean="0"/>
              <a:t>Simulation</a:t>
            </a:r>
            <a:endParaRPr lang="en-US" altLang="zh-CN" sz="1800" dirty="0"/>
          </a:p>
        </p:txBody>
      </p:sp>
      <p:sp>
        <p:nvSpPr>
          <p:cNvPr id="28" name="Title 1"/>
          <p:cNvSpPr>
            <a:spLocks noGrp="1"/>
          </p:cNvSpPr>
          <p:nvPr>
            <p:ph type="title"/>
          </p:nvPr>
        </p:nvSpPr>
        <p:spPr>
          <a:xfrm>
            <a:off x="323528" y="44624"/>
            <a:ext cx="8458200" cy="792162"/>
          </a:xfrm>
        </p:spPr>
        <p:txBody>
          <a:bodyPr>
            <a:normAutofit/>
          </a:bodyPr>
          <a:lstStyle/>
          <a:p>
            <a:r>
              <a:rPr lang="en-US" altLang="zh-CN" dirty="0" smtClean="0"/>
              <a:t>B</a:t>
            </a:r>
            <a:r>
              <a:rPr lang="en-US" dirty="0" smtClean="0"/>
              <a:t>. Hand-object Motion Capture</a:t>
            </a:r>
            <a:endParaRPr lang="en-US" dirty="0"/>
          </a:p>
        </p:txBody>
      </p:sp>
    </p:spTree>
    <p:extLst>
      <p:ext uri="{BB962C8B-B14F-4D97-AF65-F5344CB8AC3E}">
        <p14:creationId xmlns:p14="http://schemas.microsoft.com/office/powerpoint/2010/main" val="10067527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ontent Placeholder 2"/>
          <p:cNvSpPr>
            <a:spLocks noGrp="1"/>
          </p:cNvSpPr>
          <p:nvPr>
            <p:ph idx="1"/>
          </p:nvPr>
        </p:nvSpPr>
        <p:spPr>
          <a:xfrm>
            <a:off x="179512" y="908720"/>
            <a:ext cx="8712968" cy="1292662"/>
          </a:xfrm>
          <a:noFill/>
          <a:ln w="9525" algn="ctr">
            <a:noFill/>
            <a:miter lim="800000"/>
            <a:headEnd/>
            <a:tailEnd/>
          </a:ln>
        </p:spPr>
        <p:txBody>
          <a:bodyPr wrap="square">
            <a:spAutoFit/>
          </a:bodyPr>
          <a:lstStyle/>
          <a:p>
            <a:pPr marL="0" lvl="0" indent="0">
              <a:spcBef>
                <a:spcPct val="50000"/>
              </a:spcBef>
              <a:buClr>
                <a:schemeClr val="tx2"/>
              </a:buClr>
              <a:buSzPct val="95000"/>
              <a:defRPr/>
            </a:pPr>
            <a:r>
              <a:rPr lang="en-US" altLang="zh-CN" sz="2600" b="1" i="1" u="sng" dirty="0" smtClean="0">
                <a:latin typeface="+mn-lt"/>
              </a:rPr>
              <a:t>Sampling:  </a:t>
            </a:r>
            <a:r>
              <a:rPr lang="en-US" altLang="zh-CN" sz="2600" b="1" kern="1200" dirty="0" smtClean="0">
                <a:latin typeface="+mn-lt"/>
              </a:rPr>
              <a:t>Search target poses of the hand and object in the vicinity of reconstructed kinematic poses</a:t>
            </a:r>
          </a:p>
        </p:txBody>
      </p:sp>
      <p:sp>
        <p:nvSpPr>
          <p:cNvPr id="4" name="Rectangle 95"/>
          <p:cNvSpPr txBox="1">
            <a:spLocks/>
          </p:cNvSpPr>
          <p:nvPr/>
        </p:nvSpPr>
        <p:spPr bwMode="auto">
          <a:xfrm>
            <a:off x="685800" y="1524000"/>
            <a:ext cx="84582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endParaRPr kumimoji="0" lang="zh-CN" altLang="en-US" sz="2800" b="0" i="0" u="none" strike="noStrike" kern="1200" cap="none" spc="0" normalizeH="0" baseline="0" noProof="0" dirty="0" smtClean="0">
              <a:ln>
                <a:noFill/>
              </a:ln>
              <a:solidFill>
                <a:schemeClr val="tx1"/>
              </a:solidFill>
              <a:effectLst/>
              <a:uLnTx/>
              <a:uFillTx/>
              <a:latin typeface="+mn-lt"/>
              <a:ea typeface="SimSun" pitchFamily="2" charset="-122"/>
              <a:cs typeface="+mn-cs"/>
            </a:endParaRPr>
          </a:p>
        </p:txBody>
      </p:sp>
      <p:sp>
        <p:nvSpPr>
          <p:cNvPr id="5" name="Rectangle 95"/>
          <p:cNvSpPr txBox="1">
            <a:spLocks/>
          </p:cNvSpPr>
          <p:nvPr/>
        </p:nvSpPr>
        <p:spPr bwMode="auto">
          <a:xfrm>
            <a:off x="457200" y="1524000"/>
            <a:ext cx="8458200" cy="236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ts val="400"/>
              </a:spcBef>
              <a:buClr>
                <a:schemeClr val="tx2"/>
              </a:buClr>
              <a:buSzPct val="95000"/>
              <a:buFont typeface="Wingdings" pitchFamily="2" charset="2"/>
              <a:buChar char=""/>
              <a:defRPr/>
            </a:pPr>
            <a:endParaRPr kumimoji="0" lang="en-US" altLang="zh-CN" sz="2000" dirty="0" smtClean="0">
              <a:latin typeface="+mn-lt"/>
              <a:ea typeface="SimSun" pitchFamily="2" charset="-122"/>
              <a:cs typeface="+mn-cs"/>
            </a:endParaRPr>
          </a:p>
          <a:p>
            <a:pPr marL="342900" indent="-342900" eaLnBrk="0" hangingPunct="0">
              <a:spcBef>
                <a:spcPts val="400"/>
              </a:spcBef>
              <a:buClr>
                <a:schemeClr val="tx2"/>
              </a:buClr>
              <a:buSzPct val="95000"/>
              <a:defRPr/>
            </a:pPr>
            <a:endParaRPr kumimoji="0" lang="en-US" altLang="zh-CN" sz="2000" dirty="0" smtClean="0">
              <a:solidFill>
                <a:schemeClr val="bg1">
                  <a:lumMod val="65000"/>
                  <a:lumOff val="35000"/>
                </a:schemeClr>
              </a:solidFill>
              <a:latin typeface="+mn-lt"/>
              <a:ea typeface="SimSun" pitchFamily="2" charset="-122"/>
              <a:cs typeface="+mn-cs"/>
            </a:endParaRPr>
          </a:p>
          <a:p>
            <a:pPr marL="342900" indent="-342900" eaLnBrk="0" hangingPunct="0">
              <a:spcBef>
                <a:spcPts val="400"/>
              </a:spcBef>
              <a:buClr>
                <a:schemeClr val="tx2"/>
              </a:buClr>
              <a:buSzPct val="95000"/>
              <a:defRPr/>
            </a:pPr>
            <a:endParaRPr kumimoji="0" lang="en-US" altLang="zh-CN" sz="2000" dirty="0" smtClean="0">
              <a:solidFill>
                <a:schemeClr val="bg1">
                  <a:lumMod val="65000"/>
                  <a:lumOff val="35000"/>
                </a:schemeClr>
              </a:solidFill>
              <a:latin typeface="+mn-lt"/>
              <a:ea typeface="SimSun" pitchFamily="2" charset="-122"/>
              <a:cs typeface="+mn-cs"/>
            </a:endParaRPr>
          </a:p>
          <a:p>
            <a:pPr marL="342900" indent="-342900" eaLnBrk="0" hangingPunct="0">
              <a:spcBef>
                <a:spcPts val="400"/>
              </a:spcBef>
              <a:buClr>
                <a:schemeClr val="tx2"/>
              </a:buClr>
              <a:buSzPct val="95000"/>
              <a:defRPr/>
            </a:pPr>
            <a:r>
              <a:rPr lang="en-US" altLang="zh-CN" sz="2400" dirty="0" smtClean="0">
                <a:ea typeface="SimSun" pitchFamily="2" charset="-122"/>
              </a:rPr>
              <a:t>	</a:t>
            </a:r>
            <a:endParaRPr kumimoji="0" lang="en-US" altLang="zh-CN" sz="2400" b="0" i="0" u="none" strike="noStrike" kern="1200" cap="none" spc="0" normalizeH="0" baseline="0" noProof="0" dirty="0" smtClean="0">
              <a:ln>
                <a:noFill/>
              </a:ln>
              <a:solidFill>
                <a:schemeClr val="tx1"/>
              </a:solidFill>
              <a:effectLst/>
              <a:uLnTx/>
              <a:uFillTx/>
              <a:latin typeface="+mn-lt"/>
              <a:ea typeface="SimSun" pitchFamily="2" charset="-122"/>
              <a:cs typeface="+mn-cs"/>
            </a:endParaRPr>
          </a:p>
          <a:p>
            <a:pPr marL="342900" marR="0" lvl="0" indent="-342900" algn="l" defTabSz="914400" rtl="0" eaLnBrk="0" fontAlgn="base" latinLnBrk="0" hangingPunct="0">
              <a:lnSpc>
                <a:spcPct val="100000"/>
              </a:lnSpc>
              <a:spcBef>
                <a:spcPts val="700"/>
              </a:spcBef>
              <a:spcAft>
                <a:spcPct val="0"/>
              </a:spcAft>
              <a:buClr>
                <a:schemeClr val="tx2"/>
              </a:buClr>
              <a:buSzPct val="95000"/>
              <a:tabLst/>
              <a:defRPr/>
            </a:pPr>
            <a:endParaRPr kumimoji="0" lang="zh-CN" altLang="en-US" sz="2800" b="0" i="0" u="none" strike="noStrike" kern="1200" cap="none" spc="0" normalizeH="0" baseline="0" noProof="0" dirty="0" smtClean="0">
              <a:ln>
                <a:noFill/>
              </a:ln>
              <a:solidFill>
                <a:schemeClr val="tx1"/>
              </a:solidFill>
              <a:effectLst/>
              <a:uLnTx/>
              <a:uFillTx/>
              <a:latin typeface="+mn-lt"/>
              <a:ea typeface="SimSun" pitchFamily="2" charset="-122"/>
              <a:cs typeface="+mn-cs"/>
            </a:endParaRPr>
          </a:p>
        </p:txBody>
      </p:sp>
      <p:sp>
        <p:nvSpPr>
          <p:cNvPr id="6" name="Rectangle 95"/>
          <p:cNvSpPr txBox="1">
            <a:spLocks/>
          </p:cNvSpPr>
          <p:nvPr/>
        </p:nvSpPr>
        <p:spPr bwMode="auto">
          <a:xfrm>
            <a:off x="381000" y="1600200"/>
            <a:ext cx="8458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endParaRPr kumimoji="0" lang="en-US" altLang="zh-CN" sz="2000" dirty="0" smtClean="0">
              <a:latin typeface="+mn-lt"/>
              <a:ea typeface="SimSun" pitchFamily="2" charset="-122"/>
              <a:cs typeface="+mn-cs"/>
            </a:endParaRPr>
          </a:p>
          <a:p>
            <a:pPr marL="342900" marR="0" lvl="0" indent="-3429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endParaRPr kumimoji="0" lang="en-US" altLang="zh-CN" sz="2000" dirty="0" smtClean="0">
              <a:latin typeface="+mn-lt"/>
              <a:ea typeface="SimSun" pitchFamily="2" charset="-122"/>
              <a:cs typeface="+mn-cs"/>
            </a:endParaRPr>
          </a:p>
          <a:p>
            <a:pPr marL="342900" marR="0" lvl="0" indent="-3429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endParaRPr kumimoji="0" lang="en-US" altLang="zh-CN" sz="2000" dirty="0" smtClean="0">
              <a:latin typeface="+mn-lt"/>
              <a:ea typeface="SimSun" pitchFamily="2" charset="-122"/>
              <a:cs typeface="+mn-cs"/>
            </a:endParaRPr>
          </a:p>
          <a:p>
            <a:pPr marL="342900" lvl="0" indent="-342900" eaLnBrk="0" hangingPunct="0">
              <a:spcBef>
                <a:spcPts val="700"/>
              </a:spcBef>
              <a:buClr>
                <a:schemeClr val="tx2"/>
              </a:buClr>
              <a:buSzPct val="95000"/>
              <a:defRPr/>
            </a:pPr>
            <a:endParaRPr kumimoji="0" lang="en-US" altLang="zh-CN" sz="2400" baseline="0" dirty="0" smtClean="0">
              <a:latin typeface="+mn-lt"/>
              <a:ea typeface="SimSun" pitchFamily="2" charset="-122"/>
              <a:cs typeface="+mn-cs"/>
            </a:endParaRPr>
          </a:p>
        </p:txBody>
      </p:sp>
      <p:sp>
        <p:nvSpPr>
          <p:cNvPr id="7" name="Rectangle 95"/>
          <p:cNvSpPr txBox="1">
            <a:spLocks/>
          </p:cNvSpPr>
          <p:nvPr/>
        </p:nvSpPr>
        <p:spPr bwMode="auto">
          <a:xfrm>
            <a:off x="533400" y="1752600"/>
            <a:ext cx="8458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endParaRPr kumimoji="0" lang="en-US" altLang="zh-CN" sz="2000" dirty="0" smtClean="0">
              <a:latin typeface="+mn-lt"/>
              <a:ea typeface="SimSun" pitchFamily="2" charset="-122"/>
              <a:cs typeface="+mn-cs"/>
            </a:endParaRPr>
          </a:p>
          <a:p>
            <a:pPr marL="342900" lvl="0" indent="-342900" eaLnBrk="0" hangingPunct="0">
              <a:spcBef>
                <a:spcPts val="700"/>
              </a:spcBef>
              <a:buClr>
                <a:schemeClr val="tx2"/>
              </a:buClr>
              <a:buSzPct val="95000"/>
              <a:defRPr/>
            </a:pPr>
            <a:endParaRPr kumimoji="0" lang="en-US" altLang="zh-CN" sz="2400" baseline="0" dirty="0" smtClean="0">
              <a:latin typeface="+mn-lt"/>
              <a:ea typeface="SimSun" pitchFamily="2" charset="-122"/>
              <a:cs typeface="+mn-cs"/>
            </a:endParaRPr>
          </a:p>
        </p:txBody>
      </p:sp>
      <p:sp>
        <p:nvSpPr>
          <p:cNvPr id="8" name="Rectangle 95"/>
          <p:cNvSpPr txBox="1">
            <a:spLocks/>
          </p:cNvSpPr>
          <p:nvPr/>
        </p:nvSpPr>
        <p:spPr bwMode="auto">
          <a:xfrm>
            <a:off x="457200" y="1524000"/>
            <a:ext cx="8458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ts val="700"/>
              </a:spcBef>
              <a:buClr>
                <a:schemeClr val="tx2"/>
              </a:buClr>
              <a:buSzPct val="95000"/>
              <a:defRPr/>
            </a:pPr>
            <a:endParaRPr kumimoji="0" lang="en-US" altLang="zh-CN" sz="2400" baseline="0" dirty="0" smtClean="0">
              <a:latin typeface="+mn-lt"/>
              <a:ea typeface="SimSun" pitchFamily="2" charset="-122"/>
              <a:cs typeface="+mn-cs"/>
            </a:endParaRPr>
          </a:p>
        </p:txBody>
      </p:sp>
      <p:sp>
        <p:nvSpPr>
          <p:cNvPr id="11" name="Rectangle 10"/>
          <p:cNvSpPr/>
          <p:nvPr/>
        </p:nvSpPr>
        <p:spPr>
          <a:xfrm>
            <a:off x="5940152" y="3373556"/>
            <a:ext cx="2232248" cy="400515"/>
          </a:xfrm>
          <a:prstGeom prst="rect">
            <a:avLst/>
          </a:prstGeom>
          <a:ln>
            <a:solidFill>
              <a:srgbClr val="0000CC"/>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b="1" dirty="0" smtClean="0"/>
              <a:t>Calculating Cost</a:t>
            </a:r>
            <a:endParaRPr lang="en-US" sz="1600" b="1" dirty="0"/>
          </a:p>
        </p:txBody>
      </p:sp>
      <p:sp>
        <p:nvSpPr>
          <p:cNvPr id="29" name="Rectangle 28"/>
          <p:cNvSpPr/>
          <p:nvPr/>
        </p:nvSpPr>
        <p:spPr>
          <a:xfrm>
            <a:off x="5940152" y="2706031"/>
            <a:ext cx="2232248" cy="400515"/>
          </a:xfrm>
          <a:prstGeom prst="rect">
            <a:avLst/>
          </a:prstGeom>
          <a:ln>
            <a:solidFill>
              <a:srgbClr val="0000CC"/>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b="1" dirty="0" smtClean="0"/>
              <a:t>Dynamic Simulation</a:t>
            </a:r>
          </a:p>
        </p:txBody>
      </p:sp>
      <p:cxnSp>
        <p:nvCxnSpPr>
          <p:cNvPr id="30" name="Straight Arrow Connector 29"/>
          <p:cNvCxnSpPr>
            <a:stCxn id="29" idx="2"/>
            <a:endCxn id="11" idx="0"/>
          </p:cNvCxnSpPr>
          <p:nvPr/>
        </p:nvCxnSpPr>
        <p:spPr>
          <a:xfrm>
            <a:off x="7056276" y="3106546"/>
            <a:ext cx="0" cy="267010"/>
          </a:xfrm>
          <a:prstGeom prst="straightConnector1">
            <a:avLst/>
          </a:prstGeom>
          <a:ln w="24765">
            <a:solidFill>
              <a:srgbClr val="008000"/>
            </a:solidFill>
            <a:tailEnd type="arrow"/>
          </a:ln>
        </p:spPr>
        <p:style>
          <a:lnRef idx="1">
            <a:schemeClr val="accent5"/>
          </a:lnRef>
          <a:fillRef idx="0">
            <a:schemeClr val="accent5"/>
          </a:fillRef>
          <a:effectRef idx="0">
            <a:schemeClr val="accent5"/>
          </a:effectRef>
          <a:fontRef idx="minor">
            <a:schemeClr val="tx1"/>
          </a:fontRef>
        </p:style>
      </p:cxnSp>
      <p:sp>
        <p:nvSpPr>
          <p:cNvPr id="27" name="Rectangle 26"/>
          <p:cNvSpPr/>
          <p:nvPr/>
        </p:nvSpPr>
        <p:spPr>
          <a:xfrm>
            <a:off x="5940152" y="4041081"/>
            <a:ext cx="2232248" cy="400515"/>
          </a:xfrm>
          <a:prstGeom prst="rect">
            <a:avLst/>
          </a:prstGeom>
          <a:ln>
            <a:solidFill>
              <a:srgbClr val="0000CC"/>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b="1" dirty="0" smtClean="0"/>
              <a:t>Selecting Samples</a:t>
            </a:r>
          </a:p>
        </p:txBody>
      </p:sp>
      <p:cxnSp>
        <p:nvCxnSpPr>
          <p:cNvPr id="28" name="Straight Arrow Connector 27"/>
          <p:cNvCxnSpPr>
            <a:stCxn id="11" idx="2"/>
            <a:endCxn id="27" idx="0"/>
          </p:cNvCxnSpPr>
          <p:nvPr/>
        </p:nvCxnSpPr>
        <p:spPr>
          <a:xfrm>
            <a:off x="7056276" y="3774071"/>
            <a:ext cx="0" cy="267010"/>
          </a:xfrm>
          <a:prstGeom prst="straightConnector1">
            <a:avLst/>
          </a:prstGeom>
          <a:ln w="24765">
            <a:solidFill>
              <a:srgbClr val="008000"/>
            </a:solidFill>
            <a:tailEnd type="arrow"/>
          </a:ln>
        </p:spPr>
        <p:style>
          <a:lnRef idx="1">
            <a:schemeClr val="accent5"/>
          </a:lnRef>
          <a:fillRef idx="0">
            <a:schemeClr val="accent5"/>
          </a:fillRef>
          <a:effectRef idx="0">
            <a:schemeClr val="accent5"/>
          </a:effectRef>
          <a:fontRef idx="minor">
            <a:schemeClr val="tx1"/>
          </a:fontRef>
        </p:style>
      </p:cxnSp>
      <p:sp>
        <p:nvSpPr>
          <p:cNvPr id="18" name="Flowchart: Decision 17"/>
          <p:cNvSpPr/>
          <p:nvPr/>
        </p:nvSpPr>
        <p:spPr>
          <a:xfrm>
            <a:off x="5868144" y="4797152"/>
            <a:ext cx="2376264" cy="400515"/>
          </a:xfrm>
          <a:prstGeom prst="flowChartDecision">
            <a:avLst/>
          </a:prstGeom>
          <a:ln>
            <a:solidFill>
              <a:srgbClr val="0000CC"/>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800" dirty="0" smtClean="0"/>
              <a:t>End?</a:t>
            </a:r>
            <a:endParaRPr lang="en-US" sz="1800" dirty="0"/>
          </a:p>
        </p:txBody>
      </p:sp>
      <p:cxnSp>
        <p:nvCxnSpPr>
          <p:cNvPr id="19" name="Straight Arrow Connector 18"/>
          <p:cNvCxnSpPr>
            <a:stCxn id="27" idx="2"/>
            <a:endCxn id="18" idx="0"/>
          </p:cNvCxnSpPr>
          <p:nvPr/>
        </p:nvCxnSpPr>
        <p:spPr>
          <a:xfrm>
            <a:off x="7056276" y="4441596"/>
            <a:ext cx="0" cy="355556"/>
          </a:xfrm>
          <a:prstGeom prst="straightConnector1">
            <a:avLst/>
          </a:prstGeom>
          <a:ln w="24765">
            <a:solidFill>
              <a:srgbClr val="008000"/>
            </a:solidFill>
            <a:tailEnd type="arrow"/>
          </a:ln>
        </p:spPr>
        <p:style>
          <a:lnRef idx="1">
            <a:schemeClr val="accent5"/>
          </a:lnRef>
          <a:fillRef idx="0">
            <a:schemeClr val="accent5"/>
          </a:fillRef>
          <a:effectRef idx="0">
            <a:schemeClr val="accent5"/>
          </a:effectRef>
          <a:fontRef idx="minor">
            <a:schemeClr val="tx1"/>
          </a:fontRef>
        </p:style>
      </p:cxnSp>
      <p:cxnSp>
        <p:nvCxnSpPr>
          <p:cNvPr id="20" name="Straight Arrow Connector 19"/>
          <p:cNvCxnSpPr/>
          <p:nvPr/>
        </p:nvCxnSpPr>
        <p:spPr>
          <a:xfrm rot="5400000">
            <a:off x="6854129" y="5342016"/>
            <a:ext cx="333762" cy="1475"/>
          </a:xfrm>
          <a:prstGeom prst="straightConnector1">
            <a:avLst/>
          </a:prstGeom>
          <a:ln w="24765">
            <a:solidFill>
              <a:srgbClr val="008000"/>
            </a:solidFill>
            <a:tailEnd type="arrow"/>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a:stCxn id="18" idx="3"/>
          </p:cNvCxnSpPr>
          <p:nvPr/>
        </p:nvCxnSpPr>
        <p:spPr>
          <a:xfrm>
            <a:off x="8244408" y="4997410"/>
            <a:ext cx="815008" cy="1391"/>
          </a:xfrm>
          <a:prstGeom prst="line">
            <a:avLst/>
          </a:prstGeom>
          <a:ln w="24765">
            <a:solidFill>
              <a:srgbClr val="008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rot="5400000">
            <a:off x="7690273" y="3607168"/>
            <a:ext cx="2737548" cy="737"/>
          </a:xfrm>
          <a:prstGeom prst="line">
            <a:avLst/>
          </a:prstGeom>
          <a:ln w="24765">
            <a:solidFill>
              <a:srgbClr val="008000"/>
            </a:solidFill>
          </a:ln>
        </p:spPr>
        <p:style>
          <a:lnRef idx="1">
            <a:schemeClr val="accent5"/>
          </a:lnRef>
          <a:fillRef idx="0">
            <a:schemeClr val="accent5"/>
          </a:fillRef>
          <a:effectRef idx="0">
            <a:schemeClr val="accent5"/>
          </a:effectRef>
          <a:fontRef idx="minor">
            <a:schemeClr val="tx1"/>
          </a:fontRef>
        </p:style>
      </p:cxnSp>
      <p:cxnSp>
        <p:nvCxnSpPr>
          <p:cNvPr id="23" name="Straight Arrow Connector 22"/>
          <p:cNvCxnSpPr>
            <a:endCxn id="17" idx="3"/>
          </p:cNvCxnSpPr>
          <p:nvPr/>
        </p:nvCxnSpPr>
        <p:spPr>
          <a:xfrm flipH="1" flipV="1">
            <a:off x="8172400" y="2238764"/>
            <a:ext cx="887018" cy="1390"/>
          </a:xfrm>
          <a:prstGeom prst="straightConnector1">
            <a:avLst/>
          </a:prstGeom>
          <a:ln w="24765">
            <a:solidFill>
              <a:srgbClr val="008000"/>
            </a:solidFill>
            <a:tailEnd type="arrow"/>
          </a:ln>
        </p:spPr>
        <p:style>
          <a:lnRef idx="1">
            <a:schemeClr val="accent5"/>
          </a:lnRef>
          <a:fillRef idx="0">
            <a:schemeClr val="accent5"/>
          </a:fillRef>
          <a:effectRef idx="0">
            <a:schemeClr val="accent5"/>
          </a:effectRef>
          <a:fontRef idx="minor">
            <a:schemeClr val="tx1"/>
          </a:fontRef>
        </p:style>
      </p:cxnSp>
      <p:sp>
        <p:nvSpPr>
          <p:cNvPr id="24" name="Text Box 7"/>
          <p:cNvSpPr txBox="1">
            <a:spLocks noChangeArrowheads="1"/>
          </p:cNvSpPr>
          <p:nvPr/>
        </p:nvSpPr>
        <p:spPr bwMode="auto">
          <a:xfrm>
            <a:off x="8210330" y="4641852"/>
            <a:ext cx="778329" cy="338554"/>
          </a:xfrm>
          <a:prstGeom prst="rect">
            <a:avLst/>
          </a:prstGeom>
          <a:noFill/>
          <a:ln w="9525" algn="ctr">
            <a:noFill/>
            <a:miter lim="800000"/>
            <a:headEnd/>
            <a:tailEnd/>
          </a:ln>
        </p:spPr>
        <p:txBody>
          <a:bodyPr wrap="square">
            <a:spAutoFit/>
          </a:bodyPr>
          <a:lstStyle/>
          <a:p>
            <a:pPr>
              <a:spcBef>
                <a:spcPct val="50000"/>
              </a:spcBef>
            </a:pPr>
            <a:r>
              <a:rPr lang="en-US" altLang="zh-CN" sz="1600" b="1" dirty="0" smtClean="0"/>
              <a:t>No</a:t>
            </a:r>
            <a:endParaRPr lang="en-US" altLang="zh-CN" sz="1600" b="1" dirty="0"/>
          </a:p>
        </p:txBody>
      </p:sp>
      <p:sp>
        <p:nvSpPr>
          <p:cNvPr id="25" name="Text Box 7"/>
          <p:cNvSpPr txBox="1">
            <a:spLocks noChangeArrowheads="1"/>
          </p:cNvSpPr>
          <p:nvPr/>
        </p:nvSpPr>
        <p:spPr bwMode="auto">
          <a:xfrm>
            <a:off x="7178047" y="5242625"/>
            <a:ext cx="778329" cy="338554"/>
          </a:xfrm>
          <a:prstGeom prst="rect">
            <a:avLst/>
          </a:prstGeom>
          <a:noFill/>
          <a:ln w="9525" algn="ctr">
            <a:noFill/>
            <a:miter lim="800000"/>
            <a:headEnd/>
            <a:tailEnd/>
          </a:ln>
        </p:spPr>
        <p:txBody>
          <a:bodyPr wrap="square">
            <a:spAutoFit/>
          </a:bodyPr>
          <a:lstStyle/>
          <a:p>
            <a:pPr>
              <a:spcBef>
                <a:spcPct val="50000"/>
              </a:spcBef>
            </a:pPr>
            <a:r>
              <a:rPr lang="en-US" altLang="zh-CN" sz="1600" b="1" dirty="0" smtClean="0"/>
              <a:t>Yes</a:t>
            </a:r>
            <a:endParaRPr lang="en-US" altLang="zh-CN" sz="1600" b="1" dirty="0"/>
          </a:p>
        </p:txBody>
      </p:sp>
      <p:sp>
        <p:nvSpPr>
          <p:cNvPr id="26" name="Text Box 7"/>
          <p:cNvSpPr txBox="1">
            <a:spLocks noChangeArrowheads="1"/>
          </p:cNvSpPr>
          <p:nvPr/>
        </p:nvSpPr>
        <p:spPr bwMode="auto">
          <a:xfrm>
            <a:off x="8252285" y="1844824"/>
            <a:ext cx="1072243" cy="369332"/>
          </a:xfrm>
          <a:prstGeom prst="rect">
            <a:avLst/>
          </a:prstGeom>
          <a:noFill/>
          <a:ln w="9525" algn="ctr">
            <a:noFill/>
            <a:miter lim="800000"/>
            <a:headEnd/>
            <a:tailEnd/>
          </a:ln>
        </p:spPr>
        <p:txBody>
          <a:bodyPr wrap="square">
            <a:spAutoFit/>
          </a:bodyPr>
          <a:lstStyle/>
          <a:p>
            <a:pPr>
              <a:spcBef>
                <a:spcPct val="50000"/>
              </a:spcBef>
            </a:pPr>
            <a:r>
              <a:rPr lang="en-US" altLang="zh-CN" sz="1800" dirty="0" smtClean="0"/>
              <a:t>t = t+1 </a:t>
            </a:r>
            <a:endParaRPr lang="en-US" altLang="zh-CN" sz="1800" dirty="0"/>
          </a:p>
        </p:txBody>
      </p:sp>
      <p:cxnSp>
        <p:nvCxnSpPr>
          <p:cNvPr id="16" name="Straight Arrow Connector 15"/>
          <p:cNvCxnSpPr>
            <a:stCxn id="17" idx="2"/>
            <a:endCxn id="29" idx="0"/>
          </p:cNvCxnSpPr>
          <p:nvPr/>
        </p:nvCxnSpPr>
        <p:spPr>
          <a:xfrm>
            <a:off x="7056276" y="2439021"/>
            <a:ext cx="0" cy="267010"/>
          </a:xfrm>
          <a:prstGeom prst="straightConnector1">
            <a:avLst/>
          </a:prstGeom>
          <a:ln w="24765">
            <a:solidFill>
              <a:srgbClr val="008000"/>
            </a:solidFill>
            <a:tailEnd type="arrow"/>
          </a:ln>
        </p:spPr>
        <p:style>
          <a:lnRef idx="1">
            <a:schemeClr val="accent5"/>
          </a:lnRef>
          <a:fillRef idx="0">
            <a:schemeClr val="accent5"/>
          </a:fillRef>
          <a:effectRef idx="0">
            <a:schemeClr val="accent5"/>
          </a:effectRef>
          <a:fontRef idx="minor">
            <a:schemeClr val="tx1"/>
          </a:fontRef>
        </p:style>
      </p:cxnSp>
      <p:sp>
        <p:nvSpPr>
          <p:cNvPr id="17" name="Rectangle 16"/>
          <p:cNvSpPr/>
          <p:nvPr/>
        </p:nvSpPr>
        <p:spPr>
          <a:xfrm>
            <a:off x="5940152" y="2038506"/>
            <a:ext cx="2232248" cy="400515"/>
          </a:xfrm>
          <a:prstGeom prst="rect">
            <a:avLst/>
          </a:prstGeom>
          <a:ln>
            <a:solidFill>
              <a:srgbClr val="0000CC"/>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b="1" dirty="0" smtClean="0"/>
              <a:t>Random Sampling</a:t>
            </a:r>
          </a:p>
        </p:txBody>
      </p:sp>
      <p:cxnSp>
        <p:nvCxnSpPr>
          <p:cNvPr id="32" name="Straight Arrow Connector 31"/>
          <p:cNvCxnSpPr/>
          <p:nvPr/>
        </p:nvCxnSpPr>
        <p:spPr>
          <a:xfrm>
            <a:off x="534194" y="4952206"/>
            <a:ext cx="5180806" cy="794"/>
          </a:xfrm>
          <a:prstGeom prst="straightConnector1">
            <a:avLst/>
          </a:prstGeom>
          <a:ln w="3746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flipH="1" flipV="1">
            <a:off x="-646906" y="3771106"/>
            <a:ext cx="2362200" cy="1588"/>
          </a:xfrm>
          <a:prstGeom prst="straightConnector1">
            <a:avLst/>
          </a:prstGeom>
          <a:ln w="3746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265114" y="3846514"/>
            <a:ext cx="2209799" cy="317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1179514" y="3846512"/>
            <a:ext cx="2209799" cy="317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2097091" y="3846512"/>
            <a:ext cx="2209799" cy="317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3008314" y="3846512"/>
            <a:ext cx="2209799" cy="317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3925891" y="3846512"/>
            <a:ext cx="2209799" cy="317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39" name="Text Box 7"/>
          <p:cNvSpPr txBox="1">
            <a:spLocks noChangeArrowheads="1"/>
          </p:cNvSpPr>
          <p:nvPr/>
        </p:nvSpPr>
        <p:spPr bwMode="auto">
          <a:xfrm>
            <a:off x="1143000" y="5071646"/>
            <a:ext cx="685800" cy="338554"/>
          </a:xfrm>
          <a:prstGeom prst="rect">
            <a:avLst/>
          </a:prstGeom>
          <a:noFill/>
          <a:ln w="9525" algn="ctr">
            <a:noFill/>
            <a:miter lim="800000"/>
            <a:headEnd/>
            <a:tailEnd/>
          </a:ln>
        </p:spPr>
        <p:txBody>
          <a:bodyPr wrap="square">
            <a:spAutoFit/>
          </a:bodyPr>
          <a:lstStyle/>
          <a:p>
            <a:pPr>
              <a:spcBef>
                <a:spcPct val="50000"/>
              </a:spcBef>
            </a:pPr>
            <a:r>
              <a:rPr lang="en-US" altLang="zh-CN" sz="1600" dirty="0" smtClean="0"/>
              <a:t>t + 1</a:t>
            </a:r>
            <a:endParaRPr lang="en-US" altLang="zh-CN" sz="1600" dirty="0"/>
          </a:p>
        </p:txBody>
      </p:sp>
      <p:sp>
        <p:nvSpPr>
          <p:cNvPr id="40" name="Text Box 7"/>
          <p:cNvSpPr txBox="1">
            <a:spLocks noChangeArrowheads="1"/>
          </p:cNvSpPr>
          <p:nvPr/>
        </p:nvSpPr>
        <p:spPr bwMode="auto">
          <a:xfrm>
            <a:off x="457200" y="5071646"/>
            <a:ext cx="381000" cy="338554"/>
          </a:xfrm>
          <a:prstGeom prst="rect">
            <a:avLst/>
          </a:prstGeom>
          <a:noFill/>
          <a:ln w="9525" algn="ctr">
            <a:noFill/>
            <a:miter lim="800000"/>
            <a:headEnd/>
            <a:tailEnd/>
          </a:ln>
        </p:spPr>
        <p:txBody>
          <a:bodyPr wrap="square">
            <a:spAutoFit/>
          </a:bodyPr>
          <a:lstStyle/>
          <a:p>
            <a:pPr>
              <a:spcBef>
                <a:spcPct val="50000"/>
              </a:spcBef>
            </a:pPr>
            <a:r>
              <a:rPr lang="en-US" altLang="zh-CN" sz="1600" dirty="0" smtClean="0"/>
              <a:t>t</a:t>
            </a:r>
            <a:endParaRPr lang="en-US" altLang="zh-CN" sz="1600" dirty="0"/>
          </a:p>
        </p:txBody>
      </p:sp>
      <p:sp>
        <p:nvSpPr>
          <p:cNvPr id="41" name="Text Box 7"/>
          <p:cNvSpPr txBox="1">
            <a:spLocks noChangeArrowheads="1"/>
          </p:cNvSpPr>
          <p:nvPr/>
        </p:nvSpPr>
        <p:spPr bwMode="auto">
          <a:xfrm>
            <a:off x="1981200" y="5071646"/>
            <a:ext cx="838200" cy="338554"/>
          </a:xfrm>
          <a:prstGeom prst="rect">
            <a:avLst/>
          </a:prstGeom>
          <a:noFill/>
          <a:ln w="9525" algn="ctr">
            <a:noFill/>
            <a:miter lim="800000"/>
            <a:headEnd/>
            <a:tailEnd/>
          </a:ln>
        </p:spPr>
        <p:txBody>
          <a:bodyPr wrap="square">
            <a:spAutoFit/>
          </a:bodyPr>
          <a:lstStyle/>
          <a:p>
            <a:pPr>
              <a:spcBef>
                <a:spcPct val="50000"/>
              </a:spcBef>
            </a:pPr>
            <a:r>
              <a:rPr lang="en-US" altLang="zh-CN" sz="1600" dirty="0" smtClean="0"/>
              <a:t>t + 2</a:t>
            </a:r>
            <a:endParaRPr lang="en-US" altLang="zh-CN" sz="1600" dirty="0"/>
          </a:p>
        </p:txBody>
      </p:sp>
      <p:sp>
        <p:nvSpPr>
          <p:cNvPr id="42" name="Text Box 7"/>
          <p:cNvSpPr txBox="1">
            <a:spLocks noChangeArrowheads="1"/>
          </p:cNvSpPr>
          <p:nvPr/>
        </p:nvSpPr>
        <p:spPr bwMode="auto">
          <a:xfrm>
            <a:off x="2971800" y="5071646"/>
            <a:ext cx="838200" cy="338554"/>
          </a:xfrm>
          <a:prstGeom prst="rect">
            <a:avLst/>
          </a:prstGeom>
          <a:noFill/>
          <a:ln w="9525" algn="ctr">
            <a:noFill/>
            <a:miter lim="800000"/>
            <a:headEnd/>
            <a:tailEnd/>
          </a:ln>
        </p:spPr>
        <p:txBody>
          <a:bodyPr wrap="square">
            <a:spAutoFit/>
          </a:bodyPr>
          <a:lstStyle/>
          <a:p>
            <a:pPr>
              <a:spcBef>
                <a:spcPct val="50000"/>
              </a:spcBef>
            </a:pPr>
            <a:r>
              <a:rPr lang="en-US" altLang="zh-CN" sz="1600" dirty="0" smtClean="0"/>
              <a:t>t + 3</a:t>
            </a:r>
            <a:endParaRPr lang="en-US" altLang="zh-CN" sz="1600" dirty="0"/>
          </a:p>
        </p:txBody>
      </p:sp>
      <p:sp>
        <p:nvSpPr>
          <p:cNvPr id="43" name="Text Box 7"/>
          <p:cNvSpPr txBox="1">
            <a:spLocks noChangeArrowheads="1"/>
          </p:cNvSpPr>
          <p:nvPr/>
        </p:nvSpPr>
        <p:spPr bwMode="auto">
          <a:xfrm>
            <a:off x="3810000" y="5071646"/>
            <a:ext cx="838200" cy="338554"/>
          </a:xfrm>
          <a:prstGeom prst="rect">
            <a:avLst/>
          </a:prstGeom>
          <a:noFill/>
          <a:ln w="9525" algn="ctr">
            <a:noFill/>
            <a:miter lim="800000"/>
            <a:headEnd/>
            <a:tailEnd/>
          </a:ln>
        </p:spPr>
        <p:txBody>
          <a:bodyPr wrap="square">
            <a:spAutoFit/>
          </a:bodyPr>
          <a:lstStyle/>
          <a:p>
            <a:pPr>
              <a:spcBef>
                <a:spcPct val="50000"/>
              </a:spcBef>
            </a:pPr>
            <a:r>
              <a:rPr lang="en-US" altLang="zh-CN" sz="1600" dirty="0" smtClean="0"/>
              <a:t>t + 4</a:t>
            </a:r>
            <a:endParaRPr lang="en-US" altLang="zh-CN" sz="1600" dirty="0"/>
          </a:p>
        </p:txBody>
      </p:sp>
      <p:sp>
        <p:nvSpPr>
          <p:cNvPr id="44" name="Text Box 7"/>
          <p:cNvSpPr txBox="1">
            <a:spLocks noChangeArrowheads="1"/>
          </p:cNvSpPr>
          <p:nvPr/>
        </p:nvSpPr>
        <p:spPr bwMode="auto">
          <a:xfrm>
            <a:off x="4724400" y="5071646"/>
            <a:ext cx="838200" cy="338554"/>
          </a:xfrm>
          <a:prstGeom prst="rect">
            <a:avLst/>
          </a:prstGeom>
          <a:noFill/>
          <a:ln w="9525" algn="ctr">
            <a:noFill/>
            <a:miter lim="800000"/>
            <a:headEnd/>
            <a:tailEnd/>
          </a:ln>
        </p:spPr>
        <p:txBody>
          <a:bodyPr wrap="square">
            <a:spAutoFit/>
          </a:bodyPr>
          <a:lstStyle/>
          <a:p>
            <a:pPr>
              <a:spcBef>
                <a:spcPct val="50000"/>
              </a:spcBef>
            </a:pPr>
            <a:r>
              <a:rPr lang="en-US" altLang="zh-CN" sz="1600" dirty="0" smtClean="0"/>
              <a:t>t + 5</a:t>
            </a:r>
            <a:endParaRPr lang="en-US" altLang="zh-CN" sz="1600" dirty="0"/>
          </a:p>
        </p:txBody>
      </p:sp>
      <p:sp>
        <p:nvSpPr>
          <p:cNvPr id="45" name="Oval 44"/>
          <p:cNvSpPr/>
          <p:nvPr/>
        </p:nvSpPr>
        <p:spPr>
          <a:xfrm>
            <a:off x="457200" y="3733800"/>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48" name="Title 1"/>
          <p:cNvSpPr>
            <a:spLocks noGrp="1"/>
          </p:cNvSpPr>
          <p:nvPr>
            <p:ph type="title"/>
          </p:nvPr>
        </p:nvSpPr>
        <p:spPr>
          <a:xfrm>
            <a:off x="323528" y="44624"/>
            <a:ext cx="8458200" cy="792162"/>
          </a:xfrm>
        </p:spPr>
        <p:txBody>
          <a:bodyPr>
            <a:normAutofit/>
          </a:bodyPr>
          <a:lstStyle/>
          <a:p>
            <a:r>
              <a:rPr lang="en-US" altLang="zh-CN" dirty="0" smtClean="0"/>
              <a:t>B</a:t>
            </a:r>
            <a:r>
              <a:rPr lang="en-US" dirty="0" smtClean="0"/>
              <a:t>. Hand-object Motion Capture</a:t>
            </a:r>
            <a:endParaRPr lang="en-US" dirty="0"/>
          </a:p>
        </p:txBody>
      </p:sp>
    </p:spTree>
    <p:extLst>
      <p:ext uri="{BB962C8B-B14F-4D97-AF65-F5344CB8AC3E}">
        <p14:creationId xmlns:p14="http://schemas.microsoft.com/office/powerpoint/2010/main" val="18871874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5"/>
          <p:cNvSpPr txBox="1">
            <a:spLocks/>
          </p:cNvSpPr>
          <p:nvPr/>
        </p:nvSpPr>
        <p:spPr bwMode="auto">
          <a:xfrm>
            <a:off x="685800" y="1524000"/>
            <a:ext cx="84582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endParaRPr kumimoji="0" lang="zh-CN" altLang="en-US" sz="2800" b="0" i="0" u="none" strike="noStrike" kern="1200" cap="none" spc="0" normalizeH="0" baseline="0" noProof="0" dirty="0" smtClean="0">
              <a:ln>
                <a:noFill/>
              </a:ln>
              <a:solidFill>
                <a:schemeClr val="tx1"/>
              </a:solidFill>
              <a:effectLst/>
              <a:uLnTx/>
              <a:uFillTx/>
              <a:latin typeface="+mn-lt"/>
              <a:ea typeface="SimSun" pitchFamily="2" charset="-122"/>
              <a:cs typeface="+mn-cs"/>
            </a:endParaRPr>
          </a:p>
        </p:txBody>
      </p:sp>
      <p:sp>
        <p:nvSpPr>
          <p:cNvPr id="5" name="Rectangle 95"/>
          <p:cNvSpPr txBox="1">
            <a:spLocks/>
          </p:cNvSpPr>
          <p:nvPr/>
        </p:nvSpPr>
        <p:spPr bwMode="auto">
          <a:xfrm>
            <a:off x="457200" y="1524000"/>
            <a:ext cx="8458200" cy="236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ts val="400"/>
              </a:spcBef>
              <a:buClr>
                <a:schemeClr val="tx2"/>
              </a:buClr>
              <a:buSzPct val="95000"/>
              <a:buFont typeface="Wingdings" pitchFamily="2" charset="2"/>
              <a:buChar char=""/>
              <a:defRPr/>
            </a:pPr>
            <a:endParaRPr kumimoji="0" lang="en-US" altLang="zh-CN" sz="2000" dirty="0" smtClean="0">
              <a:latin typeface="+mn-lt"/>
              <a:ea typeface="SimSun" pitchFamily="2" charset="-122"/>
              <a:cs typeface="+mn-cs"/>
            </a:endParaRPr>
          </a:p>
          <a:p>
            <a:pPr marL="342900" indent="-342900" eaLnBrk="0" hangingPunct="0">
              <a:spcBef>
                <a:spcPts val="400"/>
              </a:spcBef>
              <a:buClr>
                <a:schemeClr val="tx2"/>
              </a:buClr>
              <a:buSzPct val="95000"/>
              <a:defRPr/>
            </a:pPr>
            <a:endParaRPr kumimoji="0" lang="en-US" altLang="zh-CN" sz="2000" dirty="0" smtClean="0">
              <a:solidFill>
                <a:schemeClr val="bg1">
                  <a:lumMod val="65000"/>
                  <a:lumOff val="35000"/>
                </a:schemeClr>
              </a:solidFill>
              <a:latin typeface="+mn-lt"/>
              <a:ea typeface="SimSun" pitchFamily="2" charset="-122"/>
              <a:cs typeface="+mn-cs"/>
            </a:endParaRPr>
          </a:p>
          <a:p>
            <a:pPr marL="342900" indent="-342900" eaLnBrk="0" hangingPunct="0">
              <a:spcBef>
                <a:spcPts val="400"/>
              </a:spcBef>
              <a:buClr>
                <a:schemeClr val="tx2"/>
              </a:buClr>
              <a:buSzPct val="95000"/>
              <a:defRPr/>
            </a:pPr>
            <a:endParaRPr kumimoji="0" lang="en-US" altLang="zh-CN" sz="2000" dirty="0" smtClean="0">
              <a:solidFill>
                <a:schemeClr val="bg1">
                  <a:lumMod val="65000"/>
                  <a:lumOff val="35000"/>
                </a:schemeClr>
              </a:solidFill>
              <a:latin typeface="+mn-lt"/>
              <a:ea typeface="SimSun" pitchFamily="2" charset="-122"/>
              <a:cs typeface="+mn-cs"/>
            </a:endParaRPr>
          </a:p>
          <a:p>
            <a:pPr marL="342900" indent="-342900" eaLnBrk="0" hangingPunct="0">
              <a:spcBef>
                <a:spcPts val="400"/>
              </a:spcBef>
              <a:buClr>
                <a:schemeClr val="tx2"/>
              </a:buClr>
              <a:buSzPct val="95000"/>
              <a:defRPr/>
            </a:pPr>
            <a:r>
              <a:rPr lang="en-US" altLang="zh-CN" sz="2400" dirty="0" smtClean="0">
                <a:ea typeface="SimSun" pitchFamily="2" charset="-122"/>
              </a:rPr>
              <a:t>	</a:t>
            </a:r>
            <a:endParaRPr kumimoji="0" lang="en-US" altLang="zh-CN" sz="2400" b="0" i="0" u="none" strike="noStrike" kern="1200" cap="none" spc="0" normalizeH="0" baseline="0" noProof="0" dirty="0" smtClean="0">
              <a:ln>
                <a:noFill/>
              </a:ln>
              <a:solidFill>
                <a:schemeClr val="tx1"/>
              </a:solidFill>
              <a:effectLst/>
              <a:uLnTx/>
              <a:uFillTx/>
              <a:latin typeface="+mn-lt"/>
              <a:ea typeface="SimSun" pitchFamily="2" charset="-122"/>
              <a:cs typeface="+mn-cs"/>
            </a:endParaRPr>
          </a:p>
          <a:p>
            <a:pPr marL="342900" marR="0" lvl="0" indent="-342900" algn="l" defTabSz="914400" rtl="0" eaLnBrk="0" fontAlgn="base" latinLnBrk="0" hangingPunct="0">
              <a:lnSpc>
                <a:spcPct val="100000"/>
              </a:lnSpc>
              <a:spcBef>
                <a:spcPts val="700"/>
              </a:spcBef>
              <a:spcAft>
                <a:spcPct val="0"/>
              </a:spcAft>
              <a:buClr>
                <a:schemeClr val="tx2"/>
              </a:buClr>
              <a:buSzPct val="95000"/>
              <a:tabLst/>
              <a:defRPr/>
            </a:pPr>
            <a:endParaRPr kumimoji="0" lang="zh-CN" altLang="en-US" sz="2800" b="0" i="0" u="none" strike="noStrike" kern="1200" cap="none" spc="0" normalizeH="0" baseline="0" noProof="0" dirty="0" smtClean="0">
              <a:ln>
                <a:noFill/>
              </a:ln>
              <a:solidFill>
                <a:schemeClr val="tx1"/>
              </a:solidFill>
              <a:effectLst/>
              <a:uLnTx/>
              <a:uFillTx/>
              <a:latin typeface="+mn-lt"/>
              <a:ea typeface="SimSun" pitchFamily="2" charset="-122"/>
              <a:cs typeface="+mn-cs"/>
            </a:endParaRPr>
          </a:p>
        </p:txBody>
      </p:sp>
      <p:sp>
        <p:nvSpPr>
          <p:cNvPr id="6" name="Rectangle 95"/>
          <p:cNvSpPr txBox="1">
            <a:spLocks/>
          </p:cNvSpPr>
          <p:nvPr/>
        </p:nvSpPr>
        <p:spPr bwMode="auto">
          <a:xfrm>
            <a:off x="381000" y="1600200"/>
            <a:ext cx="8458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endParaRPr kumimoji="0" lang="en-US" altLang="zh-CN" sz="2000" dirty="0" smtClean="0">
              <a:latin typeface="+mn-lt"/>
              <a:ea typeface="SimSun" pitchFamily="2" charset="-122"/>
              <a:cs typeface="+mn-cs"/>
            </a:endParaRPr>
          </a:p>
          <a:p>
            <a:pPr marL="342900" marR="0" lvl="0" indent="-3429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endParaRPr kumimoji="0" lang="en-US" altLang="zh-CN" sz="2000" dirty="0" smtClean="0">
              <a:latin typeface="+mn-lt"/>
              <a:ea typeface="SimSun" pitchFamily="2" charset="-122"/>
              <a:cs typeface="+mn-cs"/>
            </a:endParaRPr>
          </a:p>
          <a:p>
            <a:pPr marL="342900" marR="0" lvl="0" indent="-3429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endParaRPr kumimoji="0" lang="en-US" altLang="zh-CN" sz="2000" dirty="0" smtClean="0">
              <a:latin typeface="+mn-lt"/>
              <a:ea typeface="SimSun" pitchFamily="2" charset="-122"/>
              <a:cs typeface="+mn-cs"/>
            </a:endParaRPr>
          </a:p>
          <a:p>
            <a:pPr marL="342900" lvl="0" indent="-342900" eaLnBrk="0" hangingPunct="0">
              <a:spcBef>
                <a:spcPts val="700"/>
              </a:spcBef>
              <a:buClr>
                <a:schemeClr val="tx2"/>
              </a:buClr>
              <a:buSzPct val="95000"/>
              <a:defRPr/>
            </a:pPr>
            <a:endParaRPr kumimoji="0" lang="en-US" altLang="zh-CN" sz="2400" baseline="0" dirty="0" smtClean="0">
              <a:latin typeface="+mn-lt"/>
              <a:ea typeface="SimSun" pitchFamily="2" charset="-122"/>
              <a:cs typeface="+mn-cs"/>
            </a:endParaRPr>
          </a:p>
        </p:txBody>
      </p:sp>
      <p:sp>
        <p:nvSpPr>
          <p:cNvPr id="7" name="Rectangle 95"/>
          <p:cNvSpPr txBox="1">
            <a:spLocks/>
          </p:cNvSpPr>
          <p:nvPr/>
        </p:nvSpPr>
        <p:spPr bwMode="auto">
          <a:xfrm>
            <a:off x="533400" y="1752600"/>
            <a:ext cx="8458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endParaRPr kumimoji="0" lang="en-US" altLang="zh-CN" sz="2000" dirty="0" smtClean="0">
              <a:latin typeface="+mn-lt"/>
              <a:ea typeface="SimSun" pitchFamily="2" charset="-122"/>
              <a:cs typeface="+mn-cs"/>
            </a:endParaRPr>
          </a:p>
          <a:p>
            <a:pPr marL="342900" lvl="0" indent="-342900" eaLnBrk="0" hangingPunct="0">
              <a:spcBef>
                <a:spcPts val="700"/>
              </a:spcBef>
              <a:buClr>
                <a:schemeClr val="tx2"/>
              </a:buClr>
              <a:buSzPct val="95000"/>
              <a:defRPr/>
            </a:pPr>
            <a:endParaRPr kumimoji="0" lang="en-US" altLang="zh-CN" sz="2400" baseline="0" dirty="0" smtClean="0">
              <a:latin typeface="+mn-lt"/>
              <a:ea typeface="SimSun" pitchFamily="2" charset="-122"/>
              <a:cs typeface="+mn-cs"/>
            </a:endParaRPr>
          </a:p>
        </p:txBody>
      </p:sp>
      <p:sp>
        <p:nvSpPr>
          <p:cNvPr id="8" name="Rectangle 95"/>
          <p:cNvSpPr txBox="1">
            <a:spLocks/>
          </p:cNvSpPr>
          <p:nvPr/>
        </p:nvSpPr>
        <p:spPr bwMode="auto">
          <a:xfrm>
            <a:off x="457200" y="1524000"/>
            <a:ext cx="8458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ts val="700"/>
              </a:spcBef>
              <a:buClr>
                <a:schemeClr val="tx2"/>
              </a:buClr>
              <a:buSzPct val="95000"/>
              <a:defRPr/>
            </a:pPr>
            <a:endParaRPr kumimoji="0" lang="en-US" altLang="zh-CN" sz="2400" baseline="0" dirty="0" smtClean="0">
              <a:latin typeface="+mn-lt"/>
              <a:ea typeface="SimSun" pitchFamily="2" charset="-122"/>
              <a:cs typeface="+mn-cs"/>
            </a:endParaRPr>
          </a:p>
        </p:txBody>
      </p:sp>
      <p:graphicFrame>
        <p:nvGraphicFramePr>
          <p:cNvPr id="9" name="Object 3"/>
          <p:cNvGraphicFramePr>
            <a:graphicFrameLocks noChangeAspect="1"/>
          </p:cNvGraphicFramePr>
          <p:nvPr>
            <p:extLst/>
          </p:nvPr>
        </p:nvGraphicFramePr>
        <p:xfrm>
          <a:off x="990600" y="1752601"/>
          <a:ext cx="3505200" cy="490538"/>
        </p:xfrm>
        <a:graphic>
          <a:graphicData uri="http://schemas.openxmlformats.org/presentationml/2006/ole">
            <mc:AlternateContent xmlns:mc="http://schemas.openxmlformats.org/markup-compatibility/2006">
              <mc:Choice xmlns:v="urn:schemas-microsoft-com:vml" Requires="v">
                <p:oleObj spid="_x0000_s638990" name="Equation" r:id="rId4" imgW="1943100" imgH="304800" progId="Equation.DSMT4">
                  <p:embed/>
                </p:oleObj>
              </mc:Choice>
              <mc:Fallback>
                <p:oleObj name="Equation" r:id="rId4" imgW="1943100" imgH="304800" progId="Equation.DSMT4">
                  <p:embed/>
                  <p:pic>
                    <p:nvPicPr>
                      <p:cNvPr id="0" name="Picture 2"/>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990600" y="1752601"/>
                        <a:ext cx="3505200" cy="490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2" name="Straight Arrow Connector 31"/>
          <p:cNvCxnSpPr/>
          <p:nvPr/>
        </p:nvCxnSpPr>
        <p:spPr>
          <a:xfrm>
            <a:off x="534194" y="4952206"/>
            <a:ext cx="5180806" cy="794"/>
          </a:xfrm>
          <a:prstGeom prst="straightConnector1">
            <a:avLst/>
          </a:prstGeom>
          <a:ln w="3746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flipH="1" flipV="1">
            <a:off x="-646906" y="3771106"/>
            <a:ext cx="2362200" cy="1588"/>
          </a:xfrm>
          <a:prstGeom prst="straightConnector1">
            <a:avLst/>
          </a:prstGeom>
          <a:ln w="3746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265114" y="3846514"/>
            <a:ext cx="2209799" cy="317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1179514" y="3846512"/>
            <a:ext cx="2209799" cy="317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2097091" y="3846512"/>
            <a:ext cx="2209799" cy="317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3008314" y="3846512"/>
            <a:ext cx="2209799" cy="317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3925891" y="3846512"/>
            <a:ext cx="2209799" cy="317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39" name="Text Box 7"/>
          <p:cNvSpPr txBox="1">
            <a:spLocks noChangeArrowheads="1"/>
          </p:cNvSpPr>
          <p:nvPr/>
        </p:nvSpPr>
        <p:spPr bwMode="auto">
          <a:xfrm>
            <a:off x="1143000" y="5071646"/>
            <a:ext cx="685800" cy="338554"/>
          </a:xfrm>
          <a:prstGeom prst="rect">
            <a:avLst/>
          </a:prstGeom>
          <a:noFill/>
          <a:ln w="9525" algn="ctr">
            <a:noFill/>
            <a:miter lim="800000"/>
            <a:headEnd/>
            <a:tailEnd/>
          </a:ln>
        </p:spPr>
        <p:txBody>
          <a:bodyPr wrap="square">
            <a:spAutoFit/>
          </a:bodyPr>
          <a:lstStyle/>
          <a:p>
            <a:pPr>
              <a:spcBef>
                <a:spcPct val="50000"/>
              </a:spcBef>
            </a:pPr>
            <a:r>
              <a:rPr lang="en-US" altLang="zh-CN" sz="1600" dirty="0" smtClean="0"/>
              <a:t>t + 1</a:t>
            </a:r>
            <a:endParaRPr lang="en-US" altLang="zh-CN" sz="1600" dirty="0"/>
          </a:p>
        </p:txBody>
      </p:sp>
      <p:sp>
        <p:nvSpPr>
          <p:cNvPr id="40" name="Text Box 7"/>
          <p:cNvSpPr txBox="1">
            <a:spLocks noChangeArrowheads="1"/>
          </p:cNvSpPr>
          <p:nvPr/>
        </p:nvSpPr>
        <p:spPr bwMode="auto">
          <a:xfrm>
            <a:off x="457200" y="5071646"/>
            <a:ext cx="381000" cy="338554"/>
          </a:xfrm>
          <a:prstGeom prst="rect">
            <a:avLst/>
          </a:prstGeom>
          <a:noFill/>
          <a:ln w="9525" algn="ctr">
            <a:noFill/>
            <a:miter lim="800000"/>
            <a:headEnd/>
            <a:tailEnd/>
          </a:ln>
        </p:spPr>
        <p:txBody>
          <a:bodyPr wrap="square">
            <a:spAutoFit/>
          </a:bodyPr>
          <a:lstStyle/>
          <a:p>
            <a:pPr>
              <a:spcBef>
                <a:spcPct val="50000"/>
              </a:spcBef>
            </a:pPr>
            <a:r>
              <a:rPr lang="en-US" altLang="zh-CN" sz="1600" dirty="0" smtClean="0"/>
              <a:t>t</a:t>
            </a:r>
            <a:endParaRPr lang="en-US" altLang="zh-CN" sz="1600" dirty="0"/>
          </a:p>
        </p:txBody>
      </p:sp>
      <p:sp>
        <p:nvSpPr>
          <p:cNvPr id="41" name="Text Box 7"/>
          <p:cNvSpPr txBox="1">
            <a:spLocks noChangeArrowheads="1"/>
          </p:cNvSpPr>
          <p:nvPr/>
        </p:nvSpPr>
        <p:spPr bwMode="auto">
          <a:xfrm>
            <a:off x="1981200" y="5071646"/>
            <a:ext cx="838200" cy="338554"/>
          </a:xfrm>
          <a:prstGeom prst="rect">
            <a:avLst/>
          </a:prstGeom>
          <a:noFill/>
          <a:ln w="9525" algn="ctr">
            <a:noFill/>
            <a:miter lim="800000"/>
            <a:headEnd/>
            <a:tailEnd/>
          </a:ln>
        </p:spPr>
        <p:txBody>
          <a:bodyPr wrap="square">
            <a:spAutoFit/>
          </a:bodyPr>
          <a:lstStyle/>
          <a:p>
            <a:pPr>
              <a:spcBef>
                <a:spcPct val="50000"/>
              </a:spcBef>
            </a:pPr>
            <a:r>
              <a:rPr lang="en-US" altLang="zh-CN" sz="1600" dirty="0" smtClean="0"/>
              <a:t>t + 2</a:t>
            </a:r>
            <a:endParaRPr lang="en-US" altLang="zh-CN" sz="1600" dirty="0"/>
          </a:p>
        </p:txBody>
      </p:sp>
      <p:sp>
        <p:nvSpPr>
          <p:cNvPr id="42" name="Text Box 7"/>
          <p:cNvSpPr txBox="1">
            <a:spLocks noChangeArrowheads="1"/>
          </p:cNvSpPr>
          <p:nvPr/>
        </p:nvSpPr>
        <p:spPr bwMode="auto">
          <a:xfrm>
            <a:off x="2971800" y="5071646"/>
            <a:ext cx="838200" cy="338554"/>
          </a:xfrm>
          <a:prstGeom prst="rect">
            <a:avLst/>
          </a:prstGeom>
          <a:noFill/>
          <a:ln w="9525" algn="ctr">
            <a:noFill/>
            <a:miter lim="800000"/>
            <a:headEnd/>
            <a:tailEnd/>
          </a:ln>
        </p:spPr>
        <p:txBody>
          <a:bodyPr wrap="square">
            <a:spAutoFit/>
          </a:bodyPr>
          <a:lstStyle/>
          <a:p>
            <a:pPr>
              <a:spcBef>
                <a:spcPct val="50000"/>
              </a:spcBef>
            </a:pPr>
            <a:r>
              <a:rPr lang="en-US" altLang="zh-CN" sz="1600" dirty="0" smtClean="0"/>
              <a:t>t + 3</a:t>
            </a:r>
            <a:endParaRPr lang="en-US" altLang="zh-CN" sz="1600" dirty="0"/>
          </a:p>
        </p:txBody>
      </p:sp>
      <p:sp>
        <p:nvSpPr>
          <p:cNvPr id="43" name="Text Box 7"/>
          <p:cNvSpPr txBox="1">
            <a:spLocks noChangeArrowheads="1"/>
          </p:cNvSpPr>
          <p:nvPr/>
        </p:nvSpPr>
        <p:spPr bwMode="auto">
          <a:xfrm>
            <a:off x="3810000" y="5071646"/>
            <a:ext cx="838200" cy="338554"/>
          </a:xfrm>
          <a:prstGeom prst="rect">
            <a:avLst/>
          </a:prstGeom>
          <a:noFill/>
          <a:ln w="9525" algn="ctr">
            <a:noFill/>
            <a:miter lim="800000"/>
            <a:headEnd/>
            <a:tailEnd/>
          </a:ln>
        </p:spPr>
        <p:txBody>
          <a:bodyPr wrap="square">
            <a:spAutoFit/>
          </a:bodyPr>
          <a:lstStyle/>
          <a:p>
            <a:pPr>
              <a:spcBef>
                <a:spcPct val="50000"/>
              </a:spcBef>
            </a:pPr>
            <a:r>
              <a:rPr lang="en-US" altLang="zh-CN" sz="1600" dirty="0" smtClean="0"/>
              <a:t>t + 4</a:t>
            </a:r>
            <a:endParaRPr lang="en-US" altLang="zh-CN" sz="1600" dirty="0"/>
          </a:p>
        </p:txBody>
      </p:sp>
      <p:sp>
        <p:nvSpPr>
          <p:cNvPr id="44" name="Text Box 7"/>
          <p:cNvSpPr txBox="1">
            <a:spLocks noChangeArrowheads="1"/>
          </p:cNvSpPr>
          <p:nvPr/>
        </p:nvSpPr>
        <p:spPr bwMode="auto">
          <a:xfrm>
            <a:off x="4724400" y="5071646"/>
            <a:ext cx="838200" cy="338554"/>
          </a:xfrm>
          <a:prstGeom prst="rect">
            <a:avLst/>
          </a:prstGeom>
          <a:noFill/>
          <a:ln w="9525" algn="ctr">
            <a:noFill/>
            <a:miter lim="800000"/>
            <a:headEnd/>
            <a:tailEnd/>
          </a:ln>
        </p:spPr>
        <p:txBody>
          <a:bodyPr wrap="square">
            <a:spAutoFit/>
          </a:bodyPr>
          <a:lstStyle/>
          <a:p>
            <a:pPr>
              <a:spcBef>
                <a:spcPct val="50000"/>
              </a:spcBef>
            </a:pPr>
            <a:r>
              <a:rPr lang="en-US" altLang="zh-CN" sz="1600" dirty="0" smtClean="0"/>
              <a:t>t + 5</a:t>
            </a:r>
            <a:endParaRPr lang="en-US" altLang="zh-CN" sz="1600" dirty="0"/>
          </a:p>
        </p:txBody>
      </p:sp>
      <p:sp>
        <p:nvSpPr>
          <p:cNvPr id="45" name="Oval 44"/>
          <p:cNvSpPr/>
          <p:nvPr/>
        </p:nvSpPr>
        <p:spPr>
          <a:xfrm>
            <a:off x="457200" y="3733800"/>
            <a:ext cx="152400" cy="152400"/>
          </a:xfrm>
          <a:prstGeom prst="ellipse">
            <a:avLst/>
          </a:prstGeom>
          <a:solidFill>
            <a:srgbClr val="FF0505"/>
          </a:solidFill>
          <a:ln>
            <a:solidFill>
              <a:srgbClr val="FF0505"/>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98" name="Oval 97"/>
          <p:cNvSpPr/>
          <p:nvPr/>
        </p:nvSpPr>
        <p:spPr>
          <a:xfrm>
            <a:off x="1295400" y="35052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99" name="Oval 98"/>
          <p:cNvSpPr/>
          <p:nvPr/>
        </p:nvSpPr>
        <p:spPr>
          <a:xfrm>
            <a:off x="1295400" y="37338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100" name="Oval 99"/>
          <p:cNvSpPr/>
          <p:nvPr/>
        </p:nvSpPr>
        <p:spPr>
          <a:xfrm>
            <a:off x="1295400" y="41148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101" name="Oval 100"/>
          <p:cNvSpPr/>
          <p:nvPr/>
        </p:nvSpPr>
        <p:spPr>
          <a:xfrm>
            <a:off x="1295400" y="43434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102" name="Oval 101"/>
          <p:cNvSpPr/>
          <p:nvPr/>
        </p:nvSpPr>
        <p:spPr>
          <a:xfrm>
            <a:off x="1295400" y="32766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103" name="Oval 102"/>
          <p:cNvSpPr/>
          <p:nvPr/>
        </p:nvSpPr>
        <p:spPr>
          <a:xfrm>
            <a:off x="1295400" y="28956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cxnSp>
        <p:nvCxnSpPr>
          <p:cNvPr id="104" name="Straight Arrow Connector 103"/>
          <p:cNvCxnSpPr/>
          <p:nvPr/>
        </p:nvCxnSpPr>
        <p:spPr>
          <a:xfrm rot="5400000" flipH="1" flipV="1">
            <a:off x="560341" y="3097259"/>
            <a:ext cx="708118" cy="609600"/>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105" name="Straight Arrow Connector 104"/>
          <p:cNvCxnSpPr>
            <a:stCxn id="45" idx="6"/>
          </p:cNvCxnSpPr>
          <p:nvPr/>
        </p:nvCxnSpPr>
        <p:spPr>
          <a:xfrm flipV="1">
            <a:off x="609600" y="3352800"/>
            <a:ext cx="609600" cy="457200"/>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106" name="Straight Arrow Connector 105"/>
          <p:cNvCxnSpPr>
            <a:stCxn id="45" idx="6"/>
          </p:cNvCxnSpPr>
          <p:nvPr/>
        </p:nvCxnSpPr>
        <p:spPr>
          <a:xfrm>
            <a:off x="609600" y="3810000"/>
            <a:ext cx="609600" cy="1588"/>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107" name="Straight Arrow Connector 106"/>
          <p:cNvCxnSpPr>
            <a:stCxn id="45" idx="6"/>
          </p:cNvCxnSpPr>
          <p:nvPr/>
        </p:nvCxnSpPr>
        <p:spPr>
          <a:xfrm flipV="1">
            <a:off x="609600" y="3581400"/>
            <a:ext cx="609600" cy="228600"/>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108" name="Straight Arrow Connector 107"/>
          <p:cNvCxnSpPr>
            <a:stCxn id="45" idx="5"/>
          </p:cNvCxnSpPr>
          <p:nvPr/>
        </p:nvCxnSpPr>
        <p:spPr>
          <a:xfrm rot="16200000" flipH="1">
            <a:off x="625382" y="3825782"/>
            <a:ext cx="555718" cy="631918"/>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109" name="Straight Arrow Connector 108"/>
          <p:cNvCxnSpPr>
            <a:stCxn id="45" idx="5"/>
          </p:cNvCxnSpPr>
          <p:nvPr/>
        </p:nvCxnSpPr>
        <p:spPr>
          <a:xfrm>
            <a:off x="587282" y="3863882"/>
            <a:ext cx="631918" cy="250918"/>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sp>
        <p:nvSpPr>
          <p:cNvPr id="58" name="Title 1"/>
          <p:cNvSpPr>
            <a:spLocks noGrp="1"/>
          </p:cNvSpPr>
          <p:nvPr>
            <p:ph type="title"/>
          </p:nvPr>
        </p:nvSpPr>
        <p:spPr>
          <a:xfrm>
            <a:off x="323528" y="44624"/>
            <a:ext cx="8458200" cy="792162"/>
          </a:xfrm>
        </p:spPr>
        <p:txBody>
          <a:bodyPr>
            <a:normAutofit/>
          </a:bodyPr>
          <a:lstStyle/>
          <a:p>
            <a:r>
              <a:rPr lang="en-US" altLang="zh-CN" dirty="0" smtClean="0"/>
              <a:t>B</a:t>
            </a:r>
            <a:r>
              <a:rPr lang="en-US" dirty="0" smtClean="0"/>
              <a:t>. Hand-object Motion Capture</a:t>
            </a:r>
            <a:endParaRPr lang="en-US" dirty="0"/>
          </a:p>
        </p:txBody>
      </p:sp>
      <p:sp>
        <p:nvSpPr>
          <p:cNvPr id="56" name="Rectangle 55"/>
          <p:cNvSpPr/>
          <p:nvPr/>
        </p:nvSpPr>
        <p:spPr>
          <a:xfrm>
            <a:off x="5940152" y="3373556"/>
            <a:ext cx="2232248" cy="400515"/>
          </a:xfrm>
          <a:prstGeom prst="rect">
            <a:avLst/>
          </a:prstGeom>
          <a:ln>
            <a:solidFill>
              <a:srgbClr val="0000CC"/>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b="1" dirty="0" smtClean="0"/>
              <a:t>Calculating Cost</a:t>
            </a:r>
            <a:endParaRPr lang="en-US" sz="1600" b="1" dirty="0"/>
          </a:p>
        </p:txBody>
      </p:sp>
      <p:sp>
        <p:nvSpPr>
          <p:cNvPr id="57" name="Rectangle 56"/>
          <p:cNvSpPr/>
          <p:nvPr/>
        </p:nvSpPr>
        <p:spPr>
          <a:xfrm>
            <a:off x="5940152" y="2706031"/>
            <a:ext cx="2232248" cy="400515"/>
          </a:xfrm>
          <a:prstGeom prst="rect">
            <a:avLst/>
          </a:prstGeom>
          <a:ln>
            <a:solidFill>
              <a:srgbClr val="0000CC"/>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b="1" dirty="0" smtClean="0"/>
              <a:t>Dynamic Simulation</a:t>
            </a:r>
          </a:p>
        </p:txBody>
      </p:sp>
      <p:cxnSp>
        <p:nvCxnSpPr>
          <p:cNvPr id="59" name="Straight Arrow Connector 58"/>
          <p:cNvCxnSpPr>
            <a:stCxn id="57" idx="2"/>
            <a:endCxn id="56" idx="0"/>
          </p:cNvCxnSpPr>
          <p:nvPr/>
        </p:nvCxnSpPr>
        <p:spPr>
          <a:xfrm>
            <a:off x="7056276" y="3106546"/>
            <a:ext cx="0" cy="267010"/>
          </a:xfrm>
          <a:prstGeom prst="straightConnector1">
            <a:avLst/>
          </a:prstGeom>
          <a:ln w="24765">
            <a:solidFill>
              <a:srgbClr val="008000"/>
            </a:solidFill>
            <a:tailEnd type="arrow"/>
          </a:ln>
        </p:spPr>
        <p:style>
          <a:lnRef idx="1">
            <a:schemeClr val="accent5"/>
          </a:lnRef>
          <a:fillRef idx="0">
            <a:schemeClr val="accent5"/>
          </a:fillRef>
          <a:effectRef idx="0">
            <a:schemeClr val="accent5"/>
          </a:effectRef>
          <a:fontRef idx="minor">
            <a:schemeClr val="tx1"/>
          </a:fontRef>
        </p:style>
      </p:cxnSp>
      <p:sp>
        <p:nvSpPr>
          <p:cNvPr id="60" name="Rectangle 59"/>
          <p:cNvSpPr/>
          <p:nvPr/>
        </p:nvSpPr>
        <p:spPr>
          <a:xfrm>
            <a:off x="5940152" y="4041081"/>
            <a:ext cx="2232248" cy="400515"/>
          </a:xfrm>
          <a:prstGeom prst="rect">
            <a:avLst/>
          </a:prstGeom>
          <a:ln>
            <a:solidFill>
              <a:srgbClr val="0000CC"/>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b="1" dirty="0" smtClean="0"/>
              <a:t>Selecting Samples</a:t>
            </a:r>
          </a:p>
        </p:txBody>
      </p:sp>
      <p:cxnSp>
        <p:nvCxnSpPr>
          <p:cNvPr id="61" name="Straight Arrow Connector 60"/>
          <p:cNvCxnSpPr>
            <a:stCxn id="56" idx="2"/>
            <a:endCxn id="60" idx="0"/>
          </p:cNvCxnSpPr>
          <p:nvPr/>
        </p:nvCxnSpPr>
        <p:spPr>
          <a:xfrm>
            <a:off x="7056276" y="3774071"/>
            <a:ext cx="0" cy="267010"/>
          </a:xfrm>
          <a:prstGeom prst="straightConnector1">
            <a:avLst/>
          </a:prstGeom>
          <a:ln w="24765">
            <a:solidFill>
              <a:srgbClr val="008000"/>
            </a:solidFill>
            <a:tailEnd type="arrow"/>
          </a:ln>
        </p:spPr>
        <p:style>
          <a:lnRef idx="1">
            <a:schemeClr val="accent5"/>
          </a:lnRef>
          <a:fillRef idx="0">
            <a:schemeClr val="accent5"/>
          </a:fillRef>
          <a:effectRef idx="0">
            <a:schemeClr val="accent5"/>
          </a:effectRef>
          <a:fontRef idx="minor">
            <a:schemeClr val="tx1"/>
          </a:fontRef>
        </p:style>
      </p:cxnSp>
      <p:sp>
        <p:nvSpPr>
          <p:cNvPr id="62" name="Flowchart: Decision 61"/>
          <p:cNvSpPr/>
          <p:nvPr/>
        </p:nvSpPr>
        <p:spPr>
          <a:xfrm>
            <a:off x="5868144" y="4797152"/>
            <a:ext cx="2376264" cy="400515"/>
          </a:xfrm>
          <a:prstGeom prst="flowChartDecision">
            <a:avLst/>
          </a:prstGeom>
          <a:ln>
            <a:solidFill>
              <a:srgbClr val="0000CC"/>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800" dirty="0" smtClean="0"/>
              <a:t>End?</a:t>
            </a:r>
            <a:endParaRPr lang="en-US" sz="1800" dirty="0"/>
          </a:p>
        </p:txBody>
      </p:sp>
      <p:cxnSp>
        <p:nvCxnSpPr>
          <p:cNvPr id="63" name="Straight Arrow Connector 62"/>
          <p:cNvCxnSpPr>
            <a:stCxn id="60" idx="2"/>
            <a:endCxn id="62" idx="0"/>
          </p:cNvCxnSpPr>
          <p:nvPr/>
        </p:nvCxnSpPr>
        <p:spPr>
          <a:xfrm>
            <a:off x="7056276" y="4441596"/>
            <a:ext cx="0" cy="355556"/>
          </a:xfrm>
          <a:prstGeom prst="straightConnector1">
            <a:avLst/>
          </a:prstGeom>
          <a:ln w="24765">
            <a:solidFill>
              <a:srgbClr val="008000"/>
            </a:solidFill>
            <a:tailEnd type="arrow"/>
          </a:ln>
        </p:spPr>
        <p:style>
          <a:lnRef idx="1">
            <a:schemeClr val="accent5"/>
          </a:lnRef>
          <a:fillRef idx="0">
            <a:schemeClr val="accent5"/>
          </a:fillRef>
          <a:effectRef idx="0">
            <a:schemeClr val="accent5"/>
          </a:effectRef>
          <a:fontRef idx="minor">
            <a:schemeClr val="tx1"/>
          </a:fontRef>
        </p:style>
      </p:cxnSp>
      <p:cxnSp>
        <p:nvCxnSpPr>
          <p:cNvPr id="64" name="Straight Arrow Connector 63"/>
          <p:cNvCxnSpPr/>
          <p:nvPr/>
        </p:nvCxnSpPr>
        <p:spPr>
          <a:xfrm rot="5400000">
            <a:off x="6854129" y="5342016"/>
            <a:ext cx="333762" cy="1475"/>
          </a:xfrm>
          <a:prstGeom prst="straightConnector1">
            <a:avLst/>
          </a:prstGeom>
          <a:ln w="24765">
            <a:solidFill>
              <a:srgbClr val="008000"/>
            </a:solidFill>
            <a:tailEnd type="arrow"/>
          </a:ln>
        </p:spPr>
        <p:style>
          <a:lnRef idx="1">
            <a:schemeClr val="accent5"/>
          </a:lnRef>
          <a:fillRef idx="0">
            <a:schemeClr val="accent5"/>
          </a:fillRef>
          <a:effectRef idx="0">
            <a:schemeClr val="accent5"/>
          </a:effectRef>
          <a:fontRef idx="minor">
            <a:schemeClr val="tx1"/>
          </a:fontRef>
        </p:style>
      </p:cxnSp>
      <p:cxnSp>
        <p:nvCxnSpPr>
          <p:cNvPr id="65" name="Straight Connector 64"/>
          <p:cNvCxnSpPr>
            <a:stCxn id="62" idx="3"/>
          </p:cNvCxnSpPr>
          <p:nvPr/>
        </p:nvCxnSpPr>
        <p:spPr>
          <a:xfrm>
            <a:off x="8244408" y="4997410"/>
            <a:ext cx="815008" cy="1391"/>
          </a:xfrm>
          <a:prstGeom prst="line">
            <a:avLst/>
          </a:prstGeom>
          <a:ln w="24765">
            <a:solidFill>
              <a:srgbClr val="008000"/>
            </a:solidFill>
          </a:ln>
        </p:spPr>
        <p:style>
          <a:lnRef idx="1">
            <a:schemeClr val="accent5"/>
          </a:lnRef>
          <a:fillRef idx="0">
            <a:schemeClr val="accent5"/>
          </a:fillRef>
          <a:effectRef idx="0">
            <a:schemeClr val="accent5"/>
          </a:effectRef>
          <a:fontRef idx="minor">
            <a:schemeClr val="tx1"/>
          </a:fontRef>
        </p:style>
      </p:cxnSp>
      <p:cxnSp>
        <p:nvCxnSpPr>
          <p:cNvPr id="66" name="Straight Connector 65"/>
          <p:cNvCxnSpPr/>
          <p:nvPr/>
        </p:nvCxnSpPr>
        <p:spPr>
          <a:xfrm rot="5400000">
            <a:off x="7690273" y="3607168"/>
            <a:ext cx="2737548" cy="737"/>
          </a:xfrm>
          <a:prstGeom prst="line">
            <a:avLst/>
          </a:prstGeom>
          <a:ln w="24765">
            <a:solidFill>
              <a:srgbClr val="008000"/>
            </a:solidFill>
          </a:ln>
        </p:spPr>
        <p:style>
          <a:lnRef idx="1">
            <a:schemeClr val="accent5"/>
          </a:lnRef>
          <a:fillRef idx="0">
            <a:schemeClr val="accent5"/>
          </a:fillRef>
          <a:effectRef idx="0">
            <a:schemeClr val="accent5"/>
          </a:effectRef>
          <a:fontRef idx="minor">
            <a:schemeClr val="tx1"/>
          </a:fontRef>
        </p:style>
      </p:cxnSp>
      <p:cxnSp>
        <p:nvCxnSpPr>
          <p:cNvPr id="67" name="Straight Arrow Connector 66"/>
          <p:cNvCxnSpPr>
            <a:endCxn id="72" idx="3"/>
          </p:cNvCxnSpPr>
          <p:nvPr/>
        </p:nvCxnSpPr>
        <p:spPr>
          <a:xfrm flipH="1" flipV="1">
            <a:off x="8172400" y="2238764"/>
            <a:ext cx="887018" cy="1390"/>
          </a:xfrm>
          <a:prstGeom prst="straightConnector1">
            <a:avLst/>
          </a:prstGeom>
          <a:ln w="24765">
            <a:solidFill>
              <a:srgbClr val="008000"/>
            </a:solidFill>
            <a:tailEnd type="arrow"/>
          </a:ln>
        </p:spPr>
        <p:style>
          <a:lnRef idx="1">
            <a:schemeClr val="accent5"/>
          </a:lnRef>
          <a:fillRef idx="0">
            <a:schemeClr val="accent5"/>
          </a:fillRef>
          <a:effectRef idx="0">
            <a:schemeClr val="accent5"/>
          </a:effectRef>
          <a:fontRef idx="minor">
            <a:schemeClr val="tx1"/>
          </a:fontRef>
        </p:style>
      </p:cxnSp>
      <p:sp>
        <p:nvSpPr>
          <p:cNvPr id="68" name="Text Box 7"/>
          <p:cNvSpPr txBox="1">
            <a:spLocks noChangeArrowheads="1"/>
          </p:cNvSpPr>
          <p:nvPr/>
        </p:nvSpPr>
        <p:spPr bwMode="auto">
          <a:xfrm>
            <a:off x="8210330" y="4641852"/>
            <a:ext cx="778329" cy="338554"/>
          </a:xfrm>
          <a:prstGeom prst="rect">
            <a:avLst/>
          </a:prstGeom>
          <a:noFill/>
          <a:ln w="9525" algn="ctr">
            <a:noFill/>
            <a:miter lim="800000"/>
            <a:headEnd/>
            <a:tailEnd/>
          </a:ln>
        </p:spPr>
        <p:txBody>
          <a:bodyPr wrap="square">
            <a:spAutoFit/>
          </a:bodyPr>
          <a:lstStyle/>
          <a:p>
            <a:pPr>
              <a:spcBef>
                <a:spcPct val="50000"/>
              </a:spcBef>
            </a:pPr>
            <a:r>
              <a:rPr lang="en-US" altLang="zh-CN" sz="1600" b="1" dirty="0" smtClean="0"/>
              <a:t>No</a:t>
            </a:r>
            <a:endParaRPr lang="en-US" altLang="zh-CN" sz="1600" b="1" dirty="0"/>
          </a:p>
        </p:txBody>
      </p:sp>
      <p:sp>
        <p:nvSpPr>
          <p:cNvPr id="69" name="Text Box 7"/>
          <p:cNvSpPr txBox="1">
            <a:spLocks noChangeArrowheads="1"/>
          </p:cNvSpPr>
          <p:nvPr/>
        </p:nvSpPr>
        <p:spPr bwMode="auto">
          <a:xfrm>
            <a:off x="7178047" y="5242625"/>
            <a:ext cx="778329" cy="338554"/>
          </a:xfrm>
          <a:prstGeom prst="rect">
            <a:avLst/>
          </a:prstGeom>
          <a:noFill/>
          <a:ln w="9525" algn="ctr">
            <a:noFill/>
            <a:miter lim="800000"/>
            <a:headEnd/>
            <a:tailEnd/>
          </a:ln>
        </p:spPr>
        <p:txBody>
          <a:bodyPr wrap="square">
            <a:spAutoFit/>
          </a:bodyPr>
          <a:lstStyle/>
          <a:p>
            <a:pPr>
              <a:spcBef>
                <a:spcPct val="50000"/>
              </a:spcBef>
            </a:pPr>
            <a:r>
              <a:rPr lang="en-US" altLang="zh-CN" sz="1600" b="1" dirty="0" smtClean="0"/>
              <a:t>Yes</a:t>
            </a:r>
            <a:endParaRPr lang="en-US" altLang="zh-CN" sz="1600" b="1" dirty="0"/>
          </a:p>
        </p:txBody>
      </p:sp>
      <p:sp>
        <p:nvSpPr>
          <p:cNvPr id="70" name="Text Box 7"/>
          <p:cNvSpPr txBox="1">
            <a:spLocks noChangeArrowheads="1"/>
          </p:cNvSpPr>
          <p:nvPr/>
        </p:nvSpPr>
        <p:spPr bwMode="auto">
          <a:xfrm>
            <a:off x="8252285" y="1844824"/>
            <a:ext cx="1072243" cy="369332"/>
          </a:xfrm>
          <a:prstGeom prst="rect">
            <a:avLst/>
          </a:prstGeom>
          <a:noFill/>
          <a:ln w="9525" algn="ctr">
            <a:noFill/>
            <a:miter lim="800000"/>
            <a:headEnd/>
            <a:tailEnd/>
          </a:ln>
        </p:spPr>
        <p:txBody>
          <a:bodyPr wrap="square">
            <a:spAutoFit/>
          </a:bodyPr>
          <a:lstStyle/>
          <a:p>
            <a:pPr>
              <a:spcBef>
                <a:spcPct val="50000"/>
              </a:spcBef>
            </a:pPr>
            <a:r>
              <a:rPr lang="en-US" altLang="zh-CN" sz="1800" dirty="0" smtClean="0"/>
              <a:t>t = t+1 </a:t>
            </a:r>
            <a:endParaRPr lang="en-US" altLang="zh-CN" sz="1800" dirty="0"/>
          </a:p>
        </p:txBody>
      </p:sp>
      <p:cxnSp>
        <p:nvCxnSpPr>
          <p:cNvPr id="71" name="Straight Arrow Connector 70"/>
          <p:cNvCxnSpPr>
            <a:stCxn id="72" idx="2"/>
            <a:endCxn id="57" idx="0"/>
          </p:cNvCxnSpPr>
          <p:nvPr/>
        </p:nvCxnSpPr>
        <p:spPr>
          <a:xfrm>
            <a:off x="7056276" y="2439021"/>
            <a:ext cx="0" cy="267010"/>
          </a:xfrm>
          <a:prstGeom prst="straightConnector1">
            <a:avLst/>
          </a:prstGeom>
          <a:ln w="24765">
            <a:solidFill>
              <a:srgbClr val="008000"/>
            </a:solidFill>
            <a:tailEnd type="arrow"/>
          </a:ln>
        </p:spPr>
        <p:style>
          <a:lnRef idx="1">
            <a:schemeClr val="accent5"/>
          </a:lnRef>
          <a:fillRef idx="0">
            <a:schemeClr val="accent5"/>
          </a:fillRef>
          <a:effectRef idx="0">
            <a:schemeClr val="accent5"/>
          </a:effectRef>
          <a:fontRef idx="minor">
            <a:schemeClr val="tx1"/>
          </a:fontRef>
        </p:style>
      </p:cxnSp>
      <p:sp>
        <p:nvSpPr>
          <p:cNvPr id="72" name="Rectangle 71"/>
          <p:cNvSpPr/>
          <p:nvPr/>
        </p:nvSpPr>
        <p:spPr>
          <a:xfrm>
            <a:off x="5940152" y="2038506"/>
            <a:ext cx="2232248" cy="400515"/>
          </a:xfrm>
          <a:prstGeom prst="rect">
            <a:avLst/>
          </a:prstGeom>
          <a:ln>
            <a:solidFill>
              <a:srgbClr val="0000CC"/>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b="1" dirty="0" smtClean="0"/>
              <a:t>Random Sampling</a:t>
            </a:r>
          </a:p>
        </p:txBody>
      </p:sp>
      <p:sp>
        <p:nvSpPr>
          <p:cNvPr id="73" name="Content Placeholder 2"/>
          <p:cNvSpPr>
            <a:spLocks noGrp="1"/>
          </p:cNvSpPr>
          <p:nvPr>
            <p:ph idx="1"/>
          </p:nvPr>
        </p:nvSpPr>
        <p:spPr>
          <a:xfrm>
            <a:off x="179512" y="908720"/>
            <a:ext cx="8712968" cy="1292662"/>
          </a:xfrm>
          <a:noFill/>
          <a:ln w="9525" algn="ctr">
            <a:noFill/>
            <a:miter lim="800000"/>
            <a:headEnd/>
            <a:tailEnd/>
          </a:ln>
        </p:spPr>
        <p:txBody>
          <a:bodyPr wrap="square">
            <a:spAutoFit/>
          </a:bodyPr>
          <a:lstStyle/>
          <a:p>
            <a:pPr marL="0" lvl="0" indent="0">
              <a:spcBef>
                <a:spcPct val="50000"/>
              </a:spcBef>
              <a:buClr>
                <a:schemeClr val="tx2"/>
              </a:buClr>
              <a:buSzPct val="95000"/>
              <a:defRPr/>
            </a:pPr>
            <a:r>
              <a:rPr lang="en-US" altLang="zh-CN" sz="2600" b="1" i="1" u="sng" dirty="0" smtClean="0">
                <a:latin typeface="+mn-lt"/>
              </a:rPr>
              <a:t>Sampling:  </a:t>
            </a:r>
            <a:r>
              <a:rPr lang="en-US" altLang="zh-CN" sz="2600" b="1" kern="1200" dirty="0" smtClean="0">
                <a:latin typeface="+mn-lt"/>
              </a:rPr>
              <a:t>Search target poses of the hand and object in the vicinity of reconstructed kinematic poses</a:t>
            </a:r>
          </a:p>
        </p:txBody>
      </p:sp>
    </p:spTree>
    <p:extLst>
      <p:ext uri="{BB962C8B-B14F-4D97-AF65-F5344CB8AC3E}">
        <p14:creationId xmlns:p14="http://schemas.microsoft.com/office/powerpoint/2010/main" val="17912632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5"/>
          <p:cNvSpPr txBox="1">
            <a:spLocks/>
          </p:cNvSpPr>
          <p:nvPr/>
        </p:nvSpPr>
        <p:spPr bwMode="auto">
          <a:xfrm>
            <a:off x="685800" y="1524000"/>
            <a:ext cx="84582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endParaRPr kumimoji="0" lang="zh-CN" altLang="en-US" sz="2800" b="0" i="0" u="none" strike="noStrike" kern="1200" cap="none" spc="0" normalizeH="0" baseline="0" noProof="0" dirty="0" smtClean="0">
              <a:ln>
                <a:noFill/>
              </a:ln>
              <a:solidFill>
                <a:schemeClr val="tx1"/>
              </a:solidFill>
              <a:effectLst/>
              <a:uLnTx/>
              <a:uFillTx/>
              <a:latin typeface="+mn-lt"/>
              <a:ea typeface="SimSun" pitchFamily="2" charset="-122"/>
              <a:cs typeface="+mn-cs"/>
            </a:endParaRPr>
          </a:p>
        </p:txBody>
      </p:sp>
      <p:sp>
        <p:nvSpPr>
          <p:cNvPr id="5" name="Rectangle 95"/>
          <p:cNvSpPr txBox="1">
            <a:spLocks/>
          </p:cNvSpPr>
          <p:nvPr/>
        </p:nvSpPr>
        <p:spPr bwMode="auto">
          <a:xfrm>
            <a:off x="457200" y="1524000"/>
            <a:ext cx="8458200" cy="236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ts val="400"/>
              </a:spcBef>
              <a:buClr>
                <a:schemeClr val="tx2"/>
              </a:buClr>
              <a:buSzPct val="95000"/>
              <a:buFont typeface="Wingdings" pitchFamily="2" charset="2"/>
              <a:buChar char=""/>
              <a:defRPr/>
            </a:pPr>
            <a:endParaRPr kumimoji="0" lang="en-US" altLang="zh-CN" sz="2000" dirty="0" smtClean="0">
              <a:latin typeface="+mn-lt"/>
              <a:ea typeface="SimSun" pitchFamily="2" charset="-122"/>
              <a:cs typeface="+mn-cs"/>
            </a:endParaRPr>
          </a:p>
          <a:p>
            <a:pPr marL="342900" indent="-342900" eaLnBrk="0" hangingPunct="0">
              <a:spcBef>
                <a:spcPts val="400"/>
              </a:spcBef>
              <a:buClr>
                <a:schemeClr val="tx2"/>
              </a:buClr>
              <a:buSzPct val="95000"/>
              <a:defRPr/>
            </a:pPr>
            <a:endParaRPr kumimoji="0" lang="en-US" altLang="zh-CN" sz="2000" dirty="0" smtClean="0">
              <a:solidFill>
                <a:schemeClr val="bg1">
                  <a:lumMod val="65000"/>
                  <a:lumOff val="35000"/>
                </a:schemeClr>
              </a:solidFill>
              <a:latin typeface="+mn-lt"/>
              <a:ea typeface="SimSun" pitchFamily="2" charset="-122"/>
              <a:cs typeface="+mn-cs"/>
            </a:endParaRPr>
          </a:p>
          <a:p>
            <a:pPr marL="342900" indent="-342900" eaLnBrk="0" hangingPunct="0">
              <a:spcBef>
                <a:spcPts val="400"/>
              </a:spcBef>
              <a:buClr>
                <a:schemeClr val="tx2"/>
              </a:buClr>
              <a:buSzPct val="95000"/>
              <a:defRPr/>
            </a:pPr>
            <a:endParaRPr kumimoji="0" lang="en-US" altLang="zh-CN" sz="2000" dirty="0" smtClean="0">
              <a:solidFill>
                <a:schemeClr val="bg1">
                  <a:lumMod val="65000"/>
                  <a:lumOff val="35000"/>
                </a:schemeClr>
              </a:solidFill>
              <a:latin typeface="+mn-lt"/>
              <a:ea typeface="SimSun" pitchFamily="2" charset="-122"/>
              <a:cs typeface="+mn-cs"/>
            </a:endParaRPr>
          </a:p>
          <a:p>
            <a:pPr marL="342900" indent="-342900" eaLnBrk="0" hangingPunct="0">
              <a:spcBef>
                <a:spcPts val="400"/>
              </a:spcBef>
              <a:buClr>
                <a:schemeClr val="tx2"/>
              </a:buClr>
              <a:buSzPct val="95000"/>
              <a:defRPr/>
            </a:pPr>
            <a:r>
              <a:rPr lang="en-US" altLang="zh-CN" sz="2400" dirty="0" smtClean="0">
                <a:ea typeface="SimSun" pitchFamily="2" charset="-122"/>
              </a:rPr>
              <a:t>	</a:t>
            </a:r>
            <a:endParaRPr kumimoji="0" lang="en-US" altLang="zh-CN" sz="2400" b="0" i="0" u="none" strike="noStrike" kern="1200" cap="none" spc="0" normalizeH="0" baseline="0" noProof="0" dirty="0" smtClean="0">
              <a:ln>
                <a:noFill/>
              </a:ln>
              <a:solidFill>
                <a:schemeClr val="tx1"/>
              </a:solidFill>
              <a:effectLst/>
              <a:uLnTx/>
              <a:uFillTx/>
              <a:latin typeface="+mn-lt"/>
              <a:ea typeface="SimSun" pitchFamily="2" charset="-122"/>
              <a:cs typeface="+mn-cs"/>
            </a:endParaRPr>
          </a:p>
          <a:p>
            <a:pPr marL="342900" marR="0" lvl="0" indent="-342900" algn="l" defTabSz="914400" rtl="0" eaLnBrk="0" fontAlgn="base" latinLnBrk="0" hangingPunct="0">
              <a:lnSpc>
                <a:spcPct val="100000"/>
              </a:lnSpc>
              <a:spcBef>
                <a:spcPts val="700"/>
              </a:spcBef>
              <a:spcAft>
                <a:spcPct val="0"/>
              </a:spcAft>
              <a:buClr>
                <a:schemeClr val="tx2"/>
              </a:buClr>
              <a:buSzPct val="95000"/>
              <a:tabLst/>
              <a:defRPr/>
            </a:pPr>
            <a:endParaRPr kumimoji="0" lang="zh-CN" altLang="en-US" sz="2800" b="0" i="0" u="none" strike="noStrike" kern="1200" cap="none" spc="0" normalizeH="0" baseline="0" noProof="0" dirty="0" smtClean="0">
              <a:ln>
                <a:noFill/>
              </a:ln>
              <a:solidFill>
                <a:schemeClr val="tx1"/>
              </a:solidFill>
              <a:effectLst/>
              <a:uLnTx/>
              <a:uFillTx/>
              <a:latin typeface="+mn-lt"/>
              <a:ea typeface="SimSun" pitchFamily="2" charset="-122"/>
              <a:cs typeface="+mn-cs"/>
            </a:endParaRPr>
          </a:p>
        </p:txBody>
      </p:sp>
      <p:sp>
        <p:nvSpPr>
          <p:cNvPr id="6" name="Rectangle 95"/>
          <p:cNvSpPr txBox="1">
            <a:spLocks/>
          </p:cNvSpPr>
          <p:nvPr/>
        </p:nvSpPr>
        <p:spPr bwMode="auto">
          <a:xfrm>
            <a:off x="381000" y="1600200"/>
            <a:ext cx="8458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endParaRPr kumimoji="0" lang="en-US" altLang="zh-CN" sz="2000" dirty="0" smtClean="0">
              <a:latin typeface="+mn-lt"/>
              <a:ea typeface="SimSun" pitchFamily="2" charset="-122"/>
              <a:cs typeface="+mn-cs"/>
            </a:endParaRPr>
          </a:p>
          <a:p>
            <a:pPr marL="342900" marR="0" lvl="0" indent="-3429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endParaRPr kumimoji="0" lang="en-US" altLang="zh-CN" sz="2000" dirty="0" smtClean="0">
              <a:latin typeface="+mn-lt"/>
              <a:ea typeface="SimSun" pitchFamily="2" charset="-122"/>
              <a:cs typeface="+mn-cs"/>
            </a:endParaRPr>
          </a:p>
          <a:p>
            <a:pPr marL="342900" marR="0" lvl="0" indent="-3429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endParaRPr kumimoji="0" lang="en-US" altLang="zh-CN" sz="2000" dirty="0" smtClean="0">
              <a:latin typeface="+mn-lt"/>
              <a:ea typeface="SimSun" pitchFamily="2" charset="-122"/>
              <a:cs typeface="+mn-cs"/>
            </a:endParaRPr>
          </a:p>
          <a:p>
            <a:pPr marL="342900" lvl="0" indent="-342900" eaLnBrk="0" hangingPunct="0">
              <a:spcBef>
                <a:spcPts val="700"/>
              </a:spcBef>
              <a:buClr>
                <a:schemeClr val="tx2"/>
              </a:buClr>
              <a:buSzPct val="95000"/>
              <a:defRPr/>
            </a:pPr>
            <a:endParaRPr kumimoji="0" lang="en-US" altLang="zh-CN" sz="2400" baseline="0" dirty="0" smtClean="0">
              <a:latin typeface="+mn-lt"/>
              <a:ea typeface="SimSun" pitchFamily="2" charset="-122"/>
              <a:cs typeface="+mn-cs"/>
            </a:endParaRPr>
          </a:p>
        </p:txBody>
      </p:sp>
      <p:sp>
        <p:nvSpPr>
          <p:cNvPr id="7" name="Rectangle 95"/>
          <p:cNvSpPr txBox="1">
            <a:spLocks/>
          </p:cNvSpPr>
          <p:nvPr/>
        </p:nvSpPr>
        <p:spPr bwMode="auto">
          <a:xfrm>
            <a:off x="533400" y="1752600"/>
            <a:ext cx="8458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endParaRPr kumimoji="0" lang="en-US" altLang="zh-CN" sz="2000" dirty="0" smtClean="0">
              <a:latin typeface="+mn-lt"/>
              <a:ea typeface="SimSun" pitchFamily="2" charset="-122"/>
              <a:cs typeface="+mn-cs"/>
            </a:endParaRPr>
          </a:p>
          <a:p>
            <a:pPr marL="342900" lvl="0" indent="-342900" eaLnBrk="0" hangingPunct="0">
              <a:spcBef>
                <a:spcPts val="700"/>
              </a:spcBef>
              <a:buClr>
                <a:schemeClr val="tx2"/>
              </a:buClr>
              <a:buSzPct val="95000"/>
              <a:defRPr/>
            </a:pPr>
            <a:endParaRPr kumimoji="0" lang="en-US" altLang="zh-CN" sz="2400" baseline="0" dirty="0" smtClean="0">
              <a:latin typeface="+mn-lt"/>
              <a:ea typeface="SimSun" pitchFamily="2" charset="-122"/>
              <a:cs typeface="+mn-cs"/>
            </a:endParaRPr>
          </a:p>
        </p:txBody>
      </p:sp>
      <p:sp>
        <p:nvSpPr>
          <p:cNvPr id="8" name="Rectangle 95"/>
          <p:cNvSpPr txBox="1">
            <a:spLocks/>
          </p:cNvSpPr>
          <p:nvPr/>
        </p:nvSpPr>
        <p:spPr bwMode="auto">
          <a:xfrm>
            <a:off x="-3996952" y="1772816"/>
            <a:ext cx="8458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ts val="700"/>
              </a:spcBef>
              <a:buClr>
                <a:schemeClr val="tx2"/>
              </a:buClr>
              <a:buSzPct val="95000"/>
              <a:defRPr/>
            </a:pPr>
            <a:endParaRPr kumimoji="0" lang="en-US" altLang="zh-CN" sz="2400" baseline="0" dirty="0" smtClean="0">
              <a:latin typeface="+mn-lt"/>
              <a:ea typeface="SimSun" pitchFamily="2" charset="-122"/>
              <a:cs typeface="+mn-cs"/>
            </a:endParaRPr>
          </a:p>
        </p:txBody>
      </p:sp>
      <p:cxnSp>
        <p:nvCxnSpPr>
          <p:cNvPr id="32" name="Straight Arrow Connector 31"/>
          <p:cNvCxnSpPr/>
          <p:nvPr/>
        </p:nvCxnSpPr>
        <p:spPr>
          <a:xfrm>
            <a:off x="534194" y="4952206"/>
            <a:ext cx="5180806" cy="794"/>
          </a:xfrm>
          <a:prstGeom prst="straightConnector1">
            <a:avLst/>
          </a:prstGeom>
          <a:ln w="3746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flipH="1" flipV="1">
            <a:off x="-646906" y="3771106"/>
            <a:ext cx="2362200" cy="1588"/>
          </a:xfrm>
          <a:prstGeom prst="straightConnector1">
            <a:avLst/>
          </a:prstGeom>
          <a:ln w="3746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265114" y="3846514"/>
            <a:ext cx="2209799" cy="317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1179514" y="3846512"/>
            <a:ext cx="2209799" cy="317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2097091" y="3846512"/>
            <a:ext cx="2209799" cy="317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3008314" y="3846512"/>
            <a:ext cx="2209799" cy="317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3925891" y="3846512"/>
            <a:ext cx="2209799" cy="317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39" name="Text Box 7"/>
          <p:cNvSpPr txBox="1">
            <a:spLocks noChangeArrowheads="1"/>
          </p:cNvSpPr>
          <p:nvPr/>
        </p:nvSpPr>
        <p:spPr bwMode="auto">
          <a:xfrm>
            <a:off x="1143000" y="5071646"/>
            <a:ext cx="685800" cy="338554"/>
          </a:xfrm>
          <a:prstGeom prst="rect">
            <a:avLst/>
          </a:prstGeom>
          <a:noFill/>
          <a:ln w="9525" algn="ctr">
            <a:noFill/>
            <a:miter lim="800000"/>
            <a:headEnd/>
            <a:tailEnd/>
          </a:ln>
        </p:spPr>
        <p:txBody>
          <a:bodyPr wrap="square">
            <a:spAutoFit/>
          </a:bodyPr>
          <a:lstStyle/>
          <a:p>
            <a:pPr>
              <a:spcBef>
                <a:spcPct val="50000"/>
              </a:spcBef>
            </a:pPr>
            <a:r>
              <a:rPr lang="en-US" altLang="zh-CN" sz="1600" dirty="0" smtClean="0"/>
              <a:t>t + 1</a:t>
            </a:r>
            <a:endParaRPr lang="en-US" altLang="zh-CN" sz="1600" dirty="0"/>
          </a:p>
        </p:txBody>
      </p:sp>
      <p:sp>
        <p:nvSpPr>
          <p:cNvPr id="40" name="Text Box 7"/>
          <p:cNvSpPr txBox="1">
            <a:spLocks noChangeArrowheads="1"/>
          </p:cNvSpPr>
          <p:nvPr/>
        </p:nvSpPr>
        <p:spPr bwMode="auto">
          <a:xfrm>
            <a:off x="457200" y="5071646"/>
            <a:ext cx="381000" cy="338554"/>
          </a:xfrm>
          <a:prstGeom prst="rect">
            <a:avLst/>
          </a:prstGeom>
          <a:noFill/>
          <a:ln w="9525" algn="ctr">
            <a:noFill/>
            <a:miter lim="800000"/>
            <a:headEnd/>
            <a:tailEnd/>
          </a:ln>
        </p:spPr>
        <p:txBody>
          <a:bodyPr wrap="square">
            <a:spAutoFit/>
          </a:bodyPr>
          <a:lstStyle/>
          <a:p>
            <a:pPr>
              <a:spcBef>
                <a:spcPct val="50000"/>
              </a:spcBef>
            </a:pPr>
            <a:r>
              <a:rPr lang="en-US" altLang="zh-CN" sz="1600" dirty="0" smtClean="0"/>
              <a:t>t</a:t>
            </a:r>
            <a:endParaRPr lang="en-US" altLang="zh-CN" sz="1600" dirty="0"/>
          </a:p>
        </p:txBody>
      </p:sp>
      <p:sp>
        <p:nvSpPr>
          <p:cNvPr id="41" name="Text Box 7"/>
          <p:cNvSpPr txBox="1">
            <a:spLocks noChangeArrowheads="1"/>
          </p:cNvSpPr>
          <p:nvPr/>
        </p:nvSpPr>
        <p:spPr bwMode="auto">
          <a:xfrm>
            <a:off x="1981200" y="5071646"/>
            <a:ext cx="838200" cy="338554"/>
          </a:xfrm>
          <a:prstGeom prst="rect">
            <a:avLst/>
          </a:prstGeom>
          <a:noFill/>
          <a:ln w="9525" algn="ctr">
            <a:noFill/>
            <a:miter lim="800000"/>
            <a:headEnd/>
            <a:tailEnd/>
          </a:ln>
        </p:spPr>
        <p:txBody>
          <a:bodyPr wrap="square">
            <a:spAutoFit/>
          </a:bodyPr>
          <a:lstStyle/>
          <a:p>
            <a:pPr>
              <a:spcBef>
                <a:spcPct val="50000"/>
              </a:spcBef>
            </a:pPr>
            <a:r>
              <a:rPr lang="en-US" altLang="zh-CN" sz="1600" dirty="0" smtClean="0"/>
              <a:t>t + 2</a:t>
            </a:r>
            <a:endParaRPr lang="en-US" altLang="zh-CN" sz="1600" dirty="0"/>
          </a:p>
        </p:txBody>
      </p:sp>
      <p:sp>
        <p:nvSpPr>
          <p:cNvPr id="42" name="Text Box 7"/>
          <p:cNvSpPr txBox="1">
            <a:spLocks noChangeArrowheads="1"/>
          </p:cNvSpPr>
          <p:nvPr/>
        </p:nvSpPr>
        <p:spPr bwMode="auto">
          <a:xfrm>
            <a:off x="2971800" y="5071646"/>
            <a:ext cx="838200" cy="338554"/>
          </a:xfrm>
          <a:prstGeom prst="rect">
            <a:avLst/>
          </a:prstGeom>
          <a:noFill/>
          <a:ln w="9525" algn="ctr">
            <a:noFill/>
            <a:miter lim="800000"/>
            <a:headEnd/>
            <a:tailEnd/>
          </a:ln>
        </p:spPr>
        <p:txBody>
          <a:bodyPr wrap="square">
            <a:spAutoFit/>
          </a:bodyPr>
          <a:lstStyle/>
          <a:p>
            <a:pPr>
              <a:spcBef>
                <a:spcPct val="50000"/>
              </a:spcBef>
            </a:pPr>
            <a:r>
              <a:rPr lang="en-US" altLang="zh-CN" sz="1600" dirty="0" smtClean="0"/>
              <a:t>t + 3</a:t>
            </a:r>
            <a:endParaRPr lang="en-US" altLang="zh-CN" sz="1600" dirty="0"/>
          </a:p>
        </p:txBody>
      </p:sp>
      <p:sp>
        <p:nvSpPr>
          <p:cNvPr id="43" name="Text Box 7"/>
          <p:cNvSpPr txBox="1">
            <a:spLocks noChangeArrowheads="1"/>
          </p:cNvSpPr>
          <p:nvPr/>
        </p:nvSpPr>
        <p:spPr bwMode="auto">
          <a:xfrm>
            <a:off x="3810000" y="5071646"/>
            <a:ext cx="838200" cy="338554"/>
          </a:xfrm>
          <a:prstGeom prst="rect">
            <a:avLst/>
          </a:prstGeom>
          <a:noFill/>
          <a:ln w="9525" algn="ctr">
            <a:noFill/>
            <a:miter lim="800000"/>
            <a:headEnd/>
            <a:tailEnd/>
          </a:ln>
        </p:spPr>
        <p:txBody>
          <a:bodyPr wrap="square">
            <a:spAutoFit/>
          </a:bodyPr>
          <a:lstStyle/>
          <a:p>
            <a:pPr>
              <a:spcBef>
                <a:spcPct val="50000"/>
              </a:spcBef>
            </a:pPr>
            <a:r>
              <a:rPr lang="en-US" altLang="zh-CN" sz="1600" dirty="0" smtClean="0"/>
              <a:t>t + 4</a:t>
            </a:r>
            <a:endParaRPr lang="en-US" altLang="zh-CN" sz="1600" dirty="0"/>
          </a:p>
        </p:txBody>
      </p:sp>
      <p:sp>
        <p:nvSpPr>
          <p:cNvPr id="44" name="Text Box 7"/>
          <p:cNvSpPr txBox="1">
            <a:spLocks noChangeArrowheads="1"/>
          </p:cNvSpPr>
          <p:nvPr/>
        </p:nvSpPr>
        <p:spPr bwMode="auto">
          <a:xfrm>
            <a:off x="4724400" y="5071646"/>
            <a:ext cx="838200" cy="338554"/>
          </a:xfrm>
          <a:prstGeom prst="rect">
            <a:avLst/>
          </a:prstGeom>
          <a:noFill/>
          <a:ln w="9525" algn="ctr">
            <a:noFill/>
            <a:miter lim="800000"/>
            <a:headEnd/>
            <a:tailEnd/>
          </a:ln>
        </p:spPr>
        <p:txBody>
          <a:bodyPr wrap="square">
            <a:spAutoFit/>
          </a:bodyPr>
          <a:lstStyle/>
          <a:p>
            <a:pPr>
              <a:spcBef>
                <a:spcPct val="50000"/>
              </a:spcBef>
            </a:pPr>
            <a:r>
              <a:rPr lang="en-US" altLang="zh-CN" sz="1600" dirty="0" smtClean="0"/>
              <a:t>t + 5</a:t>
            </a:r>
            <a:endParaRPr lang="en-US" altLang="zh-CN" sz="1600" dirty="0"/>
          </a:p>
        </p:txBody>
      </p:sp>
      <p:sp>
        <p:nvSpPr>
          <p:cNvPr id="45" name="Oval 44"/>
          <p:cNvSpPr/>
          <p:nvPr/>
        </p:nvSpPr>
        <p:spPr>
          <a:xfrm>
            <a:off x="457200" y="3733800"/>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98" name="Oval 97"/>
          <p:cNvSpPr/>
          <p:nvPr/>
        </p:nvSpPr>
        <p:spPr>
          <a:xfrm>
            <a:off x="1295400" y="3505200"/>
            <a:ext cx="152400" cy="152400"/>
          </a:xfrm>
          <a:prstGeom prst="ellipse">
            <a:avLst/>
          </a:prstGeom>
          <a:solidFill>
            <a:srgbClr val="FF0000"/>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99" name="Oval 98"/>
          <p:cNvSpPr/>
          <p:nvPr/>
        </p:nvSpPr>
        <p:spPr>
          <a:xfrm>
            <a:off x="1295400" y="3733800"/>
            <a:ext cx="152400" cy="152400"/>
          </a:xfrm>
          <a:prstGeom prst="ellipse">
            <a:avLst/>
          </a:prstGeom>
          <a:solidFill>
            <a:srgbClr val="FF0000"/>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100" name="Oval 99"/>
          <p:cNvSpPr/>
          <p:nvPr/>
        </p:nvSpPr>
        <p:spPr>
          <a:xfrm>
            <a:off x="1295400" y="4114800"/>
            <a:ext cx="152400" cy="152400"/>
          </a:xfrm>
          <a:prstGeom prst="ellipse">
            <a:avLst/>
          </a:prstGeom>
          <a:solidFill>
            <a:srgbClr val="FF0000"/>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101" name="Oval 100"/>
          <p:cNvSpPr/>
          <p:nvPr/>
        </p:nvSpPr>
        <p:spPr>
          <a:xfrm>
            <a:off x="1295400" y="4343400"/>
            <a:ext cx="152400" cy="152400"/>
          </a:xfrm>
          <a:prstGeom prst="ellipse">
            <a:avLst/>
          </a:prstGeom>
          <a:solidFill>
            <a:srgbClr val="FF0000"/>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102" name="Oval 101"/>
          <p:cNvSpPr/>
          <p:nvPr/>
        </p:nvSpPr>
        <p:spPr>
          <a:xfrm>
            <a:off x="1295400" y="3276600"/>
            <a:ext cx="152400" cy="152400"/>
          </a:xfrm>
          <a:prstGeom prst="ellipse">
            <a:avLst/>
          </a:prstGeom>
          <a:solidFill>
            <a:srgbClr val="FF0000"/>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103" name="Oval 102"/>
          <p:cNvSpPr/>
          <p:nvPr/>
        </p:nvSpPr>
        <p:spPr>
          <a:xfrm>
            <a:off x="1295400" y="2895600"/>
            <a:ext cx="152400" cy="152400"/>
          </a:xfrm>
          <a:prstGeom prst="ellipse">
            <a:avLst/>
          </a:prstGeom>
          <a:solidFill>
            <a:srgbClr val="FF0000"/>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cxnSp>
        <p:nvCxnSpPr>
          <p:cNvPr id="104" name="Straight Arrow Connector 103"/>
          <p:cNvCxnSpPr/>
          <p:nvPr/>
        </p:nvCxnSpPr>
        <p:spPr>
          <a:xfrm rot="5400000" flipH="1" flipV="1">
            <a:off x="560341" y="3097259"/>
            <a:ext cx="708118" cy="609600"/>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105" name="Straight Arrow Connector 104"/>
          <p:cNvCxnSpPr>
            <a:stCxn id="45" idx="6"/>
          </p:cNvCxnSpPr>
          <p:nvPr/>
        </p:nvCxnSpPr>
        <p:spPr>
          <a:xfrm flipV="1">
            <a:off x="609600" y="3352800"/>
            <a:ext cx="609600" cy="457200"/>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106" name="Straight Arrow Connector 105"/>
          <p:cNvCxnSpPr>
            <a:stCxn id="45" idx="6"/>
          </p:cNvCxnSpPr>
          <p:nvPr/>
        </p:nvCxnSpPr>
        <p:spPr>
          <a:xfrm>
            <a:off x="609600" y="3810000"/>
            <a:ext cx="609600" cy="1588"/>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107" name="Straight Arrow Connector 106"/>
          <p:cNvCxnSpPr>
            <a:stCxn id="45" idx="6"/>
          </p:cNvCxnSpPr>
          <p:nvPr/>
        </p:nvCxnSpPr>
        <p:spPr>
          <a:xfrm flipV="1">
            <a:off x="609600" y="3581400"/>
            <a:ext cx="609600" cy="228600"/>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108" name="Straight Arrow Connector 107"/>
          <p:cNvCxnSpPr>
            <a:stCxn id="45" idx="5"/>
          </p:cNvCxnSpPr>
          <p:nvPr/>
        </p:nvCxnSpPr>
        <p:spPr>
          <a:xfrm rot="16200000" flipH="1">
            <a:off x="625382" y="3825782"/>
            <a:ext cx="555718" cy="631918"/>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109" name="Straight Arrow Connector 108"/>
          <p:cNvCxnSpPr>
            <a:stCxn id="45" idx="5"/>
          </p:cNvCxnSpPr>
          <p:nvPr/>
        </p:nvCxnSpPr>
        <p:spPr>
          <a:xfrm>
            <a:off x="587282" y="3863882"/>
            <a:ext cx="631918" cy="250918"/>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sp>
        <p:nvSpPr>
          <p:cNvPr id="86" name="Oval 85"/>
          <p:cNvSpPr/>
          <p:nvPr/>
        </p:nvSpPr>
        <p:spPr>
          <a:xfrm>
            <a:off x="2209800" y="29718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87" name="Oval 86"/>
          <p:cNvSpPr/>
          <p:nvPr/>
        </p:nvSpPr>
        <p:spPr>
          <a:xfrm>
            <a:off x="2209800" y="33528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88" name="Oval 87"/>
          <p:cNvSpPr/>
          <p:nvPr/>
        </p:nvSpPr>
        <p:spPr>
          <a:xfrm>
            <a:off x="2209800" y="37338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89" name="Oval 88"/>
          <p:cNvSpPr/>
          <p:nvPr/>
        </p:nvSpPr>
        <p:spPr>
          <a:xfrm>
            <a:off x="2209800" y="39624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90" name="Oval 89"/>
          <p:cNvSpPr/>
          <p:nvPr/>
        </p:nvSpPr>
        <p:spPr>
          <a:xfrm>
            <a:off x="2209800" y="42672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91" name="Oval 90"/>
          <p:cNvSpPr/>
          <p:nvPr/>
        </p:nvSpPr>
        <p:spPr>
          <a:xfrm>
            <a:off x="2209800" y="44958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cxnSp>
        <p:nvCxnSpPr>
          <p:cNvPr id="92" name="Straight Arrow Connector 91"/>
          <p:cNvCxnSpPr>
            <a:stCxn id="98" idx="7"/>
          </p:cNvCxnSpPr>
          <p:nvPr/>
        </p:nvCxnSpPr>
        <p:spPr>
          <a:xfrm rot="5400000" flipH="1" flipV="1">
            <a:off x="1577882" y="2971800"/>
            <a:ext cx="403318" cy="708118"/>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93" name="Straight Arrow Connector 92"/>
          <p:cNvCxnSpPr>
            <a:stCxn id="98" idx="6"/>
          </p:cNvCxnSpPr>
          <p:nvPr/>
        </p:nvCxnSpPr>
        <p:spPr>
          <a:xfrm flipV="1">
            <a:off x="1447800" y="3429000"/>
            <a:ext cx="685800" cy="152400"/>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94" name="Straight Arrow Connector 93"/>
          <p:cNvCxnSpPr>
            <a:stCxn id="98" idx="5"/>
          </p:cNvCxnSpPr>
          <p:nvPr/>
        </p:nvCxnSpPr>
        <p:spPr>
          <a:xfrm rot="16200000" flipH="1">
            <a:off x="1425482" y="3635282"/>
            <a:ext cx="708118" cy="708118"/>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95" name="Straight Arrow Connector 94"/>
          <p:cNvCxnSpPr>
            <a:stCxn id="100" idx="6"/>
          </p:cNvCxnSpPr>
          <p:nvPr/>
        </p:nvCxnSpPr>
        <p:spPr>
          <a:xfrm flipV="1">
            <a:off x="1447800" y="3810000"/>
            <a:ext cx="609600" cy="381000"/>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96" name="Straight Arrow Connector 95"/>
          <p:cNvCxnSpPr>
            <a:stCxn id="100" idx="5"/>
          </p:cNvCxnSpPr>
          <p:nvPr/>
        </p:nvCxnSpPr>
        <p:spPr>
          <a:xfrm rot="16200000" flipH="1">
            <a:off x="1615982" y="4054382"/>
            <a:ext cx="250918" cy="631918"/>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97" name="Straight Arrow Connector 96"/>
          <p:cNvCxnSpPr>
            <a:stCxn id="100" idx="6"/>
          </p:cNvCxnSpPr>
          <p:nvPr/>
        </p:nvCxnSpPr>
        <p:spPr>
          <a:xfrm flipV="1">
            <a:off x="1447800" y="4038600"/>
            <a:ext cx="685800" cy="152400"/>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sp>
        <p:nvSpPr>
          <p:cNvPr id="70" name="Title 1"/>
          <p:cNvSpPr>
            <a:spLocks noGrp="1"/>
          </p:cNvSpPr>
          <p:nvPr>
            <p:ph type="title"/>
          </p:nvPr>
        </p:nvSpPr>
        <p:spPr>
          <a:xfrm>
            <a:off x="323528" y="44624"/>
            <a:ext cx="8458200" cy="792162"/>
          </a:xfrm>
        </p:spPr>
        <p:txBody>
          <a:bodyPr>
            <a:normAutofit/>
          </a:bodyPr>
          <a:lstStyle/>
          <a:p>
            <a:r>
              <a:rPr lang="en-US" altLang="zh-CN" dirty="0" smtClean="0"/>
              <a:t>B</a:t>
            </a:r>
            <a:r>
              <a:rPr lang="en-US" dirty="0" smtClean="0"/>
              <a:t>. Hand-object Motion Capture</a:t>
            </a:r>
            <a:endParaRPr lang="en-US" dirty="0"/>
          </a:p>
        </p:txBody>
      </p:sp>
      <p:sp>
        <p:nvSpPr>
          <p:cNvPr id="68" name="Rectangle 67"/>
          <p:cNvSpPr/>
          <p:nvPr/>
        </p:nvSpPr>
        <p:spPr>
          <a:xfrm>
            <a:off x="5940152" y="3373556"/>
            <a:ext cx="2232248" cy="400515"/>
          </a:xfrm>
          <a:prstGeom prst="rect">
            <a:avLst/>
          </a:prstGeom>
          <a:ln>
            <a:solidFill>
              <a:srgbClr val="0000CC"/>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b="1" dirty="0" smtClean="0"/>
              <a:t>Calculating Cost</a:t>
            </a:r>
            <a:endParaRPr lang="en-US" sz="1600" b="1" dirty="0"/>
          </a:p>
        </p:txBody>
      </p:sp>
      <p:sp>
        <p:nvSpPr>
          <p:cNvPr id="69" name="Rectangle 68"/>
          <p:cNvSpPr/>
          <p:nvPr/>
        </p:nvSpPr>
        <p:spPr>
          <a:xfrm>
            <a:off x="5940152" y="2706031"/>
            <a:ext cx="2232248" cy="400515"/>
          </a:xfrm>
          <a:prstGeom prst="rect">
            <a:avLst/>
          </a:prstGeom>
          <a:ln>
            <a:solidFill>
              <a:srgbClr val="0000CC"/>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b="1" dirty="0" smtClean="0"/>
              <a:t>Dynamic Simulation</a:t>
            </a:r>
          </a:p>
        </p:txBody>
      </p:sp>
      <p:cxnSp>
        <p:nvCxnSpPr>
          <p:cNvPr id="71" name="Straight Arrow Connector 70"/>
          <p:cNvCxnSpPr>
            <a:stCxn id="69" idx="2"/>
            <a:endCxn id="68" idx="0"/>
          </p:cNvCxnSpPr>
          <p:nvPr/>
        </p:nvCxnSpPr>
        <p:spPr>
          <a:xfrm>
            <a:off x="7056276" y="3106546"/>
            <a:ext cx="0" cy="267010"/>
          </a:xfrm>
          <a:prstGeom prst="straightConnector1">
            <a:avLst/>
          </a:prstGeom>
          <a:ln w="24765">
            <a:solidFill>
              <a:srgbClr val="008000"/>
            </a:solidFill>
            <a:tailEnd type="arrow"/>
          </a:ln>
        </p:spPr>
        <p:style>
          <a:lnRef idx="1">
            <a:schemeClr val="accent5"/>
          </a:lnRef>
          <a:fillRef idx="0">
            <a:schemeClr val="accent5"/>
          </a:fillRef>
          <a:effectRef idx="0">
            <a:schemeClr val="accent5"/>
          </a:effectRef>
          <a:fontRef idx="minor">
            <a:schemeClr val="tx1"/>
          </a:fontRef>
        </p:style>
      </p:cxnSp>
      <p:sp>
        <p:nvSpPr>
          <p:cNvPr id="72" name="Rectangle 71"/>
          <p:cNvSpPr/>
          <p:nvPr/>
        </p:nvSpPr>
        <p:spPr>
          <a:xfrm>
            <a:off x="5940152" y="4041081"/>
            <a:ext cx="2232248" cy="400515"/>
          </a:xfrm>
          <a:prstGeom prst="rect">
            <a:avLst/>
          </a:prstGeom>
          <a:ln>
            <a:solidFill>
              <a:srgbClr val="0000CC"/>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b="1" dirty="0" smtClean="0"/>
              <a:t>Selecting Samples</a:t>
            </a:r>
          </a:p>
        </p:txBody>
      </p:sp>
      <p:cxnSp>
        <p:nvCxnSpPr>
          <p:cNvPr id="73" name="Straight Arrow Connector 72"/>
          <p:cNvCxnSpPr>
            <a:stCxn id="68" idx="2"/>
            <a:endCxn id="72" idx="0"/>
          </p:cNvCxnSpPr>
          <p:nvPr/>
        </p:nvCxnSpPr>
        <p:spPr>
          <a:xfrm>
            <a:off x="7056276" y="3774071"/>
            <a:ext cx="0" cy="267010"/>
          </a:xfrm>
          <a:prstGeom prst="straightConnector1">
            <a:avLst/>
          </a:prstGeom>
          <a:ln w="24765">
            <a:solidFill>
              <a:srgbClr val="008000"/>
            </a:solidFill>
            <a:tailEnd type="arrow"/>
          </a:ln>
        </p:spPr>
        <p:style>
          <a:lnRef idx="1">
            <a:schemeClr val="accent5"/>
          </a:lnRef>
          <a:fillRef idx="0">
            <a:schemeClr val="accent5"/>
          </a:fillRef>
          <a:effectRef idx="0">
            <a:schemeClr val="accent5"/>
          </a:effectRef>
          <a:fontRef idx="minor">
            <a:schemeClr val="tx1"/>
          </a:fontRef>
        </p:style>
      </p:cxnSp>
      <p:sp>
        <p:nvSpPr>
          <p:cNvPr id="74" name="Flowchart: Decision 73"/>
          <p:cNvSpPr/>
          <p:nvPr/>
        </p:nvSpPr>
        <p:spPr>
          <a:xfrm>
            <a:off x="5868144" y="4797152"/>
            <a:ext cx="2376264" cy="400515"/>
          </a:xfrm>
          <a:prstGeom prst="flowChartDecision">
            <a:avLst/>
          </a:prstGeom>
          <a:ln>
            <a:solidFill>
              <a:srgbClr val="0000CC"/>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800" dirty="0" smtClean="0"/>
              <a:t>End?</a:t>
            </a:r>
            <a:endParaRPr lang="en-US" sz="1800" dirty="0"/>
          </a:p>
        </p:txBody>
      </p:sp>
      <p:cxnSp>
        <p:nvCxnSpPr>
          <p:cNvPr id="75" name="Straight Arrow Connector 74"/>
          <p:cNvCxnSpPr>
            <a:stCxn id="72" idx="2"/>
            <a:endCxn id="74" idx="0"/>
          </p:cNvCxnSpPr>
          <p:nvPr/>
        </p:nvCxnSpPr>
        <p:spPr>
          <a:xfrm>
            <a:off x="7056276" y="4441596"/>
            <a:ext cx="0" cy="355556"/>
          </a:xfrm>
          <a:prstGeom prst="straightConnector1">
            <a:avLst/>
          </a:prstGeom>
          <a:ln w="24765">
            <a:solidFill>
              <a:srgbClr val="008000"/>
            </a:solidFill>
            <a:tailEnd type="arrow"/>
          </a:ln>
        </p:spPr>
        <p:style>
          <a:lnRef idx="1">
            <a:schemeClr val="accent5"/>
          </a:lnRef>
          <a:fillRef idx="0">
            <a:schemeClr val="accent5"/>
          </a:fillRef>
          <a:effectRef idx="0">
            <a:schemeClr val="accent5"/>
          </a:effectRef>
          <a:fontRef idx="minor">
            <a:schemeClr val="tx1"/>
          </a:fontRef>
        </p:style>
      </p:cxnSp>
      <p:cxnSp>
        <p:nvCxnSpPr>
          <p:cNvPr id="76" name="Straight Arrow Connector 75"/>
          <p:cNvCxnSpPr/>
          <p:nvPr/>
        </p:nvCxnSpPr>
        <p:spPr>
          <a:xfrm rot="5400000">
            <a:off x="6854129" y="5342016"/>
            <a:ext cx="333762" cy="1475"/>
          </a:xfrm>
          <a:prstGeom prst="straightConnector1">
            <a:avLst/>
          </a:prstGeom>
          <a:ln w="24765">
            <a:solidFill>
              <a:srgbClr val="008000"/>
            </a:solidFill>
            <a:tailEnd type="arrow"/>
          </a:ln>
        </p:spPr>
        <p:style>
          <a:lnRef idx="1">
            <a:schemeClr val="accent5"/>
          </a:lnRef>
          <a:fillRef idx="0">
            <a:schemeClr val="accent5"/>
          </a:fillRef>
          <a:effectRef idx="0">
            <a:schemeClr val="accent5"/>
          </a:effectRef>
          <a:fontRef idx="minor">
            <a:schemeClr val="tx1"/>
          </a:fontRef>
        </p:style>
      </p:cxnSp>
      <p:cxnSp>
        <p:nvCxnSpPr>
          <p:cNvPr id="77" name="Straight Connector 76"/>
          <p:cNvCxnSpPr>
            <a:stCxn id="74" idx="3"/>
          </p:cNvCxnSpPr>
          <p:nvPr/>
        </p:nvCxnSpPr>
        <p:spPr>
          <a:xfrm>
            <a:off x="8244408" y="4997410"/>
            <a:ext cx="815008" cy="1391"/>
          </a:xfrm>
          <a:prstGeom prst="line">
            <a:avLst/>
          </a:prstGeom>
          <a:ln w="24765">
            <a:solidFill>
              <a:srgbClr val="008000"/>
            </a:solidFill>
          </a:ln>
        </p:spPr>
        <p:style>
          <a:lnRef idx="1">
            <a:schemeClr val="accent5"/>
          </a:lnRef>
          <a:fillRef idx="0">
            <a:schemeClr val="accent5"/>
          </a:fillRef>
          <a:effectRef idx="0">
            <a:schemeClr val="accent5"/>
          </a:effectRef>
          <a:fontRef idx="minor">
            <a:schemeClr val="tx1"/>
          </a:fontRef>
        </p:style>
      </p:cxnSp>
      <p:cxnSp>
        <p:nvCxnSpPr>
          <p:cNvPr id="78" name="Straight Connector 77"/>
          <p:cNvCxnSpPr/>
          <p:nvPr/>
        </p:nvCxnSpPr>
        <p:spPr>
          <a:xfrm rot="5400000">
            <a:off x="7690273" y="3607168"/>
            <a:ext cx="2737548" cy="737"/>
          </a:xfrm>
          <a:prstGeom prst="line">
            <a:avLst/>
          </a:prstGeom>
          <a:ln w="24765">
            <a:solidFill>
              <a:srgbClr val="008000"/>
            </a:solidFill>
          </a:ln>
        </p:spPr>
        <p:style>
          <a:lnRef idx="1">
            <a:schemeClr val="accent5"/>
          </a:lnRef>
          <a:fillRef idx="0">
            <a:schemeClr val="accent5"/>
          </a:fillRef>
          <a:effectRef idx="0">
            <a:schemeClr val="accent5"/>
          </a:effectRef>
          <a:fontRef idx="minor">
            <a:schemeClr val="tx1"/>
          </a:fontRef>
        </p:style>
      </p:cxnSp>
      <p:cxnSp>
        <p:nvCxnSpPr>
          <p:cNvPr id="79" name="Straight Arrow Connector 78"/>
          <p:cNvCxnSpPr>
            <a:endCxn id="84" idx="3"/>
          </p:cNvCxnSpPr>
          <p:nvPr/>
        </p:nvCxnSpPr>
        <p:spPr>
          <a:xfrm flipH="1" flipV="1">
            <a:off x="8172400" y="2238764"/>
            <a:ext cx="887018" cy="1390"/>
          </a:xfrm>
          <a:prstGeom prst="straightConnector1">
            <a:avLst/>
          </a:prstGeom>
          <a:ln w="24765">
            <a:solidFill>
              <a:srgbClr val="008000"/>
            </a:solidFill>
            <a:tailEnd type="arrow"/>
          </a:ln>
        </p:spPr>
        <p:style>
          <a:lnRef idx="1">
            <a:schemeClr val="accent5"/>
          </a:lnRef>
          <a:fillRef idx="0">
            <a:schemeClr val="accent5"/>
          </a:fillRef>
          <a:effectRef idx="0">
            <a:schemeClr val="accent5"/>
          </a:effectRef>
          <a:fontRef idx="minor">
            <a:schemeClr val="tx1"/>
          </a:fontRef>
        </p:style>
      </p:cxnSp>
      <p:sp>
        <p:nvSpPr>
          <p:cNvPr id="80" name="Text Box 7"/>
          <p:cNvSpPr txBox="1">
            <a:spLocks noChangeArrowheads="1"/>
          </p:cNvSpPr>
          <p:nvPr/>
        </p:nvSpPr>
        <p:spPr bwMode="auto">
          <a:xfrm>
            <a:off x="8210330" y="4641852"/>
            <a:ext cx="778329" cy="338554"/>
          </a:xfrm>
          <a:prstGeom prst="rect">
            <a:avLst/>
          </a:prstGeom>
          <a:noFill/>
          <a:ln w="9525" algn="ctr">
            <a:noFill/>
            <a:miter lim="800000"/>
            <a:headEnd/>
            <a:tailEnd/>
          </a:ln>
        </p:spPr>
        <p:txBody>
          <a:bodyPr wrap="square">
            <a:spAutoFit/>
          </a:bodyPr>
          <a:lstStyle/>
          <a:p>
            <a:pPr>
              <a:spcBef>
                <a:spcPct val="50000"/>
              </a:spcBef>
            </a:pPr>
            <a:r>
              <a:rPr lang="en-US" altLang="zh-CN" sz="1600" b="1" dirty="0" smtClean="0"/>
              <a:t>No</a:t>
            </a:r>
            <a:endParaRPr lang="en-US" altLang="zh-CN" sz="1600" b="1" dirty="0"/>
          </a:p>
        </p:txBody>
      </p:sp>
      <p:sp>
        <p:nvSpPr>
          <p:cNvPr id="81" name="Text Box 7"/>
          <p:cNvSpPr txBox="1">
            <a:spLocks noChangeArrowheads="1"/>
          </p:cNvSpPr>
          <p:nvPr/>
        </p:nvSpPr>
        <p:spPr bwMode="auto">
          <a:xfrm>
            <a:off x="7178047" y="5242625"/>
            <a:ext cx="778329" cy="338554"/>
          </a:xfrm>
          <a:prstGeom prst="rect">
            <a:avLst/>
          </a:prstGeom>
          <a:noFill/>
          <a:ln w="9525" algn="ctr">
            <a:noFill/>
            <a:miter lim="800000"/>
            <a:headEnd/>
            <a:tailEnd/>
          </a:ln>
        </p:spPr>
        <p:txBody>
          <a:bodyPr wrap="square">
            <a:spAutoFit/>
          </a:bodyPr>
          <a:lstStyle/>
          <a:p>
            <a:pPr>
              <a:spcBef>
                <a:spcPct val="50000"/>
              </a:spcBef>
            </a:pPr>
            <a:r>
              <a:rPr lang="en-US" altLang="zh-CN" sz="1600" b="1" dirty="0" smtClean="0"/>
              <a:t>Yes</a:t>
            </a:r>
            <a:endParaRPr lang="en-US" altLang="zh-CN" sz="1600" b="1" dirty="0"/>
          </a:p>
        </p:txBody>
      </p:sp>
      <p:sp>
        <p:nvSpPr>
          <p:cNvPr id="82" name="Text Box 7"/>
          <p:cNvSpPr txBox="1">
            <a:spLocks noChangeArrowheads="1"/>
          </p:cNvSpPr>
          <p:nvPr/>
        </p:nvSpPr>
        <p:spPr bwMode="auto">
          <a:xfrm>
            <a:off x="8252285" y="1844824"/>
            <a:ext cx="1072243" cy="369332"/>
          </a:xfrm>
          <a:prstGeom prst="rect">
            <a:avLst/>
          </a:prstGeom>
          <a:noFill/>
          <a:ln w="9525" algn="ctr">
            <a:noFill/>
            <a:miter lim="800000"/>
            <a:headEnd/>
            <a:tailEnd/>
          </a:ln>
        </p:spPr>
        <p:txBody>
          <a:bodyPr wrap="square">
            <a:spAutoFit/>
          </a:bodyPr>
          <a:lstStyle/>
          <a:p>
            <a:pPr>
              <a:spcBef>
                <a:spcPct val="50000"/>
              </a:spcBef>
            </a:pPr>
            <a:r>
              <a:rPr lang="en-US" altLang="zh-CN" sz="1800" dirty="0" smtClean="0"/>
              <a:t>t = t+1 </a:t>
            </a:r>
            <a:endParaRPr lang="en-US" altLang="zh-CN" sz="1800" dirty="0"/>
          </a:p>
        </p:txBody>
      </p:sp>
      <p:cxnSp>
        <p:nvCxnSpPr>
          <p:cNvPr id="83" name="Straight Arrow Connector 82"/>
          <p:cNvCxnSpPr>
            <a:stCxn id="84" idx="2"/>
            <a:endCxn id="69" idx="0"/>
          </p:cNvCxnSpPr>
          <p:nvPr/>
        </p:nvCxnSpPr>
        <p:spPr>
          <a:xfrm>
            <a:off x="7056276" y="2439021"/>
            <a:ext cx="0" cy="267010"/>
          </a:xfrm>
          <a:prstGeom prst="straightConnector1">
            <a:avLst/>
          </a:prstGeom>
          <a:ln w="24765">
            <a:solidFill>
              <a:srgbClr val="008000"/>
            </a:solidFill>
            <a:tailEnd type="arrow"/>
          </a:ln>
        </p:spPr>
        <p:style>
          <a:lnRef idx="1">
            <a:schemeClr val="accent5"/>
          </a:lnRef>
          <a:fillRef idx="0">
            <a:schemeClr val="accent5"/>
          </a:fillRef>
          <a:effectRef idx="0">
            <a:schemeClr val="accent5"/>
          </a:effectRef>
          <a:fontRef idx="minor">
            <a:schemeClr val="tx1"/>
          </a:fontRef>
        </p:style>
      </p:cxnSp>
      <p:sp>
        <p:nvSpPr>
          <p:cNvPr id="84" name="Rectangle 83"/>
          <p:cNvSpPr/>
          <p:nvPr/>
        </p:nvSpPr>
        <p:spPr>
          <a:xfrm>
            <a:off x="5940152" y="2038506"/>
            <a:ext cx="2232248" cy="400515"/>
          </a:xfrm>
          <a:prstGeom prst="rect">
            <a:avLst/>
          </a:prstGeom>
          <a:ln>
            <a:solidFill>
              <a:srgbClr val="0000CC"/>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b="1" dirty="0" smtClean="0"/>
              <a:t>Random Sampling</a:t>
            </a:r>
          </a:p>
        </p:txBody>
      </p:sp>
      <p:sp>
        <p:nvSpPr>
          <p:cNvPr id="85" name="Content Placeholder 2"/>
          <p:cNvSpPr>
            <a:spLocks noGrp="1"/>
          </p:cNvSpPr>
          <p:nvPr>
            <p:ph idx="1"/>
          </p:nvPr>
        </p:nvSpPr>
        <p:spPr>
          <a:xfrm>
            <a:off x="179512" y="908720"/>
            <a:ext cx="8712968" cy="492443"/>
          </a:xfrm>
          <a:noFill/>
          <a:ln w="9525" algn="ctr">
            <a:noFill/>
            <a:miter lim="800000"/>
            <a:headEnd/>
            <a:tailEnd/>
          </a:ln>
        </p:spPr>
        <p:txBody>
          <a:bodyPr wrap="square">
            <a:spAutoFit/>
          </a:bodyPr>
          <a:lstStyle/>
          <a:p>
            <a:pPr marL="0" lvl="0" indent="0">
              <a:spcBef>
                <a:spcPct val="50000"/>
              </a:spcBef>
              <a:buClr>
                <a:schemeClr val="tx2"/>
              </a:buClr>
              <a:buSzPct val="95000"/>
              <a:defRPr/>
            </a:pPr>
            <a:r>
              <a:rPr lang="en-US" altLang="zh-CN" sz="2600" b="1" i="1" u="sng" dirty="0" smtClean="0">
                <a:latin typeface="+mn-lt"/>
              </a:rPr>
              <a:t>Sampling:  </a:t>
            </a:r>
            <a:r>
              <a:rPr lang="en-US" altLang="zh-CN" sz="2600" b="1" kern="1200" dirty="0" smtClean="0">
                <a:latin typeface="+mn-lt"/>
              </a:rPr>
              <a:t>Repeat</a:t>
            </a:r>
          </a:p>
        </p:txBody>
      </p:sp>
    </p:spTree>
    <p:extLst>
      <p:ext uri="{BB962C8B-B14F-4D97-AF65-F5344CB8AC3E}">
        <p14:creationId xmlns:p14="http://schemas.microsoft.com/office/powerpoint/2010/main" val="29258039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5"/>
          <p:cNvSpPr txBox="1">
            <a:spLocks/>
          </p:cNvSpPr>
          <p:nvPr/>
        </p:nvSpPr>
        <p:spPr bwMode="auto">
          <a:xfrm>
            <a:off x="685800" y="1524000"/>
            <a:ext cx="84582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endParaRPr kumimoji="0" lang="zh-CN" altLang="en-US" sz="2800" b="0" i="0" u="none" strike="noStrike" kern="1200" cap="none" spc="0" normalizeH="0" baseline="0" noProof="0" dirty="0" smtClean="0">
              <a:ln>
                <a:noFill/>
              </a:ln>
              <a:solidFill>
                <a:schemeClr val="tx1"/>
              </a:solidFill>
              <a:effectLst/>
              <a:uLnTx/>
              <a:uFillTx/>
              <a:latin typeface="+mn-lt"/>
              <a:ea typeface="SimSun" pitchFamily="2" charset="-122"/>
              <a:cs typeface="+mn-cs"/>
            </a:endParaRPr>
          </a:p>
        </p:txBody>
      </p:sp>
      <p:sp>
        <p:nvSpPr>
          <p:cNvPr id="5" name="Rectangle 95"/>
          <p:cNvSpPr txBox="1">
            <a:spLocks/>
          </p:cNvSpPr>
          <p:nvPr/>
        </p:nvSpPr>
        <p:spPr bwMode="auto">
          <a:xfrm>
            <a:off x="457200" y="1524000"/>
            <a:ext cx="8458200" cy="236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ts val="400"/>
              </a:spcBef>
              <a:buClr>
                <a:schemeClr val="tx2"/>
              </a:buClr>
              <a:buSzPct val="95000"/>
              <a:buFont typeface="Wingdings" pitchFamily="2" charset="2"/>
              <a:buChar char=""/>
              <a:defRPr/>
            </a:pPr>
            <a:endParaRPr kumimoji="0" lang="en-US" altLang="zh-CN" sz="2000" dirty="0" smtClean="0">
              <a:latin typeface="+mn-lt"/>
              <a:ea typeface="SimSun" pitchFamily="2" charset="-122"/>
              <a:cs typeface="+mn-cs"/>
            </a:endParaRPr>
          </a:p>
          <a:p>
            <a:pPr marL="342900" indent="-342900" eaLnBrk="0" hangingPunct="0">
              <a:spcBef>
                <a:spcPts val="400"/>
              </a:spcBef>
              <a:buClr>
                <a:schemeClr val="tx2"/>
              </a:buClr>
              <a:buSzPct val="95000"/>
              <a:defRPr/>
            </a:pPr>
            <a:endParaRPr kumimoji="0" lang="en-US" altLang="zh-CN" sz="2000" dirty="0" smtClean="0">
              <a:solidFill>
                <a:schemeClr val="bg1">
                  <a:lumMod val="65000"/>
                  <a:lumOff val="35000"/>
                </a:schemeClr>
              </a:solidFill>
              <a:latin typeface="+mn-lt"/>
              <a:ea typeface="SimSun" pitchFamily="2" charset="-122"/>
              <a:cs typeface="+mn-cs"/>
            </a:endParaRPr>
          </a:p>
          <a:p>
            <a:pPr marL="342900" indent="-342900" eaLnBrk="0" hangingPunct="0">
              <a:spcBef>
                <a:spcPts val="400"/>
              </a:spcBef>
              <a:buClr>
                <a:schemeClr val="tx2"/>
              </a:buClr>
              <a:buSzPct val="95000"/>
              <a:defRPr/>
            </a:pPr>
            <a:endParaRPr kumimoji="0" lang="en-US" altLang="zh-CN" sz="2000" dirty="0" smtClean="0">
              <a:solidFill>
                <a:schemeClr val="bg1">
                  <a:lumMod val="65000"/>
                  <a:lumOff val="35000"/>
                </a:schemeClr>
              </a:solidFill>
              <a:latin typeface="+mn-lt"/>
              <a:ea typeface="SimSun" pitchFamily="2" charset="-122"/>
              <a:cs typeface="+mn-cs"/>
            </a:endParaRPr>
          </a:p>
          <a:p>
            <a:pPr marL="342900" indent="-342900" eaLnBrk="0" hangingPunct="0">
              <a:spcBef>
                <a:spcPts val="400"/>
              </a:spcBef>
              <a:buClr>
                <a:schemeClr val="tx2"/>
              </a:buClr>
              <a:buSzPct val="95000"/>
              <a:defRPr/>
            </a:pPr>
            <a:r>
              <a:rPr lang="en-US" altLang="zh-CN" sz="2400" dirty="0" smtClean="0">
                <a:ea typeface="SimSun" pitchFamily="2" charset="-122"/>
              </a:rPr>
              <a:t>	</a:t>
            </a:r>
            <a:endParaRPr kumimoji="0" lang="en-US" altLang="zh-CN" sz="2400" b="0" i="0" u="none" strike="noStrike" kern="1200" cap="none" spc="0" normalizeH="0" baseline="0" noProof="0" dirty="0" smtClean="0">
              <a:ln>
                <a:noFill/>
              </a:ln>
              <a:solidFill>
                <a:schemeClr val="tx1"/>
              </a:solidFill>
              <a:effectLst/>
              <a:uLnTx/>
              <a:uFillTx/>
              <a:latin typeface="+mn-lt"/>
              <a:ea typeface="SimSun" pitchFamily="2" charset="-122"/>
              <a:cs typeface="+mn-cs"/>
            </a:endParaRPr>
          </a:p>
          <a:p>
            <a:pPr marL="342900" marR="0" lvl="0" indent="-342900" algn="l" defTabSz="914400" rtl="0" eaLnBrk="0" fontAlgn="base" latinLnBrk="0" hangingPunct="0">
              <a:lnSpc>
                <a:spcPct val="100000"/>
              </a:lnSpc>
              <a:spcBef>
                <a:spcPts val="700"/>
              </a:spcBef>
              <a:spcAft>
                <a:spcPct val="0"/>
              </a:spcAft>
              <a:buClr>
                <a:schemeClr val="tx2"/>
              </a:buClr>
              <a:buSzPct val="95000"/>
              <a:tabLst/>
              <a:defRPr/>
            </a:pPr>
            <a:endParaRPr kumimoji="0" lang="zh-CN" altLang="en-US" sz="2800" b="0" i="0" u="none" strike="noStrike" kern="1200" cap="none" spc="0" normalizeH="0" baseline="0" noProof="0" dirty="0" smtClean="0">
              <a:ln>
                <a:noFill/>
              </a:ln>
              <a:solidFill>
                <a:schemeClr val="tx1"/>
              </a:solidFill>
              <a:effectLst/>
              <a:uLnTx/>
              <a:uFillTx/>
              <a:latin typeface="+mn-lt"/>
              <a:ea typeface="SimSun" pitchFamily="2" charset="-122"/>
              <a:cs typeface="+mn-cs"/>
            </a:endParaRPr>
          </a:p>
        </p:txBody>
      </p:sp>
      <p:sp>
        <p:nvSpPr>
          <p:cNvPr id="6" name="Rectangle 95"/>
          <p:cNvSpPr txBox="1">
            <a:spLocks/>
          </p:cNvSpPr>
          <p:nvPr/>
        </p:nvSpPr>
        <p:spPr bwMode="auto">
          <a:xfrm>
            <a:off x="381000" y="1600200"/>
            <a:ext cx="8458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endParaRPr kumimoji="0" lang="en-US" altLang="zh-CN" sz="2000" dirty="0" smtClean="0">
              <a:latin typeface="+mn-lt"/>
              <a:ea typeface="SimSun" pitchFamily="2" charset="-122"/>
              <a:cs typeface="+mn-cs"/>
            </a:endParaRPr>
          </a:p>
          <a:p>
            <a:pPr marL="342900" marR="0" lvl="0" indent="-3429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endParaRPr kumimoji="0" lang="en-US" altLang="zh-CN" sz="2000" dirty="0" smtClean="0">
              <a:latin typeface="+mn-lt"/>
              <a:ea typeface="SimSun" pitchFamily="2" charset="-122"/>
              <a:cs typeface="+mn-cs"/>
            </a:endParaRPr>
          </a:p>
          <a:p>
            <a:pPr marL="342900" marR="0" lvl="0" indent="-3429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endParaRPr kumimoji="0" lang="en-US" altLang="zh-CN" sz="2000" dirty="0" smtClean="0">
              <a:latin typeface="+mn-lt"/>
              <a:ea typeface="SimSun" pitchFamily="2" charset="-122"/>
              <a:cs typeface="+mn-cs"/>
            </a:endParaRPr>
          </a:p>
          <a:p>
            <a:pPr marL="342900" lvl="0" indent="-342900" eaLnBrk="0" hangingPunct="0">
              <a:spcBef>
                <a:spcPts val="700"/>
              </a:spcBef>
              <a:buClr>
                <a:schemeClr val="tx2"/>
              </a:buClr>
              <a:buSzPct val="95000"/>
              <a:defRPr/>
            </a:pPr>
            <a:endParaRPr kumimoji="0" lang="en-US" altLang="zh-CN" sz="2400" baseline="0" dirty="0" smtClean="0">
              <a:latin typeface="+mn-lt"/>
              <a:ea typeface="SimSun" pitchFamily="2" charset="-122"/>
              <a:cs typeface="+mn-cs"/>
            </a:endParaRPr>
          </a:p>
        </p:txBody>
      </p:sp>
      <p:sp>
        <p:nvSpPr>
          <p:cNvPr id="7" name="Rectangle 95"/>
          <p:cNvSpPr txBox="1">
            <a:spLocks/>
          </p:cNvSpPr>
          <p:nvPr/>
        </p:nvSpPr>
        <p:spPr bwMode="auto">
          <a:xfrm>
            <a:off x="533400" y="1752600"/>
            <a:ext cx="8458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endParaRPr kumimoji="0" lang="en-US" altLang="zh-CN" sz="2000" dirty="0" smtClean="0">
              <a:latin typeface="+mn-lt"/>
              <a:ea typeface="SimSun" pitchFamily="2" charset="-122"/>
              <a:cs typeface="+mn-cs"/>
            </a:endParaRPr>
          </a:p>
          <a:p>
            <a:pPr marL="342900" lvl="0" indent="-342900" eaLnBrk="0" hangingPunct="0">
              <a:spcBef>
                <a:spcPts val="700"/>
              </a:spcBef>
              <a:buClr>
                <a:schemeClr val="tx2"/>
              </a:buClr>
              <a:buSzPct val="95000"/>
              <a:defRPr/>
            </a:pPr>
            <a:endParaRPr kumimoji="0" lang="en-US" altLang="zh-CN" sz="2400" baseline="0" dirty="0" smtClean="0">
              <a:latin typeface="+mn-lt"/>
              <a:ea typeface="SimSun" pitchFamily="2" charset="-122"/>
              <a:cs typeface="+mn-cs"/>
            </a:endParaRPr>
          </a:p>
        </p:txBody>
      </p:sp>
      <p:sp>
        <p:nvSpPr>
          <p:cNvPr id="8" name="Rectangle 95"/>
          <p:cNvSpPr txBox="1">
            <a:spLocks/>
          </p:cNvSpPr>
          <p:nvPr/>
        </p:nvSpPr>
        <p:spPr bwMode="auto">
          <a:xfrm>
            <a:off x="457200" y="1524000"/>
            <a:ext cx="8458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ts val="700"/>
              </a:spcBef>
              <a:buClr>
                <a:schemeClr val="tx2"/>
              </a:buClr>
              <a:buSzPct val="95000"/>
              <a:defRPr/>
            </a:pPr>
            <a:endParaRPr kumimoji="0" lang="en-US" altLang="zh-CN" sz="2400" baseline="0" dirty="0" smtClean="0">
              <a:latin typeface="+mn-lt"/>
              <a:ea typeface="SimSun" pitchFamily="2" charset="-122"/>
              <a:cs typeface="+mn-cs"/>
            </a:endParaRPr>
          </a:p>
        </p:txBody>
      </p:sp>
      <p:graphicFrame>
        <p:nvGraphicFramePr>
          <p:cNvPr id="9" name="Object 3"/>
          <p:cNvGraphicFramePr>
            <a:graphicFrameLocks noChangeAspect="1"/>
          </p:cNvGraphicFramePr>
          <p:nvPr>
            <p:extLst/>
          </p:nvPr>
        </p:nvGraphicFramePr>
        <p:xfrm>
          <a:off x="990600" y="1752601"/>
          <a:ext cx="3505200" cy="490538"/>
        </p:xfrm>
        <a:graphic>
          <a:graphicData uri="http://schemas.openxmlformats.org/presentationml/2006/ole">
            <mc:AlternateContent xmlns:mc="http://schemas.openxmlformats.org/markup-compatibility/2006">
              <mc:Choice xmlns:v="urn:schemas-microsoft-com:vml" Requires="v">
                <p:oleObj spid="_x0000_s641038" name="Equation" r:id="rId4" imgW="1943100" imgH="304800" progId="Equation.DSMT4">
                  <p:embed/>
                </p:oleObj>
              </mc:Choice>
              <mc:Fallback>
                <p:oleObj name="Equation" r:id="rId4" imgW="1943100" imgH="304800" progId="Equation.DSMT4">
                  <p:embed/>
                  <p:pic>
                    <p:nvPicPr>
                      <p:cNvPr id="0" name="Picture 2"/>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990600" y="1752601"/>
                        <a:ext cx="3505200" cy="490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2" name="Straight Arrow Connector 31"/>
          <p:cNvCxnSpPr/>
          <p:nvPr/>
        </p:nvCxnSpPr>
        <p:spPr>
          <a:xfrm>
            <a:off x="534194" y="4952206"/>
            <a:ext cx="5180806" cy="794"/>
          </a:xfrm>
          <a:prstGeom prst="straightConnector1">
            <a:avLst/>
          </a:prstGeom>
          <a:ln w="3746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flipH="1" flipV="1">
            <a:off x="-646906" y="3771106"/>
            <a:ext cx="2362200" cy="1588"/>
          </a:xfrm>
          <a:prstGeom prst="straightConnector1">
            <a:avLst/>
          </a:prstGeom>
          <a:ln w="3746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265114" y="3846514"/>
            <a:ext cx="2209799" cy="317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1179514" y="3846512"/>
            <a:ext cx="2209799" cy="317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2097091" y="3846512"/>
            <a:ext cx="2209799" cy="317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3008314" y="3846512"/>
            <a:ext cx="2209799" cy="317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3925891" y="3846512"/>
            <a:ext cx="2209799" cy="317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39" name="Text Box 7"/>
          <p:cNvSpPr txBox="1">
            <a:spLocks noChangeArrowheads="1"/>
          </p:cNvSpPr>
          <p:nvPr/>
        </p:nvSpPr>
        <p:spPr bwMode="auto">
          <a:xfrm>
            <a:off x="1143000" y="5071646"/>
            <a:ext cx="685800" cy="338554"/>
          </a:xfrm>
          <a:prstGeom prst="rect">
            <a:avLst/>
          </a:prstGeom>
          <a:noFill/>
          <a:ln w="9525" algn="ctr">
            <a:noFill/>
            <a:miter lim="800000"/>
            <a:headEnd/>
            <a:tailEnd/>
          </a:ln>
        </p:spPr>
        <p:txBody>
          <a:bodyPr wrap="square">
            <a:spAutoFit/>
          </a:bodyPr>
          <a:lstStyle/>
          <a:p>
            <a:pPr>
              <a:spcBef>
                <a:spcPct val="50000"/>
              </a:spcBef>
            </a:pPr>
            <a:r>
              <a:rPr lang="en-US" altLang="zh-CN" sz="1600" dirty="0" smtClean="0"/>
              <a:t>t + 1</a:t>
            </a:r>
            <a:endParaRPr lang="en-US" altLang="zh-CN" sz="1600" dirty="0"/>
          </a:p>
        </p:txBody>
      </p:sp>
      <p:sp>
        <p:nvSpPr>
          <p:cNvPr id="40" name="Text Box 7"/>
          <p:cNvSpPr txBox="1">
            <a:spLocks noChangeArrowheads="1"/>
          </p:cNvSpPr>
          <p:nvPr/>
        </p:nvSpPr>
        <p:spPr bwMode="auto">
          <a:xfrm>
            <a:off x="457200" y="5071646"/>
            <a:ext cx="381000" cy="338554"/>
          </a:xfrm>
          <a:prstGeom prst="rect">
            <a:avLst/>
          </a:prstGeom>
          <a:noFill/>
          <a:ln w="9525" algn="ctr">
            <a:noFill/>
            <a:miter lim="800000"/>
            <a:headEnd/>
            <a:tailEnd/>
          </a:ln>
        </p:spPr>
        <p:txBody>
          <a:bodyPr wrap="square">
            <a:spAutoFit/>
          </a:bodyPr>
          <a:lstStyle/>
          <a:p>
            <a:pPr>
              <a:spcBef>
                <a:spcPct val="50000"/>
              </a:spcBef>
            </a:pPr>
            <a:r>
              <a:rPr lang="en-US" altLang="zh-CN" sz="1600" dirty="0" smtClean="0"/>
              <a:t>t</a:t>
            </a:r>
            <a:endParaRPr lang="en-US" altLang="zh-CN" sz="1600" dirty="0"/>
          </a:p>
        </p:txBody>
      </p:sp>
      <p:sp>
        <p:nvSpPr>
          <p:cNvPr id="41" name="Text Box 7"/>
          <p:cNvSpPr txBox="1">
            <a:spLocks noChangeArrowheads="1"/>
          </p:cNvSpPr>
          <p:nvPr/>
        </p:nvSpPr>
        <p:spPr bwMode="auto">
          <a:xfrm>
            <a:off x="1981200" y="5071646"/>
            <a:ext cx="838200" cy="338554"/>
          </a:xfrm>
          <a:prstGeom prst="rect">
            <a:avLst/>
          </a:prstGeom>
          <a:noFill/>
          <a:ln w="9525" algn="ctr">
            <a:noFill/>
            <a:miter lim="800000"/>
            <a:headEnd/>
            <a:tailEnd/>
          </a:ln>
        </p:spPr>
        <p:txBody>
          <a:bodyPr wrap="square">
            <a:spAutoFit/>
          </a:bodyPr>
          <a:lstStyle/>
          <a:p>
            <a:pPr>
              <a:spcBef>
                <a:spcPct val="50000"/>
              </a:spcBef>
            </a:pPr>
            <a:r>
              <a:rPr lang="en-US" altLang="zh-CN" sz="1600" dirty="0" smtClean="0"/>
              <a:t>t + 2</a:t>
            </a:r>
            <a:endParaRPr lang="en-US" altLang="zh-CN" sz="1600" dirty="0"/>
          </a:p>
        </p:txBody>
      </p:sp>
      <p:sp>
        <p:nvSpPr>
          <p:cNvPr id="42" name="Text Box 7"/>
          <p:cNvSpPr txBox="1">
            <a:spLocks noChangeArrowheads="1"/>
          </p:cNvSpPr>
          <p:nvPr/>
        </p:nvSpPr>
        <p:spPr bwMode="auto">
          <a:xfrm>
            <a:off x="2971800" y="5071646"/>
            <a:ext cx="838200" cy="338554"/>
          </a:xfrm>
          <a:prstGeom prst="rect">
            <a:avLst/>
          </a:prstGeom>
          <a:noFill/>
          <a:ln w="9525" algn="ctr">
            <a:noFill/>
            <a:miter lim="800000"/>
            <a:headEnd/>
            <a:tailEnd/>
          </a:ln>
        </p:spPr>
        <p:txBody>
          <a:bodyPr wrap="square">
            <a:spAutoFit/>
          </a:bodyPr>
          <a:lstStyle/>
          <a:p>
            <a:pPr>
              <a:spcBef>
                <a:spcPct val="50000"/>
              </a:spcBef>
            </a:pPr>
            <a:r>
              <a:rPr lang="en-US" altLang="zh-CN" sz="1600" dirty="0" smtClean="0"/>
              <a:t>t + 3</a:t>
            </a:r>
            <a:endParaRPr lang="en-US" altLang="zh-CN" sz="1600" dirty="0"/>
          </a:p>
        </p:txBody>
      </p:sp>
      <p:sp>
        <p:nvSpPr>
          <p:cNvPr id="43" name="Text Box 7"/>
          <p:cNvSpPr txBox="1">
            <a:spLocks noChangeArrowheads="1"/>
          </p:cNvSpPr>
          <p:nvPr/>
        </p:nvSpPr>
        <p:spPr bwMode="auto">
          <a:xfrm>
            <a:off x="3810000" y="5071646"/>
            <a:ext cx="838200" cy="338554"/>
          </a:xfrm>
          <a:prstGeom prst="rect">
            <a:avLst/>
          </a:prstGeom>
          <a:noFill/>
          <a:ln w="9525" algn="ctr">
            <a:noFill/>
            <a:miter lim="800000"/>
            <a:headEnd/>
            <a:tailEnd/>
          </a:ln>
        </p:spPr>
        <p:txBody>
          <a:bodyPr wrap="square">
            <a:spAutoFit/>
          </a:bodyPr>
          <a:lstStyle/>
          <a:p>
            <a:pPr>
              <a:spcBef>
                <a:spcPct val="50000"/>
              </a:spcBef>
            </a:pPr>
            <a:r>
              <a:rPr lang="en-US" altLang="zh-CN" sz="1600" dirty="0" smtClean="0"/>
              <a:t>t + 4</a:t>
            </a:r>
            <a:endParaRPr lang="en-US" altLang="zh-CN" sz="1600" dirty="0"/>
          </a:p>
        </p:txBody>
      </p:sp>
      <p:sp>
        <p:nvSpPr>
          <p:cNvPr id="44" name="Text Box 7"/>
          <p:cNvSpPr txBox="1">
            <a:spLocks noChangeArrowheads="1"/>
          </p:cNvSpPr>
          <p:nvPr/>
        </p:nvSpPr>
        <p:spPr bwMode="auto">
          <a:xfrm>
            <a:off x="4724400" y="5071646"/>
            <a:ext cx="838200" cy="338554"/>
          </a:xfrm>
          <a:prstGeom prst="rect">
            <a:avLst/>
          </a:prstGeom>
          <a:noFill/>
          <a:ln w="9525" algn="ctr">
            <a:noFill/>
            <a:miter lim="800000"/>
            <a:headEnd/>
            <a:tailEnd/>
          </a:ln>
        </p:spPr>
        <p:txBody>
          <a:bodyPr wrap="square">
            <a:spAutoFit/>
          </a:bodyPr>
          <a:lstStyle/>
          <a:p>
            <a:pPr>
              <a:spcBef>
                <a:spcPct val="50000"/>
              </a:spcBef>
            </a:pPr>
            <a:r>
              <a:rPr lang="en-US" altLang="zh-CN" sz="1600" dirty="0" smtClean="0"/>
              <a:t>t + 5</a:t>
            </a:r>
            <a:endParaRPr lang="en-US" altLang="zh-CN" sz="1600" dirty="0"/>
          </a:p>
        </p:txBody>
      </p:sp>
      <p:sp>
        <p:nvSpPr>
          <p:cNvPr id="45" name="Oval 44"/>
          <p:cNvSpPr/>
          <p:nvPr/>
        </p:nvSpPr>
        <p:spPr>
          <a:xfrm>
            <a:off x="457200" y="3733800"/>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98" name="Oval 97"/>
          <p:cNvSpPr/>
          <p:nvPr/>
        </p:nvSpPr>
        <p:spPr>
          <a:xfrm>
            <a:off x="1295400" y="3505200"/>
            <a:ext cx="152400" cy="152400"/>
          </a:xfrm>
          <a:prstGeom prst="ellipse">
            <a:avLst/>
          </a:prstGeom>
          <a:solidFill>
            <a:srgbClr val="FF0000"/>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99" name="Oval 98"/>
          <p:cNvSpPr/>
          <p:nvPr/>
        </p:nvSpPr>
        <p:spPr>
          <a:xfrm>
            <a:off x="1295400" y="3733800"/>
            <a:ext cx="152400" cy="152400"/>
          </a:xfrm>
          <a:prstGeom prst="ellipse">
            <a:avLst/>
          </a:prstGeom>
          <a:solidFill>
            <a:srgbClr val="FF0000"/>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100" name="Oval 99"/>
          <p:cNvSpPr/>
          <p:nvPr/>
        </p:nvSpPr>
        <p:spPr>
          <a:xfrm>
            <a:off x="1295400" y="4114800"/>
            <a:ext cx="152400" cy="152400"/>
          </a:xfrm>
          <a:prstGeom prst="ellipse">
            <a:avLst/>
          </a:prstGeom>
          <a:solidFill>
            <a:srgbClr val="FF0000"/>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101" name="Oval 100"/>
          <p:cNvSpPr/>
          <p:nvPr/>
        </p:nvSpPr>
        <p:spPr>
          <a:xfrm>
            <a:off x="1295400" y="4343400"/>
            <a:ext cx="152400" cy="152400"/>
          </a:xfrm>
          <a:prstGeom prst="ellipse">
            <a:avLst/>
          </a:prstGeom>
          <a:solidFill>
            <a:srgbClr val="FF0000"/>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102" name="Oval 101"/>
          <p:cNvSpPr/>
          <p:nvPr/>
        </p:nvSpPr>
        <p:spPr>
          <a:xfrm>
            <a:off x="1295400" y="3276600"/>
            <a:ext cx="152400" cy="152400"/>
          </a:xfrm>
          <a:prstGeom prst="ellipse">
            <a:avLst/>
          </a:prstGeom>
          <a:solidFill>
            <a:srgbClr val="FF0000"/>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103" name="Oval 102"/>
          <p:cNvSpPr/>
          <p:nvPr/>
        </p:nvSpPr>
        <p:spPr>
          <a:xfrm>
            <a:off x="1295400" y="2895600"/>
            <a:ext cx="152400" cy="152400"/>
          </a:xfrm>
          <a:prstGeom prst="ellipse">
            <a:avLst/>
          </a:prstGeom>
          <a:solidFill>
            <a:srgbClr val="FF0000"/>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cxnSp>
        <p:nvCxnSpPr>
          <p:cNvPr id="104" name="Straight Arrow Connector 103"/>
          <p:cNvCxnSpPr/>
          <p:nvPr/>
        </p:nvCxnSpPr>
        <p:spPr>
          <a:xfrm rot="5400000" flipH="1" flipV="1">
            <a:off x="560341" y="3097259"/>
            <a:ext cx="708118" cy="609600"/>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105" name="Straight Arrow Connector 104"/>
          <p:cNvCxnSpPr>
            <a:stCxn id="45" idx="6"/>
          </p:cNvCxnSpPr>
          <p:nvPr/>
        </p:nvCxnSpPr>
        <p:spPr>
          <a:xfrm flipV="1">
            <a:off x="609600" y="3352800"/>
            <a:ext cx="609600" cy="457200"/>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106" name="Straight Arrow Connector 105"/>
          <p:cNvCxnSpPr>
            <a:stCxn id="45" idx="6"/>
          </p:cNvCxnSpPr>
          <p:nvPr/>
        </p:nvCxnSpPr>
        <p:spPr>
          <a:xfrm>
            <a:off x="609600" y="3810000"/>
            <a:ext cx="609600" cy="1588"/>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107" name="Straight Arrow Connector 106"/>
          <p:cNvCxnSpPr>
            <a:stCxn id="45" idx="6"/>
          </p:cNvCxnSpPr>
          <p:nvPr/>
        </p:nvCxnSpPr>
        <p:spPr>
          <a:xfrm flipV="1">
            <a:off x="609600" y="3581400"/>
            <a:ext cx="609600" cy="228600"/>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108" name="Straight Arrow Connector 107"/>
          <p:cNvCxnSpPr>
            <a:stCxn id="45" idx="5"/>
          </p:cNvCxnSpPr>
          <p:nvPr/>
        </p:nvCxnSpPr>
        <p:spPr>
          <a:xfrm rot="16200000" flipH="1">
            <a:off x="625382" y="3825782"/>
            <a:ext cx="555718" cy="631918"/>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109" name="Straight Arrow Connector 108"/>
          <p:cNvCxnSpPr>
            <a:stCxn id="45" idx="5"/>
          </p:cNvCxnSpPr>
          <p:nvPr/>
        </p:nvCxnSpPr>
        <p:spPr>
          <a:xfrm>
            <a:off x="587282" y="3863882"/>
            <a:ext cx="631918" cy="250918"/>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sp>
        <p:nvSpPr>
          <p:cNvPr id="86" name="Oval 85"/>
          <p:cNvSpPr/>
          <p:nvPr/>
        </p:nvSpPr>
        <p:spPr>
          <a:xfrm>
            <a:off x="2209800" y="29718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87" name="Oval 86"/>
          <p:cNvSpPr/>
          <p:nvPr/>
        </p:nvSpPr>
        <p:spPr>
          <a:xfrm>
            <a:off x="2209800" y="33528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88" name="Oval 87"/>
          <p:cNvSpPr/>
          <p:nvPr/>
        </p:nvSpPr>
        <p:spPr>
          <a:xfrm>
            <a:off x="2209800" y="37338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89" name="Oval 88"/>
          <p:cNvSpPr/>
          <p:nvPr/>
        </p:nvSpPr>
        <p:spPr>
          <a:xfrm>
            <a:off x="2209800" y="39624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90" name="Oval 89"/>
          <p:cNvSpPr/>
          <p:nvPr/>
        </p:nvSpPr>
        <p:spPr>
          <a:xfrm>
            <a:off x="2209800" y="42672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91" name="Oval 90"/>
          <p:cNvSpPr/>
          <p:nvPr/>
        </p:nvSpPr>
        <p:spPr>
          <a:xfrm>
            <a:off x="2209800" y="44958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cxnSp>
        <p:nvCxnSpPr>
          <p:cNvPr id="92" name="Straight Arrow Connector 91"/>
          <p:cNvCxnSpPr>
            <a:stCxn id="98" idx="7"/>
          </p:cNvCxnSpPr>
          <p:nvPr/>
        </p:nvCxnSpPr>
        <p:spPr>
          <a:xfrm rot="5400000" flipH="1" flipV="1">
            <a:off x="1577882" y="2971800"/>
            <a:ext cx="403318" cy="708118"/>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93" name="Straight Arrow Connector 92"/>
          <p:cNvCxnSpPr>
            <a:stCxn id="98" idx="6"/>
          </p:cNvCxnSpPr>
          <p:nvPr/>
        </p:nvCxnSpPr>
        <p:spPr>
          <a:xfrm flipV="1">
            <a:off x="1447800" y="3429000"/>
            <a:ext cx="685800" cy="152400"/>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94" name="Straight Arrow Connector 93"/>
          <p:cNvCxnSpPr>
            <a:stCxn id="98" idx="5"/>
          </p:cNvCxnSpPr>
          <p:nvPr/>
        </p:nvCxnSpPr>
        <p:spPr>
          <a:xfrm rot="16200000" flipH="1">
            <a:off x="1425482" y="3635282"/>
            <a:ext cx="708118" cy="708118"/>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95" name="Straight Arrow Connector 94"/>
          <p:cNvCxnSpPr>
            <a:stCxn id="100" idx="6"/>
          </p:cNvCxnSpPr>
          <p:nvPr/>
        </p:nvCxnSpPr>
        <p:spPr>
          <a:xfrm flipV="1">
            <a:off x="1447800" y="3810000"/>
            <a:ext cx="609600" cy="381000"/>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96" name="Straight Arrow Connector 95"/>
          <p:cNvCxnSpPr>
            <a:stCxn id="100" idx="5"/>
          </p:cNvCxnSpPr>
          <p:nvPr/>
        </p:nvCxnSpPr>
        <p:spPr>
          <a:xfrm rot="16200000" flipH="1">
            <a:off x="1615982" y="4054382"/>
            <a:ext cx="250918" cy="631918"/>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97" name="Straight Arrow Connector 96"/>
          <p:cNvCxnSpPr>
            <a:stCxn id="100" idx="6"/>
          </p:cNvCxnSpPr>
          <p:nvPr/>
        </p:nvCxnSpPr>
        <p:spPr>
          <a:xfrm flipV="1">
            <a:off x="1447800" y="4038600"/>
            <a:ext cx="685800" cy="152400"/>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49" name="Straight Arrow Connector 48"/>
          <p:cNvCxnSpPr/>
          <p:nvPr/>
        </p:nvCxnSpPr>
        <p:spPr>
          <a:xfrm rot="5400000" flipH="1" flipV="1">
            <a:off x="2705100" y="4282982"/>
            <a:ext cx="53882" cy="631918"/>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sp>
        <p:nvSpPr>
          <p:cNvPr id="51" name="Oval 50"/>
          <p:cNvSpPr/>
          <p:nvPr/>
        </p:nvSpPr>
        <p:spPr>
          <a:xfrm>
            <a:off x="3124200" y="28956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52" name="Oval 51"/>
          <p:cNvSpPr/>
          <p:nvPr/>
        </p:nvSpPr>
        <p:spPr>
          <a:xfrm>
            <a:off x="3124200" y="32766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53" name="Oval 52"/>
          <p:cNvSpPr/>
          <p:nvPr/>
        </p:nvSpPr>
        <p:spPr>
          <a:xfrm>
            <a:off x="3124200" y="35814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54" name="Oval 53"/>
          <p:cNvSpPr/>
          <p:nvPr/>
        </p:nvSpPr>
        <p:spPr>
          <a:xfrm>
            <a:off x="3124200" y="39624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55" name="Oval 54"/>
          <p:cNvSpPr/>
          <p:nvPr/>
        </p:nvSpPr>
        <p:spPr>
          <a:xfrm>
            <a:off x="3124200" y="42672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56" name="Oval 55"/>
          <p:cNvSpPr/>
          <p:nvPr/>
        </p:nvSpPr>
        <p:spPr>
          <a:xfrm>
            <a:off x="3124200" y="44958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cxnSp>
        <p:nvCxnSpPr>
          <p:cNvPr id="57" name="Straight Arrow Connector 56"/>
          <p:cNvCxnSpPr/>
          <p:nvPr/>
        </p:nvCxnSpPr>
        <p:spPr>
          <a:xfrm rot="5400000" flipH="1" flipV="1">
            <a:off x="2236741" y="3173459"/>
            <a:ext cx="936718" cy="685800"/>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58" name="Straight Arrow Connector 57"/>
          <p:cNvCxnSpPr/>
          <p:nvPr/>
        </p:nvCxnSpPr>
        <p:spPr>
          <a:xfrm flipV="1">
            <a:off x="2384518" y="3429000"/>
            <a:ext cx="663482" cy="609600"/>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59" name="Straight Arrow Connector 58"/>
          <p:cNvCxnSpPr/>
          <p:nvPr/>
        </p:nvCxnSpPr>
        <p:spPr>
          <a:xfrm rot="5400000" flipH="1" flipV="1">
            <a:off x="2312941" y="3783059"/>
            <a:ext cx="784318" cy="685800"/>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60" name="Straight Arrow Connector 59"/>
          <p:cNvCxnSpPr/>
          <p:nvPr/>
        </p:nvCxnSpPr>
        <p:spPr>
          <a:xfrm flipV="1">
            <a:off x="2384518" y="4343400"/>
            <a:ext cx="663482" cy="228600"/>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sp>
        <p:nvSpPr>
          <p:cNvPr id="61" name="Oval 60"/>
          <p:cNvSpPr/>
          <p:nvPr/>
        </p:nvSpPr>
        <p:spPr>
          <a:xfrm>
            <a:off x="4038600" y="29718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62" name="Oval 61"/>
          <p:cNvSpPr/>
          <p:nvPr/>
        </p:nvSpPr>
        <p:spPr>
          <a:xfrm>
            <a:off x="4038600" y="33528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63" name="Oval 62"/>
          <p:cNvSpPr/>
          <p:nvPr/>
        </p:nvSpPr>
        <p:spPr>
          <a:xfrm>
            <a:off x="4038600" y="35814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64" name="Oval 63"/>
          <p:cNvSpPr/>
          <p:nvPr/>
        </p:nvSpPr>
        <p:spPr>
          <a:xfrm>
            <a:off x="4038600" y="38100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65" name="Oval 64"/>
          <p:cNvSpPr/>
          <p:nvPr/>
        </p:nvSpPr>
        <p:spPr>
          <a:xfrm>
            <a:off x="4038600" y="41148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66" name="Oval 65"/>
          <p:cNvSpPr/>
          <p:nvPr/>
        </p:nvSpPr>
        <p:spPr>
          <a:xfrm>
            <a:off x="4038600" y="43434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cxnSp>
        <p:nvCxnSpPr>
          <p:cNvPr id="67" name="Straight Arrow Connector 66"/>
          <p:cNvCxnSpPr/>
          <p:nvPr/>
        </p:nvCxnSpPr>
        <p:spPr>
          <a:xfrm>
            <a:off x="3276600" y="3321236"/>
            <a:ext cx="685800" cy="107764"/>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68" name="Straight Arrow Connector 67"/>
          <p:cNvCxnSpPr>
            <a:stCxn id="52" idx="5"/>
          </p:cNvCxnSpPr>
          <p:nvPr/>
        </p:nvCxnSpPr>
        <p:spPr>
          <a:xfrm rot="16200000" flipH="1">
            <a:off x="3368582" y="3292382"/>
            <a:ext cx="479518" cy="708118"/>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69" name="Straight Arrow Connector 68"/>
          <p:cNvCxnSpPr>
            <a:stCxn id="52" idx="6"/>
          </p:cNvCxnSpPr>
          <p:nvPr/>
        </p:nvCxnSpPr>
        <p:spPr>
          <a:xfrm>
            <a:off x="3276600" y="3352800"/>
            <a:ext cx="685800" cy="228600"/>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70" name="Straight Arrow Connector 69"/>
          <p:cNvCxnSpPr/>
          <p:nvPr/>
        </p:nvCxnSpPr>
        <p:spPr>
          <a:xfrm rot="5400000" flipH="1" flipV="1">
            <a:off x="3227341" y="3173459"/>
            <a:ext cx="860518" cy="762000"/>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71" name="Straight Arrow Connector 70"/>
          <p:cNvCxnSpPr/>
          <p:nvPr/>
        </p:nvCxnSpPr>
        <p:spPr>
          <a:xfrm>
            <a:off x="3276600" y="4092482"/>
            <a:ext cx="685800" cy="327118"/>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sp>
        <p:nvSpPr>
          <p:cNvPr id="72" name="Oval 71"/>
          <p:cNvSpPr/>
          <p:nvPr/>
        </p:nvSpPr>
        <p:spPr>
          <a:xfrm>
            <a:off x="4953000" y="28956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73" name="Oval 72"/>
          <p:cNvSpPr/>
          <p:nvPr/>
        </p:nvSpPr>
        <p:spPr>
          <a:xfrm>
            <a:off x="4953000" y="33528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74" name="Oval 73"/>
          <p:cNvSpPr/>
          <p:nvPr/>
        </p:nvSpPr>
        <p:spPr>
          <a:xfrm>
            <a:off x="4953000" y="37338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75" name="Oval 74"/>
          <p:cNvSpPr/>
          <p:nvPr/>
        </p:nvSpPr>
        <p:spPr>
          <a:xfrm>
            <a:off x="4953000" y="39624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76" name="Oval 75"/>
          <p:cNvSpPr/>
          <p:nvPr/>
        </p:nvSpPr>
        <p:spPr>
          <a:xfrm>
            <a:off x="4953000" y="42672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77" name="Oval 76"/>
          <p:cNvSpPr/>
          <p:nvPr/>
        </p:nvSpPr>
        <p:spPr>
          <a:xfrm>
            <a:off x="4953000" y="44958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cxnSp>
        <p:nvCxnSpPr>
          <p:cNvPr id="78" name="Straight Arrow Connector 77"/>
          <p:cNvCxnSpPr/>
          <p:nvPr/>
        </p:nvCxnSpPr>
        <p:spPr>
          <a:xfrm flipV="1">
            <a:off x="4213318" y="2971800"/>
            <a:ext cx="663482" cy="654236"/>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79" name="Straight Arrow Connector 78"/>
          <p:cNvCxnSpPr/>
          <p:nvPr/>
        </p:nvCxnSpPr>
        <p:spPr>
          <a:xfrm rot="16200000" flipH="1">
            <a:off x="4305300" y="3597182"/>
            <a:ext cx="479518" cy="708118"/>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80" name="Straight Arrow Connector 79"/>
          <p:cNvCxnSpPr/>
          <p:nvPr/>
        </p:nvCxnSpPr>
        <p:spPr>
          <a:xfrm>
            <a:off x="4213318" y="3657600"/>
            <a:ext cx="685800" cy="228600"/>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81" name="Straight Arrow Connector 80"/>
          <p:cNvCxnSpPr/>
          <p:nvPr/>
        </p:nvCxnSpPr>
        <p:spPr>
          <a:xfrm flipV="1">
            <a:off x="4191000" y="3505200"/>
            <a:ext cx="685800" cy="631918"/>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82" name="Straight Arrow Connector 81"/>
          <p:cNvCxnSpPr/>
          <p:nvPr/>
        </p:nvCxnSpPr>
        <p:spPr>
          <a:xfrm>
            <a:off x="4191000" y="4244882"/>
            <a:ext cx="685800" cy="327118"/>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83" name="Straight Arrow Connector 82"/>
          <p:cNvCxnSpPr>
            <a:stCxn id="89" idx="6"/>
          </p:cNvCxnSpPr>
          <p:nvPr/>
        </p:nvCxnSpPr>
        <p:spPr>
          <a:xfrm>
            <a:off x="2362200" y="4038600"/>
            <a:ext cx="685800" cy="0"/>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84" name="Straight Arrow Connector 83"/>
          <p:cNvCxnSpPr>
            <a:stCxn id="54" idx="6"/>
          </p:cNvCxnSpPr>
          <p:nvPr/>
        </p:nvCxnSpPr>
        <p:spPr>
          <a:xfrm>
            <a:off x="3276600" y="4038600"/>
            <a:ext cx="685800" cy="76200"/>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85" name="Straight Arrow Connector 84"/>
          <p:cNvCxnSpPr>
            <a:stCxn id="65" idx="6"/>
          </p:cNvCxnSpPr>
          <p:nvPr/>
        </p:nvCxnSpPr>
        <p:spPr>
          <a:xfrm>
            <a:off x="4191000" y="4191000"/>
            <a:ext cx="685800" cy="152400"/>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sp>
        <p:nvSpPr>
          <p:cNvPr id="112" name="Title 1"/>
          <p:cNvSpPr>
            <a:spLocks noGrp="1"/>
          </p:cNvSpPr>
          <p:nvPr>
            <p:ph type="title"/>
          </p:nvPr>
        </p:nvSpPr>
        <p:spPr>
          <a:xfrm>
            <a:off x="323528" y="44624"/>
            <a:ext cx="8458200" cy="792162"/>
          </a:xfrm>
        </p:spPr>
        <p:txBody>
          <a:bodyPr>
            <a:normAutofit/>
          </a:bodyPr>
          <a:lstStyle/>
          <a:p>
            <a:r>
              <a:rPr lang="en-US" altLang="zh-CN" dirty="0" smtClean="0"/>
              <a:t>B</a:t>
            </a:r>
            <a:r>
              <a:rPr lang="en-US" dirty="0" smtClean="0"/>
              <a:t>. Hand-object Motion Capture</a:t>
            </a:r>
            <a:endParaRPr lang="en-US" dirty="0"/>
          </a:p>
        </p:txBody>
      </p:sp>
      <p:sp>
        <p:nvSpPr>
          <p:cNvPr id="110" name="Rectangle 109"/>
          <p:cNvSpPr/>
          <p:nvPr/>
        </p:nvSpPr>
        <p:spPr>
          <a:xfrm>
            <a:off x="5940152" y="3373556"/>
            <a:ext cx="2232248" cy="400515"/>
          </a:xfrm>
          <a:prstGeom prst="rect">
            <a:avLst/>
          </a:prstGeom>
          <a:ln>
            <a:solidFill>
              <a:srgbClr val="0000CC"/>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b="1" dirty="0" smtClean="0"/>
              <a:t>Calculating Cost</a:t>
            </a:r>
            <a:endParaRPr lang="en-US" sz="1600" b="1" dirty="0"/>
          </a:p>
        </p:txBody>
      </p:sp>
      <p:sp>
        <p:nvSpPr>
          <p:cNvPr id="111" name="Rectangle 110"/>
          <p:cNvSpPr/>
          <p:nvPr/>
        </p:nvSpPr>
        <p:spPr>
          <a:xfrm>
            <a:off x="5940152" y="2706031"/>
            <a:ext cx="2232248" cy="400515"/>
          </a:xfrm>
          <a:prstGeom prst="rect">
            <a:avLst/>
          </a:prstGeom>
          <a:ln>
            <a:solidFill>
              <a:srgbClr val="0000CC"/>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b="1" dirty="0" smtClean="0"/>
              <a:t>Dynamic Simulation</a:t>
            </a:r>
          </a:p>
        </p:txBody>
      </p:sp>
      <p:cxnSp>
        <p:nvCxnSpPr>
          <p:cNvPr id="113" name="Straight Arrow Connector 112"/>
          <p:cNvCxnSpPr>
            <a:stCxn id="111" idx="2"/>
            <a:endCxn id="110" idx="0"/>
          </p:cNvCxnSpPr>
          <p:nvPr/>
        </p:nvCxnSpPr>
        <p:spPr>
          <a:xfrm>
            <a:off x="7056276" y="3106546"/>
            <a:ext cx="0" cy="267010"/>
          </a:xfrm>
          <a:prstGeom prst="straightConnector1">
            <a:avLst/>
          </a:prstGeom>
          <a:ln w="24765">
            <a:solidFill>
              <a:srgbClr val="008000"/>
            </a:solidFill>
            <a:tailEnd type="arrow"/>
          </a:ln>
        </p:spPr>
        <p:style>
          <a:lnRef idx="1">
            <a:schemeClr val="accent5"/>
          </a:lnRef>
          <a:fillRef idx="0">
            <a:schemeClr val="accent5"/>
          </a:fillRef>
          <a:effectRef idx="0">
            <a:schemeClr val="accent5"/>
          </a:effectRef>
          <a:fontRef idx="minor">
            <a:schemeClr val="tx1"/>
          </a:fontRef>
        </p:style>
      </p:cxnSp>
      <p:sp>
        <p:nvSpPr>
          <p:cNvPr id="114" name="Rectangle 113"/>
          <p:cNvSpPr/>
          <p:nvPr/>
        </p:nvSpPr>
        <p:spPr>
          <a:xfrm>
            <a:off x="5940152" y="4041081"/>
            <a:ext cx="2232248" cy="400515"/>
          </a:xfrm>
          <a:prstGeom prst="rect">
            <a:avLst/>
          </a:prstGeom>
          <a:ln>
            <a:solidFill>
              <a:srgbClr val="0000CC"/>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b="1" dirty="0" smtClean="0"/>
              <a:t>Selecting Samples</a:t>
            </a:r>
          </a:p>
        </p:txBody>
      </p:sp>
      <p:cxnSp>
        <p:nvCxnSpPr>
          <p:cNvPr id="115" name="Straight Arrow Connector 114"/>
          <p:cNvCxnSpPr>
            <a:stCxn id="110" idx="2"/>
            <a:endCxn id="114" idx="0"/>
          </p:cNvCxnSpPr>
          <p:nvPr/>
        </p:nvCxnSpPr>
        <p:spPr>
          <a:xfrm>
            <a:off x="7056276" y="3774071"/>
            <a:ext cx="0" cy="267010"/>
          </a:xfrm>
          <a:prstGeom prst="straightConnector1">
            <a:avLst/>
          </a:prstGeom>
          <a:ln w="24765">
            <a:solidFill>
              <a:srgbClr val="008000"/>
            </a:solidFill>
            <a:tailEnd type="arrow"/>
          </a:ln>
        </p:spPr>
        <p:style>
          <a:lnRef idx="1">
            <a:schemeClr val="accent5"/>
          </a:lnRef>
          <a:fillRef idx="0">
            <a:schemeClr val="accent5"/>
          </a:fillRef>
          <a:effectRef idx="0">
            <a:schemeClr val="accent5"/>
          </a:effectRef>
          <a:fontRef idx="minor">
            <a:schemeClr val="tx1"/>
          </a:fontRef>
        </p:style>
      </p:cxnSp>
      <p:sp>
        <p:nvSpPr>
          <p:cNvPr id="116" name="Flowchart: Decision 115"/>
          <p:cNvSpPr/>
          <p:nvPr/>
        </p:nvSpPr>
        <p:spPr>
          <a:xfrm>
            <a:off x="5868144" y="4797152"/>
            <a:ext cx="2376264" cy="400515"/>
          </a:xfrm>
          <a:prstGeom prst="flowChartDecision">
            <a:avLst/>
          </a:prstGeom>
          <a:ln>
            <a:solidFill>
              <a:srgbClr val="0000CC"/>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800" dirty="0" smtClean="0"/>
              <a:t>End?</a:t>
            </a:r>
            <a:endParaRPr lang="en-US" sz="1800" dirty="0"/>
          </a:p>
        </p:txBody>
      </p:sp>
      <p:cxnSp>
        <p:nvCxnSpPr>
          <p:cNvPr id="117" name="Straight Arrow Connector 116"/>
          <p:cNvCxnSpPr>
            <a:stCxn id="114" idx="2"/>
            <a:endCxn id="116" idx="0"/>
          </p:cNvCxnSpPr>
          <p:nvPr/>
        </p:nvCxnSpPr>
        <p:spPr>
          <a:xfrm>
            <a:off x="7056276" y="4441596"/>
            <a:ext cx="0" cy="355556"/>
          </a:xfrm>
          <a:prstGeom prst="straightConnector1">
            <a:avLst/>
          </a:prstGeom>
          <a:ln w="24765">
            <a:solidFill>
              <a:srgbClr val="008000"/>
            </a:solidFill>
            <a:tailEnd type="arrow"/>
          </a:ln>
        </p:spPr>
        <p:style>
          <a:lnRef idx="1">
            <a:schemeClr val="accent5"/>
          </a:lnRef>
          <a:fillRef idx="0">
            <a:schemeClr val="accent5"/>
          </a:fillRef>
          <a:effectRef idx="0">
            <a:schemeClr val="accent5"/>
          </a:effectRef>
          <a:fontRef idx="minor">
            <a:schemeClr val="tx1"/>
          </a:fontRef>
        </p:style>
      </p:cxnSp>
      <p:cxnSp>
        <p:nvCxnSpPr>
          <p:cNvPr id="118" name="Straight Arrow Connector 117"/>
          <p:cNvCxnSpPr/>
          <p:nvPr/>
        </p:nvCxnSpPr>
        <p:spPr>
          <a:xfrm rot="5400000">
            <a:off x="6854129" y="5342016"/>
            <a:ext cx="333762" cy="1475"/>
          </a:xfrm>
          <a:prstGeom prst="straightConnector1">
            <a:avLst/>
          </a:prstGeom>
          <a:ln w="24765">
            <a:solidFill>
              <a:srgbClr val="008000"/>
            </a:solidFill>
            <a:tailEnd type="arrow"/>
          </a:ln>
        </p:spPr>
        <p:style>
          <a:lnRef idx="1">
            <a:schemeClr val="accent5"/>
          </a:lnRef>
          <a:fillRef idx="0">
            <a:schemeClr val="accent5"/>
          </a:fillRef>
          <a:effectRef idx="0">
            <a:schemeClr val="accent5"/>
          </a:effectRef>
          <a:fontRef idx="minor">
            <a:schemeClr val="tx1"/>
          </a:fontRef>
        </p:style>
      </p:cxnSp>
      <p:cxnSp>
        <p:nvCxnSpPr>
          <p:cNvPr id="119" name="Straight Connector 118"/>
          <p:cNvCxnSpPr>
            <a:stCxn id="116" idx="3"/>
          </p:cNvCxnSpPr>
          <p:nvPr/>
        </p:nvCxnSpPr>
        <p:spPr>
          <a:xfrm>
            <a:off x="8244408" y="4997410"/>
            <a:ext cx="815008" cy="1391"/>
          </a:xfrm>
          <a:prstGeom prst="line">
            <a:avLst/>
          </a:prstGeom>
          <a:ln w="24765">
            <a:solidFill>
              <a:srgbClr val="008000"/>
            </a:solidFill>
          </a:ln>
        </p:spPr>
        <p:style>
          <a:lnRef idx="1">
            <a:schemeClr val="accent5"/>
          </a:lnRef>
          <a:fillRef idx="0">
            <a:schemeClr val="accent5"/>
          </a:fillRef>
          <a:effectRef idx="0">
            <a:schemeClr val="accent5"/>
          </a:effectRef>
          <a:fontRef idx="minor">
            <a:schemeClr val="tx1"/>
          </a:fontRef>
        </p:style>
      </p:cxnSp>
      <p:cxnSp>
        <p:nvCxnSpPr>
          <p:cNvPr id="120" name="Straight Connector 119"/>
          <p:cNvCxnSpPr/>
          <p:nvPr/>
        </p:nvCxnSpPr>
        <p:spPr>
          <a:xfrm rot="5400000">
            <a:off x="7690273" y="3607168"/>
            <a:ext cx="2737548" cy="737"/>
          </a:xfrm>
          <a:prstGeom prst="line">
            <a:avLst/>
          </a:prstGeom>
          <a:ln w="24765">
            <a:solidFill>
              <a:srgbClr val="008000"/>
            </a:solidFill>
          </a:ln>
        </p:spPr>
        <p:style>
          <a:lnRef idx="1">
            <a:schemeClr val="accent5"/>
          </a:lnRef>
          <a:fillRef idx="0">
            <a:schemeClr val="accent5"/>
          </a:fillRef>
          <a:effectRef idx="0">
            <a:schemeClr val="accent5"/>
          </a:effectRef>
          <a:fontRef idx="minor">
            <a:schemeClr val="tx1"/>
          </a:fontRef>
        </p:style>
      </p:cxnSp>
      <p:cxnSp>
        <p:nvCxnSpPr>
          <p:cNvPr id="121" name="Straight Arrow Connector 120"/>
          <p:cNvCxnSpPr>
            <a:endCxn id="126" idx="3"/>
          </p:cNvCxnSpPr>
          <p:nvPr/>
        </p:nvCxnSpPr>
        <p:spPr>
          <a:xfrm flipH="1" flipV="1">
            <a:off x="8172400" y="2238764"/>
            <a:ext cx="887018" cy="1390"/>
          </a:xfrm>
          <a:prstGeom prst="straightConnector1">
            <a:avLst/>
          </a:prstGeom>
          <a:ln w="24765">
            <a:solidFill>
              <a:srgbClr val="008000"/>
            </a:solidFill>
            <a:tailEnd type="arrow"/>
          </a:ln>
        </p:spPr>
        <p:style>
          <a:lnRef idx="1">
            <a:schemeClr val="accent5"/>
          </a:lnRef>
          <a:fillRef idx="0">
            <a:schemeClr val="accent5"/>
          </a:fillRef>
          <a:effectRef idx="0">
            <a:schemeClr val="accent5"/>
          </a:effectRef>
          <a:fontRef idx="minor">
            <a:schemeClr val="tx1"/>
          </a:fontRef>
        </p:style>
      </p:cxnSp>
      <p:sp>
        <p:nvSpPr>
          <p:cNvPr id="122" name="Text Box 7"/>
          <p:cNvSpPr txBox="1">
            <a:spLocks noChangeArrowheads="1"/>
          </p:cNvSpPr>
          <p:nvPr/>
        </p:nvSpPr>
        <p:spPr bwMode="auto">
          <a:xfrm>
            <a:off x="8210330" y="4641852"/>
            <a:ext cx="778329" cy="338554"/>
          </a:xfrm>
          <a:prstGeom prst="rect">
            <a:avLst/>
          </a:prstGeom>
          <a:noFill/>
          <a:ln w="9525" algn="ctr">
            <a:noFill/>
            <a:miter lim="800000"/>
            <a:headEnd/>
            <a:tailEnd/>
          </a:ln>
        </p:spPr>
        <p:txBody>
          <a:bodyPr wrap="square">
            <a:spAutoFit/>
          </a:bodyPr>
          <a:lstStyle/>
          <a:p>
            <a:pPr>
              <a:spcBef>
                <a:spcPct val="50000"/>
              </a:spcBef>
            </a:pPr>
            <a:r>
              <a:rPr lang="en-US" altLang="zh-CN" sz="1600" b="1" dirty="0" smtClean="0"/>
              <a:t>No</a:t>
            </a:r>
            <a:endParaRPr lang="en-US" altLang="zh-CN" sz="1600" b="1" dirty="0"/>
          </a:p>
        </p:txBody>
      </p:sp>
      <p:sp>
        <p:nvSpPr>
          <p:cNvPr id="123" name="Text Box 7"/>
          <p:cNvSpPr txBox="1">
            <a:spLocks noChangeArrowheads="1"/>
          </p:cNvSpPr>
          <p:nvPr/>
        </p:nvSpPr>
        <p:spPr bwMode="auto">
          <a:xfrm>
            <a:off x="7178047" y="5242625"/>
            <a:ext cx="778329" cy="338554"/>
          </a:xfrm>
          <a:prstGeom prst="rect">
            <a:avLst/>
          </a:prstGeom>
          <a:noFill/>
          <a:ln w="9525" algn="ctr">
            <a:noFill/>
            <a:miter lim="800000"/>
            <a:headEnd/>
            <a:tailEnd/>
          </a:ln>
        </p:spPr>
        <p:txBody>
          <a:bodyPr wrap="square">
            <a:spAutoFit/>
          </a:bodyPr>
          <a:lstStyle/>
          <a:p>
            <a:pPr>
              <a:spcBef>
                <a:spcPct val="50000"/>
              </a:spcBef>
            </a:pPr>
            <a:r>
              <a:rPr lang="en-US" altLang="zh-CN" sz="1600" b="1" dirty="0" smtClean="0"/>
              <a:t>Yes</a:t>
            </a:r>
            <a:endParaRPr lang="en-US" altLang="zh-CN" sz="1600" b="1" dirty="0"/>
          </a:p>
        </p:txBody>
      </p:sp>
      <p:sp>
        <p:nvSpPr>
          <p:cNvPr id="124" name="Text Box 7"/>
          <p:cNvSpPr txBox="1">
            <a:spLocks noChangeArrowheads="1"/>
          </p:cNvSpPr>
          <p:nvPr/>
        </p:nvSpPr>
        <p:spPr bwMode="auto">
          <a:xfrm>
            <a:off x="8252285" y="1844824"/>
            <a:ext cx="1072243" cy="369332"/>
          </a:xfrm>
          <a:prstGeom prst="rect">
            <a:avLst/>
          </a:prstGeom>
          <a:noFill/>
          <a:ln w="9525" algn="ctr">
            <a:noFill/>
            <a:miter lim="800000"/>
            <a:headEnd/>
            <a:tailEnd/>
          </a:ln>
        </p:spPr>
        <p:txBody>
          <a:bodyPr wrap="square">
            <a:spAutoFit/>
          </a:bodyPr>
          <a:lstStyle/>
          <a:p>
            <a:pPr>
              <a:spcBef>
                <a:spcPct val="50000"/>
              </a:spcBef>
            </a:pPr>
            <a:r>
              <a:rPr lang="en-US" altLang="zh-CN" sz="1800" dirty="0" smtClean="0"/>
              <a:t>t = t+1 </a:t>
            </a:r>
            <a:endParaRPr lang="en-US" altLang="zh-CN" sz="1800" dirty="0"/>
          </a:p>
        </p:txBody>
      </p:sp>
      <p:cxnSp>
        <p:nvCxnSpPr>
          <p:cNvPr id="125" name="Straight Arrow Connector 124"/>
          <p:cNvCxnSpPr>
            <a:stCxn id="126" idx="2"/>
            <a:endCxn id="111" idx="0"/>
          </p:cNvCxnSpPr>
          <p:nvPr/>
        </p:nvCxnSpPr>
        <p:spPr>
          <a:xfrm>
            <a:off x="7056276" y="2439021"/>
            <a:ext cx="0" cy="267010"/>
          </a:xfrm>
          <a:prstGeom prst="straightConnector1">
            <a:avLst/>
          </a:prstGeom>
          <a:ln w="24765">
            <a:solidFill>
              <a:srgbClr val="008000"/>
            </a:solidFill>
            <a:tailEnd type="arrow"/>
          </a:ln>
        </p:spPr>
        <p:style>
          <a:lnRef idx="1">
            <a:schemeClr val="accent5"/>
          </a:lnRef>
          <a:fillRef idx="0">
            <a:schemeClr val="accent5"/>
          </a:fillRef>
          <a:effectRef idx="0">
            <a:schemeClr val="accent5"/>
          </a:effectRef>
          <a:fontRef idx="minor">
            <a:schemeClr val="tx1"/>
          </a:fontRef>
        </p:style>
      </p:cxnSp>
      <p:sp>
        <p:nvSpPr>
          <p:cNvPr id="126" name="Rectangle 125"/>
          <p:cNvSpPr/>
          <p:nvPr/>
        </p:nvSpPr>
        <p:spPr>
          <a:xfrm>
            <a:off x="5940152" y="2038506"/>
            <a:ext cx="2232248" cy="400515"/>
          </a:xfrm>
          <a:prstGeom prst="rect">
            <a:avLst/>
          </a:prstGeom>
          <a:ln>
            <a:solidFill>
              <a:srgbClr val="0000CC"/>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b="1" dirty="0" smtClean="0"/>
              <a:t>Random Sampling</a:t>
            </a:r>
          </a:p>
        </p:txBody>
      </p:sp>
      <p:sp>
        <p:nvSpPr>
          <p:cNvPr id="127" name="Content Placeholder 2"/>
          <p:cNvSpPr>
            <a:spLocks noGrp="1"/>
          </p:cNvSpPr>
          <p:nvPr>
            <p:ph idx="1"/>
          </p:nvPr>
        </p:nvSpPr>
        <p:spPr>
          <a:xfrm>
            <a:off x="179512" y="908720"/>
            <a:ext cx="8712968" cy="492443"/>
          </a:xfrm>
          <a:noFill/>
          <a:ln w="9525" algn="ctr">
            <a:noFill/>
            <a:miter lim="800000"/>
            <a:headEnd/>
            <a:tailEnd/>
          </a:ln>
        </p:spPr>
        <p:txBody>
          <a:bodyPr wrap="square">
            <a:spAutoFit/>
          </a:bodyPr>
          <a:lstStyle/>
          <a:p>
            <a:pPr marL="0" lvl="0" indent="0">
              <a:spcBef>
                <a:spcPct val="50000"/>
              </a:spcBef>
              <a:buClr>
                <a:schemeClr val="tx2"/>
              </a:buClr>
              <a:buSzPct val="95000"/>
              <a:defRPr/>
            </a:pPr>
            <a:r>
              <a:rPr lang="en-US" altLang="zh-CN" sz="2600" b="1" i="1" u="sng" dirty="0" smtClean="0">
                <a:latin typeface="+mn-lt"/>
              </a:rPr>
              <a:t>Sampling:  </a:t>
            </a:r>
            <a:r>
              <a:rPr lang="en-US" altLang="zh-CN" sz="2600" b="1" kern="1200" dirty="0" smtClean="0">
                <a:latin typeface="+mn-lt"/>
              </a:rPr>
              <a:t>Repeat</a:t>
            </a:r>
          </a:p>
        </p:txBody>
      </p:sp>
    </p:spTree>
    <p:extLst>
      <p:ext uri="{BB962C8B-B14F-4D97-AF65-F5344CB8AC3E}">
        <p14:creationId xmlns:p14="http://schemas.microsoft.com/office/powerpoint/2010/main" val="3296523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descr="10-19-2013 6-23-25 PM.jpg"/>
          <p:cNvPicPr>
            <a:picLocks noChangeAspect="1"/>
          </p:cNvPicPr>
          <p:nvPr/>
        </p:nvPicPr>
        <p:blipFill>
          <a:blip r:embed="rId8" cstate="print"/>
          <a:stretch>
            <a:fillRect/>
          </a:stretch>
        </p:blipFill>
        <p:spPr>
          <a:xfrm>
            <a:off x="253705" y="1863132"/>
            <a:ext cx="1726007" cy="1444824"/>
          </a:xfrm>
          <a:prstGeom prst="rect">
            <a:avLst/>
          </a:prstGeom>
        </p:spPr>
      </p:pic>
      <p:sp>
        <p:nvSpPr>
          <p:cNvPr id="2" name="Title 1"/>
          <p:cNvSpPr>
            <a:spLocks noGrp="1"/>
          </p:cNvSpPr>
          <p:nvPr>
            <p:ph type="title"/>
          </p:nvPr>
        </p:nvSpPr>
        <p:spPr>
          <a:xfrm>
            <a:off x="0" y="-27384"/>
            <a:ext cx="9144000" cy="914400"/>
          </a:xfrm>
        </p:spPr>
        <p:txBody>
          <a:bodyPr/>
          <a:lstStyle/>
          <a:p>
            <a:r>
              <a:rPr lang="en-US" altLang="zh-CN" sz="3600" dirty="0" smtClean="0">
                <a:latin typeface="+mn-lt"/>
              </a:rPr>
              <a:t>Problem Formulation: Single Target</a:t>
            </a:r>
            <a:endParaRPr lang="en-US" sz="3600" dirty="0">
              <a:latin typeface="+mn-lt"/>
            </a:endParaRPr>
          </a:p>
        </p:txBody>
      </p:sp>
      <p:sp>
        <p:nvSpPr>
          <p:cNvPr id="21" name="Content Placeholder 2"/>
          <p:cNvSpPr txBox="1">
            <a:spLocks/>
          </p:cNvSpPr>
          <p:nvPr/>
        </p:nvSpPr>
        <p:spPr bwMode="auto">
          <a:xfrm>
            <a:off x="107826" y="5036403"/>
            <a:ext cx="7200478"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741363" lvl="1" indent="-284163">
              <a:spcBef>
                <a:spcPct val="20000"/>
              </a:spcBef>
              <a:buClr>
                <a:srgbClr val="C00000"/>
              </a:buClr>
              <a:buSzPct val="80000"/>
              <a:buFont typeface="Wingdings" panose="05000000000000000000" pitchFamily="2" charset="2"/>
              <a:buChar char="n"/>
            </a:pPr>
            <a:r>
              <a:rPr kumimoji="0" lang="en-US" sz="2000" b="0" i="0" u="none" strike="noStrike" kern="0" cap="none" spc="0" normalizeH="0" baseline="0" noProof="0" dirty="0" smtClean="0">
                <a:ln>
                  <a:noFill/>
                </a:ln>
                <a:solidFill>
                  <a:schemeClr val="tx1"/>
                </a:solidFill>
                <a:effectLst/>
                <a:uLnTx/>
                <a:uFillTx/>
                <a:latin typeface="Arial Unicode MS" pitchFamily="34" charset="-122"/>
                <a:ea typeface="黑体" pitchFamily="2" charset="-122"/>
              </a:rPr>
              <a:t>Measure: silhouette term         ,</a:t>
            </a:r>
            <a:r>
              <a:rPr kumimoji="0" lang="en-US" sz="2000" b="0" i="0" u="none" strike="noStrike" kern="0" cap="none" spc="0" normalizeH="0" noProof="0" dirty="0" smtClean="0">
                <a:ln>
                  <a:noFill/>
                </a:ln>
                <a:solidFill>
                  <a:schemeClr val="tx1"/>
                </a:solidFill>
                <a:effectLst/>
                <a:uLnTx/>
                <a:uFillTx/>
                <a:latin typeface="Arial Unicode MS" pitchFamily="34" charset="-122"/>
                <a:ea typeface="黑体" pitchFamily="2" charset="-122"/>
              </a:rPr>
              <a:t> feature term           ,</a:t>
            </a:r>
            <a:endParaRPr kumimoji="0" lang="en-US" sz="2000" b="0" i="0" u="none" strike="noStrike" kern="0" cap="none" spc="0" normalizeH="0" baseline="0" noProof="0" dirty="0" smtClean="0">
              <a:ln>
                <a:noFill/>
              </a:ln>
              <a:solidFill>
                <a:schemeClr val="tx1"/>
              </a:solidFill>
              <a:effectLst/>
              <a:uLnTx/>
              <a:uFillTx/>
              <a:latin typeface="Arial Unicode MS" pitchFamily="34" charset="-122"/>
              <a:ea typeface="黑体" pitchFamily="2" charset="-122"/>
            </a:endParaRPr>
          </a:p>
          <a:p>
            <a:pPr marL="741363" marR="0" lvl="1" indent="-284163" algn="l" defTabSz="914400" rtl="0" eaLnBrk="0" fontAlgn="base" latinLnBrk="0" hangingPunct="0">
              <a:lnSpc>
                <a:spcPct val="100000"/>
              </a:lnSpc>
              <a:spcBef>
                <a:spcPct val="20000"/>
              </a:spcBef>
              <a:spcAft>
                <a:spcPct val="0"/>
              </a:spcAft>
              <a:buClr>
                <a:srgbClr val="C00000"/>
              </a:buClr>
              <a:buSzPct val="80000"/>
              <a:buFont typeface="Wingdings" panose="05000000000000000000" pitchFamily="2" charset="2"/>
              <a:buChar char="n"/>
              <a:tabLst/>
              <a:defRPr/>
            </a:pPr>
            <a:endParaRPr kumimoji="0" lang="en-US" sz="2000" b="0" i="0" u="none" strike="noStrike" kern="0" cap="none" spc="0" normalizeH="0" baseline="0" noProof="0" dirty="0">
              <a:ln>
                <a:noFill/>
              </a:ln>
              <a:solidFill>
                <a:schemeClr val="tx1"/>
              </a:solidFill>
              <a:effectLst/>
              <a:uLnTx/>
              <a:uFillTx/>
              <a:latin typeface="Arial Unicode MS" pitchFamily="34" charset="-122"/>
              <a:ea typeface="黑体" pitchFamily="2" charset="-122"/>
            </a:endParaRPr>
          </a:p>
        </p:txBody>
      </p:sp>
      <p:sp>
        <p:nvSpPr>
          <p:cNvPr id="14" name="Content Placeholder 2"/>
          <p:cNvSpPr txBox="1">
            <a:spLocks/>
          </p:cNvSpPr>
          <p:nvPr/>
        </p:nvSpPr>
        <p:spPr bwMode="auto">
          <a:xfrm>
            <a:off x="107504" y="4581128"/>
            <a:ext cx="8136904"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741363" lvl="1" indent="-284163">
              <a:spcBef>
                <a:spcPct val="20000"/>
              </a:spcBef>
              <a:buClr>
                <a:srgbClr val="C00000"/>
              </a:buClr>
              <a:buSzPct val="80000"/>
              <a:buFont typeface="Wingdings" panose="05000000000000000000" pitchFamily="2" charset="2"/>
              <a:buChar char="n"/>
            </a:pPr>
            <a:r>
              <a:rPr lang="en-US" altLang="zh-CN" sz="2000" dirty="0" smtClean="0"/>
              <a:t>Global optimization : Sampling      Rendering      Measurement</a:t>
            </a:r>
            <a:endParaRPr lang="en-US" sz="2000" dirty="0" smtClean="0"/>
          </a:p>
        </p:txBody>
      </p:sp>
      <p:sp>
        <p:nvSpPr>
          <p:cNvPr id="15" name="Content Placeholder 14"/>
          <p:cNvSpPr>
            <a:spLocks noGrp="1"/>
          </p:cNvSpPr>
          <p:nvPr>
            <p:ph idx="1"/>
          </p:nvPr>
        </p:nvSpPr>
        <p:spPr>
          <a:xfrm>
            <a:off x="179512" y="908720"/>
            <a:ext cx="8712968" cy="3672408"/>
          </a:xfrm>
        </p:spPr>
        <p:txBody>
          <a:bodyPr/>
          <a:lstStyle/>
          <a:p>
            <a:pPr>
              <a:buFont typeface="Wingdings" pitchFamily="2" charset="2"/>
              <a:buChar char="q"/>
            </a:pPr>
            <a:r>
              <a:rPr lang="en-US" dirty="0" smtClean="0"/>
              <a:t>Given the observed image </a:t>
            </a:r>
            <a:r>
              <a:rPr lang="en-US" i="1" dirty="0" smtClean="0">
                <a:latin typeface="Times New Roman" pitchFamily="18" charset="0"/>
                <a:cs typeface="Times New Roman" pitchFamily="18" charset="0"/>
              </a:rPr>
              <a:t>I</a:t>
            </a:r>
            <a:r>
              <a:rPr lang="en-US" dirty="0" smtClean="0"/>
              <a:t>, search the optimal poses that best match </a:t>
            </a:r>
            <a:r>
              <a:rPr lang="en-US" i="1" dirty="0" smtClean="0">
                <a:latin typeface="Times New Roman" pitchFamily="18" charset="0"/>
                <a:cs typeface="Times New Roman" pitchFamily="18" charset="0"/>
              </a:rPr>
              <a:t>I</a:t>
            </a:r>
            <a:endParaRPr lang="en-US" dirty="0" smtClean="0">
              <a:latin typeface="Times New Roman" pitchFamily="18" charset="0"/>
              <a:cs typeface="Times New Roman" pitchFamily="18" charset="0"/>
            </a:endParaRPr>
          </a:p>
        </p:txBody>
      </p:sp>
      <p:cxnSp>
        <p:nvCxnSpPr>
          <p:cNvPr id="31" name="Straight Connector 30"/>
          <p:cNvCxnSpPr/>
          <p:nvPr/>
        </p:nvCxnSpPr>
        <p:spPr>
          <a:xfrm>
            <a:off x="3779912" y="2661986"/>
            <a:ext cx="0" cy="1001346"/>
          </a:xfrm>
          <a:prstGeom prst="line">
            <a:avLst/>
          </a:prstGeom>
          <a:ln w="3175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128938" y="2655220"/>
            <a:ext cx="2232248" cy="0"/>
          </a:xfrm>
          <a:prstGeom prst="line">
            <a:avLst/>
          </a:prstGeom>
          <a:ln w="317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635896" y="2636912"/>
            <a:ext cx="288032" cy="0"/>
          </a:xfrm>
          <a:prstGeom prst="line">
            <a:avLst/>
          </a:prstGeom>
          <a:ln w="3175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076056" y="2655220"/>
            <a:ext cx="0" cy="1008112"/>
          </a:xfrm>
          <a:prstGeom prst="line">
            <a:avLst/>
          </a:prstGeom>
          <a:ln w="317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076056" y="3663332"/>
            <a:ext cx="648072" cy="0"/>
          </a:xfrm>
          <a:prstGeom prst="straightConnector1">
            <a:avLst/>
          </a:prstGeom>
          <a:ln w="3175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3347864" y="3663332"/>
            <a:ext cx="432048" cy="0"/>
          </a:xfrm>
          <a:prstGeom prst="straightConnector1">
            <a:avLst/>
          </a:prstGeom>
          <a:ln w="3175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6156176" y="3447308"/>
            <a:ext cx="3096344" cy="461665"/>
          </a:xfrm>
          <a:prstGeom prst="rect">
            <a:avLst/>
          </a:prstGeom>
        </p:spPr>
        <p:txBody>
          <a:bodyPr wrap="square">
            <a:spAutoFit/>
          </a:bodyPr>
          <a:lstStyle/>
          <a:p>
            <a:pPr marL="285750" indent="-285750" algn="ctr">
              <a:spcBef>
                <a:spcPts val="400"/>
              </a:spcBef>
              <a:buSzPct val="95000"/>
              <a:defRPr/>
            </a:pPr>
            <a:r>
              <a:rPr lang="en-US" altLang="zh-CN" dirty="0" smtClean="0">
                <a:ea typeface="SimSun" pitchFamily="2" charset="-122"/>
              </a:rPr>
              <a:t>    </a:t>
            </a:r>
            <a:r>
              <a:rPr lang="en-US" altLang="zh-CN" sz="1800" dirty="0" smtClean="0">
                <a:ea typeface="SimSun" pitchFamily="2" charset="-122"/>
              </a:rPr>
              <a:t>Skeleton and Shape</a:t>
            </a:r>
          </a:p>
        </p:txBody>
      </p:sp>
      <p:sp>
        <p:nvSpPr>
          <p:cNvPr id="48" name="Rectangle 47"/>
          <p:cNvSpPr/>
          <p:nvPr/>
        </p:nvSpPr>
        <p:spPr>
          <a:xfrm>
            <a:off x="107504" y="3519316"/>
            <a:ext cx="2592288" cy="400110"/>
          </a:xfrm>
          <a:prstGeom prst="rect">
            <a:avLst/>
          </a:prstGeom>
        </p:spPr>
        <p:txBody>
          <a:bodyPr wrap="square">
            <a:spAutoFit/>
          </a:bodyPr>
          <a:lstStyle/>
          <a:p>
            <a:pPr marL="285750" indent="-285750" algn="ctr">
              <a:spcBef>
                <a:spcPts val="400"/>
              </a:spcBef>
              <a:buSzPct val="95000"/>
              <a:defRPr/>
            </a:pPr>
            <a:r>
              <a:rPr lang="en-US" altLang="zh-CN" sz="2000" dirty="0" smtClean="0">
                <a:ea typeface="SimSun" pitchFamily="2" charset="-122"/>
              </a:rPr>
              <a:t>Multi-view video data</a:t>
            </a:r>
          </a:p>
        </p:txBody>
      </p:sp>
      <p:pic>
        <p:nvPicPr>
          <p:cNvPr id="56" name="video.wmv">
            <a:hlinkClick r:id="" action="ppaction://media"/>
          </p:cNvPr>
          <p:cNvPicPr>
            <a:picLocks noChangeAspect="1"/>
          </p:cNvPicPr>
          <p:nvPr>
            <a:videoFile r:link="rId3"/>
            <p:extLst>
              <p:ext uri="{DAA4B4D4-6D71-4841-9C94-3DE7FCFB9230}">
                <p14:media xmlns:p14="http://schemas.microsoft.com/office/powerpoint/2010/main" r:link="rId2"/>
              </p:ext>
            </p:extLst>
          </p:nvPr>
        </p:nvPicPr>
        <p:blipFill>
          <a:blip r:embed="rId9" cstate="print"/>
          <a:srcRect/>
          <a:stretch>
            <a:fillRect/>
          </a:stretch>
        </p:blipFill>
        <p:spPr bwMode="auto">
          <a:xfrm>
            <a:off x="6804248" y="1628800"/>
            <a:ext cx="2160240" cy="1818507"/>
          </a:xfrm>
          <a:prstGeom prst="rect">
            <a:avLst/>
          </a:prstGeom>
          <a:noFill/>
          <a:ln w="9525">
            <a:noFill/>
            <a:miter lim="800000"/>
            <a:headEnd/>
            <a:tailEnd/>
          </a:ln>
        </p:spPr>
      </p:pic>
      <p:pic>
        <p:nvPicPr>
          <p:cNvPr id="57" name="Picture 56" descr="10-19-2013 6-23-25 PM.jpg"/>
          <p:cNvPicPr>
            <a:picLocks noChangeAspect="1"/>
          </p:cNvPicPr>
          <p:nvPr/>
        </p:nvPicPr>
        <p:blipFill>
          <a:blip r:embed="rId8" cstate="print"/>
          <a:stretch>
            <a:fillRect/>
          </a:stretch>
        </p:blipFill>
        <p:spPr>
          <a:xfrm>
            <a:off x="323528" y="1930476"/>
            <a:ext cx="1726007" cy="1444824"/>
          </a:xfrm>
          <a:prstGeom prst="rect">
            <a:avLst/>
          </a:prstGeom>
        </p:spPr>
      </p:pic>
      <p:pic>
        <p:nvPicPr>
          <p:cNvPr id="55" name="min_dance1.wmv">
            <a:hlinkClick r:id="" action="ppaction://media"/>
          </p:cNvPr>
          <p:cNvPicPr>
            <a:picLocks noChangeAspect="1"/>
          </p:cNvPicPr>
          <p:nvPr>
            <a:videoFile r:link="rId5"/>
            <p:extLst>
              <p:ext uri="{DAA4B4D4-6D71-4841-9C94-3DE7FCFB9230}">
                <p14:media xmlns:p14="http://schemas.microsoft.com/office/powerpoint/2010/main" r:link="rId4"/>
              </p:ext>
            </p:extLst>
          </p:nvPr>
        </p:nvPicPr>
        <p:blipFill>
          <a:blip r:embed="rId10" cstate="print"/>
          <a:srcRect/>
          <a:stretch>
            <a:fillRect/>
          </a:stretch>
        </p:blipFill>
        <p:spPr bwMode="auto">
          <a:xfrm>
            <a:off x="395536" y="2007147"/>
            <a:ext cx="1728192" cy="1454859"/>
          </a:xfrm>
          <a:prstGeom prst="rect">
            <a:avLst/>
          </a:prstGeom>
          <a:noFill/>
          <a:ln w="9525">
            <a:noFill/>
            <a:miter lim="800000"/>
            <a:headEnd/>
            <a:tailEnd/>
          </a:ln>
        </p:spPr>
      </p:pic>
      <p:sp>
        <p:nvSpPr>
          <p:cNvPr id="59" name="文本框 4"/>
          <p:cNvSpPr txBox="1"/>
          <p:nvPr/>
        </p:nvSpPr>
        <p:spPr>
          <a:xfrm>
            <a:off x="107504" y="4077072"/>
            <a:ext cx="6048672" cy="461665"/>
          </a:xfrm>
          <a:prstGeom prst="rect">
            <a:avLst/>
          </a:prstGeom>
          <a:noFill/>
        </p:spPr>
        <p:txBody>
          <a:bodyPr wrap="square" rtlCol="0">
            <a:spAutoFit/>
          </a:bodyPr>
          <a:lstStyle/>
          <a:p>
            <a:r>
              <a:rPr lang="en-US" altLang="zh-CN" b="1" dirty="0">
                <a:latin typeface="+mn-lt"/>
              </a:rPr>
              <a:t>“</a:t>
            </a:r>
            <a:r>
              <a:rPr lang="en-US" altLang="zh-CN" b="1" kern="0" dirty="0">
                <a:latin typeface="+mn-lt"/>
                <a:ea typeface="黑体" pitchFamily="2" charset="-122"/>
              </a:rPr>
              <a:t>Analysis by synthesis</a:t>
            </a:r>
            <a:r>
              <a:rPr lang="en-US" altLang="zh-CN" b="1" dirty="0">
                <a:latin typeface="+mn-lt"/>
              </a:rPr>
              <a:t>” </a:t>
            </a:r>
            <a:r>
              <a:rPr lang="en-US" altLang="zh-CN" b="1" kern="0" dirty="0" smtClean="0">
                <a:latin typeface="+mn-lt"/>
                <a:ea typeface="黑体" pitchFamily="2" charset="-122"/>
              </a:rPr>
              <a:t>approach</a:t>
            </a:r>
            <a:endParaRPr lang="zh-CN" altLang="en-US" b="1" kern="0" dirty="0">
              <a:latin typeface="+mn-lt"/>
              <a:ea typeface="黑体" pitchFamily="2" charset="-122"/>
            </a:endParaRPr>
          </a:p>
        </p:txBody>
      </p:sp>
      <p:graphicFrame>
        <p:nvGraphicFramePr>
          <p:cNvPr id="763909" name="Object 5"/>
          <p:cNvGraphicFramePr>
            <a:graphicFrameLocks noChangeAspect="1"/>
          </p:cNvGraphicFramePr>
          <p:nvPr/>
        </p:nvGraphicFramePr>
        <p:xfrm>
          <a:off x="6876256" y="5013176"/>
          <a:ext cx="1952625" cy="449263"/>
        </p:xfrm>
        <a:graphic>
          <a:graphicData uri="http://schemas.openxmlformats.org/presentationml/2006/ole">
            <mc:AlternateContent xmlns:mc="http://schemas.openxmlformats.org/markup-compatibility/2006">
              <mc:Choice xmlns:v="urn:schemas-microsoft-com:vml" Requires="v">
                <p:oleObj spid="_x0000_s763958" name="Equation" r:id="rId11" imgW="1054080" imgH="241200" progId="Equation.DSMT4">
                  <p:embed/>
                </p:oleObj>
              </mc:Choice>
              <mc:Fallback>
                <p:oleObj name="Equation" r:id="rId11" imgW="1054080" imgH="241200" progId="Equation.DSMT4">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76256" y="5013176"/>
                        <a:ext cx="1952625"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63910" name="Object 6"/>
          <p:cNvGraphicFramePr>
            <a:graphicFrameLocks noChangeAspect="1"/>
          </p:cNvGraphicFramePr>
          <p:nvPr/>
        </p:nvGraphicFramePr>
        <p:xfrm>
          <a:off x="3779912" y="5055900"/>
          <a:ext cx="455420" cy="372616"/>
        </p:xfrm>
        <a:graphic>
          <a:graphicData uri="http://schemas.openxmlformats.org/presentationml/2006/ole">
            <mc:AlternateContent xmlns:mc="http://schemas.openxmlformats.org/markup-compatibility/2006">
              <mc:Choice xmlns:v="urn:schemas-microsoft-com:vml" Requires="v">
                <p:oleObj spid="_x0000_s763959" name="Equation" r:id="rId13" imgW="279360" imgH="228600" progId="Equation.DSMT4">
                  <p:embed/>
                </p:oleObj>
              </mc:Choice>
              <mc:Fallback>
                <p:oleObj name="Equation" r:id="rId13" imgW="279360" imgH="228600" progId="Equation.DSMT4">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9912" y="5055900"/>
                        <a:ext cx="455420" cy="372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63911" name="Object 7"/>
          <p:cNvGraphicFramePr>
            <a:graphicFrameLocks noChangeAspect="1"/>
          </p:cNvGraphicFramePr>
          <p:nvPr/>
        </p:nvGraphicFramePr>
        <p:xfrm>
          <a:off x="5868144" y="5036403"/>
          <a:ext cx="684213" cy="392113"/>
        </p:xfrm>
        <a:graphic>
          <a:graphicData uri="http://schemas.openxmlformats.org/presentationml/2006/ole">
            <mc:AlternateContent xmlns:mc="http://schemas.openxmlformats.org/markup-compatibility/2006">
              <mc:Choice xmlns:v="urn:schemas-microsoft-com:vml" Requires="v">
                <p:oleObj spid="_x0000_s763960" name="Equation" r:id="rId15" imgW="419040" imgH="241200" progId="Equation.DSMT4">
                  <p:embed/>
                </p:oleObj>
              </mc:Choice>
              <mc:Fallback>
                <p:oleObj name="Equation" r:id="rId15" imgW="419040" imgH="241200" progId="Equation.DSMT4">
                  <p:embed/>
                  <p:pic>
                    <p:nvPicPr>
                      <p:cNvPr id="0"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68144" y="5036403"/>
                        <a:ext cx="684213" cy="39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 name="文本框 4"/>
          <p:cNvSpPr txBox="1"/>
          <p:nvPr/>
        </p:nvSpPr>
        <p:spPr>
          <a:xfrm>
            <a:off x="5652120" y="4077072"/>
            <a:ext cx="3312368" cy="461665"/>
          </a:xfrm>
          <a:prstGeom prst="rect">
            <a:avLst/>
          </a:prstGeom>
          <a:noFill/>
        </p:spPr>
        <p:txBody>
          <a:bodyPr wrap="square" rtlCol="0">
            <a:spAutoFit/>
          </a:bodyPr>
          <a:lstStyle/>
          <a:p>
            <a:pPr algn="ctr"/>
            <a:r>
              <a:rPr lang="en-US" altLang="zh-CN" b="1" i="1" u="sng" dirty="0" smtClean="0">
                <a:solidFill>
                  <a:srgbClr val="FF0000"/>
                </a:solidFill>
                <a:latin typeface="Times New Roman" pitchFamily="18" charset="0"/>
                <a:cs typeface="Times New Roman" pitchFamily="18" charset="0"/>
              </a:rPr>
              <a:t>Graphics for Vision</a:t>
            </a:r>
            <a:endParaRPr lang="zh-CN" altLang="en-US" b="1" i="1" u="sng" kern="0" dirty="0">
              <a:solidFill>
                <a:srgbClr val="FF0000"/>
              </a:solidFill>
              <a:latin typeface="Times New Roman" pitchFamily="18" charset="0"/>
              <a:ea typeface="黑体" pitchFamily="2" charset="-122"/>
              <a:cs typeface="Times New Roman" pitchFamily="18" charset="0"/>
            </a:endParaRPr>
          </a:p>
        </p:txBody>
      </p:sp>
      <p:sp>
        <p:nvSpPr>
          <p:cNvPr id="27" name="Right Arrow 26"/>
          <p:cNvSpPr/>
          <p:nvPr/>
        </p:nvSpPr>
        <p:spPr bwMode="auto">
          <a:xfrm>
            <a:off x="4427984" y="4725144"/>
            <a:ext cx="288032" cy="216024"/>
          </a:xfrm>
          <a:prstGeom prst="rightArrow">
            <a:avLst/>
          </a:prstGeom>
          <a:solidFill>
            <a:srgbClr val="C00000"/>
          </a:solidFill>
          <a:ln w="3175" algn="ctr">
            <a:noFill/>
            <a:miter lim="800000"/>
            <a:headEnd/>
            <a:tailEnd/>
          </a:ln>
          <a:effectLst/>
        </p:spPr>
        <p:txBody>
          <a:bodyPr lIns="91446" tIns="91446" rIns="91446" bIns="91446" rtlCol="0" anchor="ctr"/>
          <a:lstStyle/>
          <a:p>
            <a:pPr algn="ctr"/>
            <a:endParaRPr lang="en-US" sz="2800" smtClean="0">
              <a:solidFill>
                <a:schemeClr val="bg1"/>
              </a:solidFill>
              <a:effectLst>
                <a:outerShdw blurRad="38100" dist="38100" dir="2700000" algn="tl">
                  <a:srgbClr val="000000">
                    <a:alpha val="43137"/>
                  </a:srgbClr>
                </a:outerShdw>
              </a:effectLst>
              <a:latin typeface="黑体" pitchFamily="2" charset="-122"/>
              <a:ea typeface="黑体" pitchFamily="2" charset="-122"/>
            </a:endParaRPr>
          </a:p>
        </p:txBody>
      </p:sp>
      <p:sp>
        <p:nvSpPr>
          <p:cNvPr id="28" name="Right Arrow 27"/>
          <p:cNvSpPr/>
          <p:nvPr/>
        </p:nvSpPr>
        <p:spPr bwMode="auto">
          <a:xfrm>
            <a:off x="6012160" y="4725144"/>
            <a:ext cx="288032" cy="216024"/>
          </a:xfrm>
          <a:prstGeom prst="rightArrow">
            <a:avLst/>
          </a:prstGeom>
          <a:solidFill>
            <a:srgbClr val="C00000"/>
          </a:solidFill>
          <a:ln w="3175" algn="ctr">
            <a:noFill/>
            <a:miter lim="800000"/>
            <a:headEnd/>
            <a:tailEnd/>
          </a:ln>
          <a:effectLst/>
        </p:spPr>
        <p:txBody>
          <a:bodyPr lIns="91446" tIns="91446" rIns="91446" bIns="91446" rtlCol="0" anchor="ctr"/>
          <a:lstStyle/>
          <a:p>
            <a:pPr algn="ctr"/>
            <a:endParaRPr lang="en-US" sz="2800" smtClean="0">
              <a:solidFill>
                <a:schemeClr val="bg1"/>
              </a:solidFill>
              <a:effectLst>
                <a:outerShdw blurRad="38100" dist="38100" dir="2700000" algn="tl">
                  <a:srgbClr val="000000">
                    <a:alpha val="43137"/>
                  </a:srgbClr>
                </a:outerShdw>
              </a:effectLst>
              <a:latin typeface="黑体" pitchFamily="2" charset="-122"/>
              <a:ea typeface="黑体" pitchFamily="2" charset="-122"/>
            </a:endParaRPr>
          </a:p>
        </p:txBody>
      </p:sp>
      <p:graphicFrame>
        <p:nvGraphicFramePr>
          <p:cNvPr id="763913" name="Object 9"/>
          <p:cNvGraphicFramePr>
            <a:graphicFrameLocks noChangeAspect="1"/>
          </p:cNvGraphicFramePr>
          <p:nvPr/>
        </p:nvGraphicFramePr>
        <p:xfrm>
          <a:off x="2694657" y="2060848"/>
          <a:ext cx="3965575" cy="674687"/>
        </p:xfrm>
        <a:graphic>
          <a:graphicData uri="http://schemas.openxmlformats.org/presentationml/2006/ole">
            <mc:AlternateContent xmlns:mc="http://schemas.openxmlformats.org/markup-compatibility/2006">
              <mc:Choice xmlns:v="urn:schemas-microsoft-com:vml" Requires="v">
                <p:oleObj spid="_x0000_s763961" name="Equation" r:id="rId17" imgW="1866600" imgH="317160" progId="Equation.DSMT4">
                  <p:embed/>
                </p:oleObj>
              </mc:Choice>
              <mc:Fallback>
                <p:oleObj name="Equation" r:id="rId17" imgW="1866600" imgH="31716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94657" y="2060848"/>
                        <a:ext cx="3965575" cy="67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 name="Rectangle 25"/>
          <p:cNvSpPr/>
          <p:nvPr/>
        </p:nvSpPr>
        <p:spPr bwMode="auto">
          <a:xfrm>
            <a:off x="179512" y="5517232"/>
            <a:ext cx="8640960" cy="792088"/>
          </a:xfrm>
          <a:prstGeom prst="rect">
            <a:avLst/>
          </a:prstGeom>
          <a:noFill/>
          <a:ln w="25400" algn="ctr">
            <a:solidFill>
              <a:srgbClr val="FF0000"/>
            </a:solidFill>
            <a:miter lim="800000"/>
            <a:headEnd/>
            <a:tailEnd/>
          </a:ln>
          <a:effectLst/>
        </p:spPr>
        <p:txBody>
          <a:bodyPr lIns="91446" tIns="91446" rIns="91446" bIns="91446" rtlCol="0" anchor="ctr"/>
          <a:lstStyle/>
          <a:p>
            <a:pPr marL="341313" lvl="0" indent="-341313" algn="ctr">
              <a:spcBef>
                <a:spcPct val="20000"/>
              </a:spcBef>
              <a:buClr>
                <a:srgbClr val="C00000"/>
              </a:buClr>
              <a:buSzPct val="90000"/>
              <a:defRPr/>
            </a:pPr>
            <a:r>
              <a:rPr lang="en-US" sz="2000" kern="0" dirty="0" smtClean="0">
                <a:latin typeface="+mn-lt"/>
                <a:ea typeface="黑体" pitchFamily="2" charset="-122"/>
              </a:rPr>
              <a:t>How “Analysis by synthesis” approach can be improved for reconstruction of close interacting motions?</a:t>
            </a:r>
          </a:p>
        </p:txBody>
      </p:sp>
    </p:spTree>
    <p:extLst>
      <p:ext uri="{BB962C8B-B14F-4D97-AF65-F5344CB8AC3E}">
        <p14:creationId xmlns:p14="http://schemas.microsoft.com/office/powerpoint/2010/main" val="19588543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5025" fill="hold"/>
                                        <p:tgtEl>
                                          <p:spTgt spid="55"/>
                                        </p:tgtEl>
                                      </p:cBhvr>
                                    </p:cmd>
                                  </p:childTnLst>
                                </p:cTn>
                              </p:par>
                              <p:par>
                                <p:cTn id="7" presetID="1" presetClass="mediacall" presetSubtype="0" fill="hold" nodeType="withEffect">
                                  <p:stCondLst>
                                    <p:cond delay="0"/>
                                  </p:stCondLst>
                                  <p:childTnLst>
                                    <p:cmd type="call" cmd="playFrom(0.0)">
                                      <p:cBhvr>
                                        <p:cTn id="8" dur="25225" fill="hold"/>
                                        <p:tgtEl>
                                          <p:spTgt spid="5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55"/>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55"/>
                                        </p:tgtEl>
                                      </p:cBhvr>
                                    </p:cmd>
                                  </p:childTnLst>
                                </p:cTn>
                              </p:par>
                            </p:childTnLst>
                          </p:cTn>
                        </p:par>
                      </p:childTnLst>
                    </p:cTn>
                  </p:par>
                </p:childTnLst>
              </p:cTn>
              <p:nextCondLst>
                <p:cond evt="onClick" delay="0">
                  <p:tgtEl>
                    <p:spTgt spid="55"/>
                  </p:tgtEl>
                </p:cond>
              </p:nextCondLst>
            </p:seq>
            <p:video>
              <p:cMediaNode>
                <p:cTn id="14" repeatCount="indefinite" fill="remove" display="0">
                  <p:stCondLst>
                    <p:cond delay="indefinite"/>
                  </p:stCondLst>
                  <p:endCondLst>
                    <p:cond evt="onNext" delay="0">
                      <p:tgtEl>
                        <p:sldTgt/>
                      </p:tgtEl>
                    </p:cond>
                    <p:cond evt="onPrev" delay="0">
                      <p:tgtEl>
                        <p:sldTgt/>
                      </p:tgtEl>
                    </p:cond>
                  </p:endCondLst>
                </p:cTn>
                <p:tgtEl>
                  <p:spTgt spid="55"/>
                </p:tgtEl>
              </p:cMediaNode>
            </p:video>
            <p:seq concurrent="1" nextAc="seek">
              <p:cTn id="15" restart="whenNotActive" fill="hold" evtFilter="cancelBubble" nodeType="interactiveSeq">
                <p:stCondLst>
                  <p:cond evt="onClick" delay="0">
                    <p:tgtEl>
                      <p:spTgt spid="56"/>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56"/>
                                        </p:tgtEl>
                                      </p:cBhvr>
                                    </p:cmd>
                                  </p:childTnLst>
                                </p:cTn>
                              </p:par>
                            </p:childTnLst>
                          </p:cTn>
                        </p:par>
                      </p:childTnLst>
                    </p:cTn>
                  </p:par>
                </p:childTnLst>
              </p:cTn>
              <p:nextCondLst>
                <p:cond evt="onClick" delay="0">
                  <p:tgtEl>
                    <p:spTgt spid="56"/>
                  </p:tgtEl>
                </p:cond>
              </p:nextCondLst>
            </p:seq>
            <p:video>
              <p:cMediaNode>
                <p:cTn id="20" repeatCount="indefinite" fill="remove" display="0">
                  <p:stCondLst>
                    <p:cond delay="indefinite"/>
                  </p:stCondLst>
                  <p:endCondLst>
                    <p:cond evt="onNext" delay="0">
                      <p:tgtEl>
                        <p:sldTgt/>
                      </p:tgtEl>
                    </p:cond>
                    <p:cond evt="onPrev" delay="0">
                      <p:tgtEl>
                        <p:sldTgt/>
                      </p:tgtEl>
                    </p:cond>
                  </p:endCondLst>
                </p:cTn>
                <p:tgtEl>
                  <p:spTgt spid="56"/>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5"/>
          <p:cNvSpPr txBox="1">
            <a:spLocks/>
          </p:cNvSpPr>
          <p:nvPr/>
        </p:nvSpPr>
        <p:spPr bwMode="auto">
          <a:xfrm>
            <a:off x="685800" y="1524000"/>
            <a:ext cx="84582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endParaRPr kumimoji="0" lang="zh-CN" altLang="en-US" sz="2800" b="0" i="0" u="none" strike="noStrike" kern="1200" cap="none" spc="0" normalizeH="0" baseline="0" noProof="0" dirty="0" smtClean="0">
              <a:ln>
                <a:noFill/>
              </a:ln>
              <a:solidFill>
                <a:schemeClr val="tx1"/>
              </a:solidFill>
              <a:effectLst/>
              <a:uLnTx/>
              <a:uFillTx/>
              <a:latin typeface="+mn-lt"/>
              <a:ea typeface="SimSun" pitchFamily="2" charset="-122"/>
              <a:cs typeface="+mn-cs"/>
            </a:endParaRPr>
          </a:p>
        </p:txBody>
      </p:sp>
      <p:sp>
        <p:nvSpPr>
          <p:cNvPr id="5" name="Rectangle 95"/>
          <p:cNvSpPr txBox="1">
            <a:spLocks/>
          </p:cNvSpPr>
          <p:nvPr/>
        </p:nvSpPr>
        <p:spPr bwMode="auto">
          <a:xfrm>
            <a:off x="457200" y="1524000"/>
            <a:ext cx="8458200" cy="236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ts val="400"/>
              </a:spcBef>
              <a:buClr>
                <a:schemeClr val="tx2"/>
              </a:buClr>
              <a:buSzPct val="95000"/>
              <a:buFont typeface="Wingdings" pitchFamily="2" charset="2"/>
              <a:buChar char=""/>
              <a:defRPr/>
            </a:pPr>
            <a:endParaRPr kumimoji="0" lang="en-US" altLang="zh-CN" sz="2000" dirty="0" smtClean="0">
              <a:latin typeface="+mn-lt"/>
              <a:ea typeface="SimSun" pitchFamily="2" charset="-122"/>
              <a:cs typeface="+mn-cs"/>
            </a:endParaRPr>
          </a:p>
          <a:p>
            <a:pPr marL="342900" indent="-342900" eaLnBrk="0" hangingPunct="0">
              <a:spcBef>
                <a:spcPts val="400"/>
              </a:spcBef>
              <a:buClr>
                <a:schemeClr val="tx2"/>
              </a:buClr>
              <a:buSzPct val="95000"/>
              <a:defRPr/>
            </a:pPr>
            <a:endParaRPr kumimoji="0" lang="en-US" altLang="zh-CN" sz="2000" dirty="0" smtClean="0">
              <a:solidFill>
                <a:schemeClr val="bg1">
                  <a:lumMod val="65000"/>
                  <a:lumOff val="35000"/>
                </a:schemeClr>
              </a:solidFill>
              <a:latin typeface="+mn-lt"/>
              <a:ea typeface="SimSun" pitchFamily="2" charset="-122"/>
              <a:cs typeface="+mn-cs"/>
            </a:endParaRPr>
          </a:p>
          <a:p>
            <a:pPr marL="342900" indent="-342900" eaLnBrk="0" hangingPunct="0">
              <a:spcBef>
                <a:spcPts val="400"/>
              </a:spcBef>
              <a:buClr>
                <a:schemeClr val="tx2"/>
              </a:buClr>
              <a:buSzPct val="95000"/>
              <a:defRPr/>
            </a:pPr>
            <a:endParaRPr kumimoji="0" lang="en-US" altLang="zh-CN" sz="2000" dirty="0" smtClean="0">
              <a:solidFill>
                <a:schemeClr val="bg1">
                  <a:lumMod val="65000"/>
                  <a:lumOff val="35000"/>
                </a:schemeClr>
              </a:solidFill>
              <a:latin typeface="+mn-lt"/>
              <a:ea typeface="SimSun" pitchFamily="2" charset="-122"/>
              <a:cs typeface="+mn-cs"/>
            </a:endParaRPr>
          </a:p>
          <a:p>
            <a:pPr marL="342900" indent="-342900" eaLnBrk="0" hangingPunct="0">
              <a:spcBef>
                <a:spcPts val="400"/>
              </a:spcBef>
              <a:buClr>
                <a:schemeClr val="tx2"/>
              </a:buClr>
              <a:buSzPct val="95000"/>
              <a:defRPr/>
            </a:pPr>
            <a:r>
              <a:rPr lang="en-US" altLang="zh-CN" sz="2400" dirty="0" smtClean="0">
                <a:ea typeface="SimSun" pitchFamily="2" charset="-122"/>
              </a:rPr>
              <a:t>	</a:t>
            </a:r>
            <a:endParaRPr kumimoji="0" lang="en-US" altLang="zh-CN" sz="2400" b="0" i="0" u="none" strike="noStrike" kern="1200" cap="none" spc="0" normalizeH="0" baseline="0" noProof="0" dirty="0" smtClean="0">
              <a:ln>
                <a:noFill/>
              </a:ln>
              <a:solidFill>
                <a:schemeClr val="tx1"/>
              </a:solidFill>
              <a:effectLst/>
              <a:uLnTx/>
              <a:uFillTx/>
              <a:latin typeface="+mn-lt"/>
              <a:ea typeface="SimSun" pitchFamily="2" charset="-122"/>
              <a:cs typeface="+mn-cs"/>
            </a:endParaRPr>
          </a:p>
          <a:p>
            <a:pPr marL="342900" marR="0" lvl="0" indent="-342900" algn="l" defTabSz="914400" rtl="0" eaLnBrk="0" fontAlgn="base" latinLnBrk="0" hangingPunct="0">
              <a:lnSpc>
                <a:spcPct val="100000"/>
              </a:lnSpc>
              <a:spcBef>
                <a:spcPts val="700"/>
              </a:spcBef>
              <a:spcAft>
                <a:spcPct val="0"/>
              </a:spcAft>
              <a:buClr>
                <a:schemeClr val="tx2"/>
              </a:buClr>
              <a:buSzPct val="95000"/>
              <a:tabLst/>
              <a:defRPr/>
            </a:pPr>
            <a:endParaRPr kumimoji="0" lang="zh-CN" altLang="en-US" sz="2800" b="0" i="0" u="none" strike="noStrike" kern="1200" cap="none" spc="0" normalizeH="0" baseline="0" noProof="0" dirty="0" smtClean="0">
              <a:ln>
                <a:noFill/>
              </a:ln>
              <a:solidFill>
                <a:schemeClr val="tx1"/>
              </a:solidFill>
              <a:effectLst/>
              <a:uLnTx/>
              <a:uFillTx/>
              <a:latin typeface="+mn-lt"/>
              <a:ea typeface="SimSun" pitchFamily="2" charset="-122"/>
              <a:cs typeface="+mn-cs"/>
            </a:endParaRPr>
          </a:p>
        </p:txBody>
      </p:sp>
      <p:sp>
        <p:nvSpPr>
          <p:cNvPr id="6" name="Rectangle 95"/>
          <p:cNvSpPr txBox="1">
            <a:spLocks/>
          </p:cNvSpPr>
          <p:nvPr/>
        </p:nvSpPr>
        <p:spPr bwMode="auto">
          <a:xfrm>
            <a:off x="381000" y="1600200"/>
            <a:ext cx="8458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endParaRPr kumimoji="0" lang="en-US" altLang="zh-CN" sz="2000" dirty="0" smtClean="0">
              <a:latin typeface="+mn-lt"/>
              <a:ea typeface="SimSun" pitchFamily="2" charset="-122"/>
              <a:cs typeface="+mn-cs"/>
            </a:endParaRPr>
          </a:p>
          <a:p>
            <a:pPr marL="342900" marR="0" lvl="0" indent="-3429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endParaRPr kumimoji="0" lang="en-US" altLang="zh-CN" sz="2000" dirty="0" smtClean="0">
              <a:latin typeface="+mn-lt"/>
              <a:ea typeface="SimSun" pitchFamily="2" charset="-122"/>
              <a:cs typeface="+mn-cs"/>
            </a:endParaRPr>
          </a:p>
          <a:p>
            <a:pPr marL="342900" marR="0" lvl="0" indent="-3429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endParaRPr kumimoji="0" lang="en-US" altLang="zh-CN" sz="2000" dirty="0" smtClean="0">
              <a:latin typeface="+mn-lt"/>
              <a:ea typeface="SimSun" pitchFamily="2" charset="-122"/>
              <a:cs typeface="+mn-cs"/>
            </a:endParaRPr>
          </a:p>
          <a:p>
            <a:pPr marL="342900" lvl="0" indent="-342900" eaLnBrk="0" hangingPunct="0">
              <a:spcBef>
                <a:spcPts val="700"/>
              </a:spcBef>
              <a:buClr>
                <a:schemeClr val="tx2"/>
              </a:buClr>
              <a:buSzPct val="95000"/>
              <a:defRPr/>
            </a:pPr>
            <a:endParaRPr kumimoji="0" lang="en-US" altLang="zh-CN" sz="2400" baseline="0" dirty="0" smtClean="0">
              <a:latin typeface="+mn-lt"/>
              <a:ea typeface="SimSun" pitchFamily="2" charset="-122"/>
              <a:cs typeface="+mn-cs"/>
            </a:endParaRPr>
          </a:p>
        </p:txBody>
      </p:sp>
      <p:sp>
        <p:nvSpPr>
          <p:cNvPr id="7" name="Rectangle 95"/>
          <p:cNvSpPr txBox="1">
            <a:spLocks/>
          </p:cNvSpPr>
          <p:nvPr/>
        </p:nvSpPr>
        <p:spPr bwMode="auto">
          <a:xfrm>
            <a:off x="533400" y="1752600"/>
            <a:ext cx="8458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endParaRPr kumimoji="0" lang="en-US" altLang="zh-CN" sz="2000" dirty="0" smtClean="0">
              <a:latin typeface="+mn-lt"/>
              <a:ea typeface="SimSun" pitchFamily="2" charset="-122"/>
              <a:cs typeface="+mn-cs"/>
            </a:endParaRPr>
          </a:p>
          <a:p>
            <a:pPr marL="342900" lvl="0" indent="-342900" eaLnBrk="0" hangingPunct="0">
              <a:spcBef>
                <a:spcPts val="700"/>
              </a:spcBef>
              <a:buClr>
                <a:schemeClr val="tx2"/>
              </a:buClr>
              <a:buSzPct val="95000"/>
              <a:defRPr/>
            </a:pPr>
            <a:endParaRPr kumimoji="0" lang="en-US" altLang="zh-CN" sz="2400" baseline="0" dirty="0" smtClean="0">
              <a:latin typeface="+mn-lt"/>
              <a:ea typeface="SimSun" pitchFamily="2" charset="-122"/>
              <a:cs typeface="+mn-cs"/>
            </a:endParaRPr>
          </a:p>
        </p:txBody>
      </p:sp>
      <p:sp>
        <p:nvSpPr>
          <p:cNvPr id="8" name="Rectangle 95"/>
          <p:cNvSpPr txBox="1">
            <a:spLocks/>
          </p:cNvSpPr>
          <p:nvPr/>
        </p:nvSpPr>
        <p:spPr bwMode="auto">
          <a:xfrm>
            <a:off x="457200" y="1524000"/>
            <a:ext cx="8458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ts val="700"/>
              </a:spcBef>
              <a:buClr>
                <a:schemeClr val="tx2"/>
              </a:buClr>
              <a:buSzPct val="95000"/>
              <a:defRPr/>
            </a:pPr>
            <a:endParaRPr kumimoji="0" lang="en-US" altLang="zh-CN" sz="2400" baseline="0" dirty="0" smtClean="0">
              <a:latin typeface="+mn-lt"/>
              <a:ea typeface="SimSun" pitchFamily="2" charset="-122"/>
              <a:cs typeface="+mn-cs"/>
            </a:endParaRPr>
          </a:p>
        </p:txBody>
      </p:sp>
      <p:graphicFrame>
        <p:nvGraphicFramePr>
          <p:cNvPr id="9" name="Object 3"/>
          <p:cNvGraphicFramePr>
            <a:graphicFrameLocks noChangeAspect="1"/>
          </p:cNvGraphicFramePr>
          <p:nvPr>
            <p:extLst/>
          </p:nvPr>
        </p:nvGraphicFramePr>
        <p:xfrm>
          <a:off x="990600" y="1752601"/>
          <a:ext cx="3505200" cy="490538"/>
        </p:xfrm>
        <a:graphic>
          <a:graphicData uri="http://schemas.openxmlformats.org/presentationml/2006/ole">
            <mc:AlternateContent xmlns:mc="http://schemas.openxmlformats.org/markup-compatibility/2006">
              <mc:Choice xmlns:v="urn:schemas-microsoft-com:vml" Requires="v">
                <p:oleObj spid="_x0000_s642062" name="Equation" r:id="rId4" imgW="1943100" imgH="304800" progId="Equation.DSMT4">
                  <p:embed/>
                </p:oleObj>
              </mc:Choice>
              <mc:Fallback>
                <p:oleObj name="Equation" r:id="rId4" imgW="1943100" imgH="304800" progId="Equation.DSMT4">
                  <p:embed/>
                  <p:pic>
                    <p:nvPicPr>
                      <p:cNvPr id="0" name="Picture 2"/>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990600" y="1752601"/>
                        <a:ext cx="3505200" cy="490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2" name="Straight Arrow Connector 31"/>
          <p:cNvCxnSpPr/>
          <p:nvPr/>
        </p:nvCxnSpPr>
        <p:spPr>
          <a:xfrm>
            <a:off x="534194" y="4952206"/>
            <a:ext cx="5180806" cy="794"/>
          </a:xfrm>
          <a:prstGeom prst="straightConnector1">
            <a:avLst/>
          </a:prstGeom>
          <a:ln w="3746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flipH="1" flipV="1">
            <a:off x="-646906" y="3771106"/>
            <a:ext cx="2362200" cy="1588"/>
          </a:xfrm>
          <a:prstGeom prst="straightConnector1">
            <a:avLst/>
          </a:prstGeom>
          <a:ln w="3746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265114" y="3846514"/>
            <a:ext cx="2209799" cy="317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1179514" y="3846512"/>
            <a:ext cx="2209799" cy="317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2097091" y="3846512"/>
            <a:ext cx="2209799" cy="317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3008314" y="3846512"/>
            <a:ext cx="2209799" cy="317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3925891" y="3846512"/>
            <a:ext cx="2209799" cy="317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39" name="Text Box 7"/>
          <p:cNvSpPr txBox="1">
            <a:spLocks noChangeArrowheads="1"/>
          </p:cNvSpPr>
          <p:nvPr/>
        </p:nvSpPr>
        <p:spPr bwMode="auto">
          <a:xfrm>
            <a:off x="1143000" y="5071646"/>
            <a:ext cx="685800" cy="338554"/>
          </a:xfrm>
          <a:prstGeom prst="rect">
            <a:avLst/>
          </a:prstGeom>
          <a:noFill/>
          <a:ln w="9525" algn="ctr">
            <a:noFill/>
            <a:miter lim="800000"/>
            <a:headEnd/>
            <a:tailEnd/>
          </a:ln>
        </p:spPr>
        <p:txBody>
          <a:bodyPr wrap="square">
            <a:spAutoFit/>
          </a:bodyPr>
          <a:lstStyle/>
          <a:p>
            <a:pPr>
              <a:spcBef>
                <a:spcPct val="50000"/>
              </a:spcBef>
            </a:pPr>
            <a:r>
              <a:rPr lang="en-US" altLang="zh-CN" sz="1600" dirty="0" smtClean="0"/>
              <a:t>t + 1</a:t>
            </a:r>
            <a:endParaRPr lang="en-US" altLang="zh-CN" sz="1600" dirty="0"/>
          </a:p>
        </p:txBody>
      </p:sp>
      <p:sp>
        <p:nvSpPr>
          <p:cNvPr id="40" name="Text Box 7"/>
          <p:cNvSpPr txBox="1">
            <a:spLocks noChangeArrowheads="1"/>
          </p:cNvSpPr>
          <p:nvPr/>
        </p:nvSpPr>
        <p:spPr bwMode="auto">
          <a:xfrm>
            <a:off x="457200" y="5071646"/>
            <a:ext cx="381000" cy="338554"/>
          </a:xfrm>
          <a:prstGeom prst="rect">
            <a:avLst/>
          </a:prstGeom>
          <a:noFill/>
          <a:ln w="9525" algn="ctr">
            <a:noFill/>
            <a:miter lim="800000"/>
            <a:headEnd/>
            <a:tailEnd/>
          </a:ln>
        </p:spPr>
        <p:txBody>
          <a:bodyPr wrap="square">
            <a:spAutoFit/>
          </a:bodyPr>
          <a:lstStyle/>
          <a:p>
            <a:pPr>
              <a:spcBef>
                <a:spcPct val="50000"/>
              </a:spcBef>
            </a:pPr>
            <a:r>
              <a:rPr lang="en-US" altLang="zh-CN" sz="1600" dirty="0" smtClean="0"/>
              <a:t>t</a:t>
            </a:r>
            <a:endParaRPr lang="en-US" altLang="zh-CN" sz="1600" dirty="0"/>
          </a:p>
        </p:txBody>
      </p:sp>
      <p:sp>
        <p:nvSpPr>
          <p:cNvPr id="41" name="Text Box 7"/>
          <p:cNvSpPr txBox="1">
            <a:spLocks noChangeArrowheads="1"/>
          </p:cNvSpPr>
          <p:nvPr/>
        </p:nvSpPr>
        <p:spPr bwMode="auto">
          <a:xfrm>
            <a:off x="1981200" y="5071646"/>
            <a:ext cx="838200" cy="338554"/>
          </a:xfrm>
          <a:prstGeom prst="rect">
            <a:avLst/>
          </a:prstGeom>
          <a:noFill/>
          <a:ln w="9525" algn="ctr">
            <a:noFill/>
            <a:miter lim="800000"/>
            <a:headEnd/>
            <a:tailEnd/>
          </a:ln>
        </p:spPr>
        <p:txBody>
          <a:bodyPr wrap="square">
            <a:spAutoFit/>
          </a:bodyPr>
          <a:lstStyle/>
          <a:p>
            <a:pPr>
              <a:spcBef>
                <a:spcPct val="50000"/>
              </a:spcBef>
            </a:pPr>
            <a:r>
              <a:rPr lang="en-US" altLang="zh-CN" sz="1600" dirty="0" smtClean="0"/>
              <a:t>t + 2</a:t>
            </a:r>
            <a:endParaRPr lang="en-US" altLang="zh-CN" sz="1600" dirty="0"/>
          </a:p>
        </p:txBody>
      </p:sp>
      <p:sp>
        <p:nvSpPr>
          <p:cNvPr id="42" name="Text Box 7"/>
          <p:cNvSpPr txBox="1">
            <a:spLocks noChangeArrowheads="1"/>
          </p:cNvSpPr>
          <p:nvPr/>
        </p:nvSpPr>
        <p:spPr bwMode="auto">
          <a:xfrm>
            <a:off x="2971800" y="5071646"/>
            <a:ext cx="838200" cy="338554"/>
          </a:xfrm>
          <a:prstGeom prst="rect">
            <a:avLst/>
          </a:prstGeom>
          <a:noFill/>
          <a:ln w="9525" algn="ctr">
            <a:noFill/>
            <a:miter lim="800000"/>
            <a:headEnd/>
            <a:tailEnd/>
          </a:ln>
        </p:spPr>
        <p:txBody>
          <a:bodyPr wrap="square">
            <a:spAutoFit/>
          </a:bodyPr>
          <a:lstStyle/>
          <a:p>
            <a:pPr>
              <a:spcBef>
                <a:spcPct val="50000"/>
              </a:spcBef>
            </a:pPr>
            <a:r>
              <a:rPr lang="en-US" altLang="zh-CN" sz="1600" dirty="0" smtClean="0"/>
              <a:t>t + 3</a:t>
            </a:r>
            <a:endParaRPr lang="en-US" altLang="zh-CN" sz="1600" dirty="0"/>
          </a:p>
        </p:txBody>
      </p:sp>
      <p:sp>
        <p:nvSpPr>
          <p:cNvPr id="43" name="Text Box 7"/>
          <p:cNvSpPr txBox="1">
            <a:spLocks noChangeArrowheads="1"/>
          </p:cNvSpPr>
          <p:nvPr/>
        </p:nvSpPr>
        <p:spPr bwMode="auto">
          <a:xfrm>
            <a:off x="3810000" y="5071646"/>
            <a:ext cx="838200" cy="338554"/>
          </a:xfrm>
          <a:prstGeom prst="rect">
            <a:avLst/>
          </a:prstGeom>
          <a:noFill/>
          <a:ln w="9525" algn="ctr">
            <a:noFill/>
            <a:miter lim="800000"/>
            <a:headEnd/>
            <a:tailEnd/>
          </a:ln>
        </p:spPr>
        <p:txBody>
          <a:bodyPr wrap="square">
            <a:spAutoFit/>
          </a:bodyPr>
          <a:lstStyle/>
          <a:p>
            <a:pPr>
              <a:spcBef>
                <a:spcPct val="50000"/>
              </a:spcBef>
            </a:pPr>
            <a:r>
              <a:rPr lang="en-US" altLang="zh-CN" sz="1600" dirty="0" smtClean="0"/>
              <a:t>t + 4</a:t>
            </a:r>
            <a:endParaRPr lang="en-US" altLang="zh-CN" sz="1600" dirty="0"/>
          </a:p>
        </p:txBody>
      </p:sp>
      <p:sp>
        <p:nvSpPr>
          <p:cNvPr id="44" name="Text Box 7"/>
          <p:cNvSpPr txBox="1">
            <a:spLocks noChangeArrowheads="1"/>
          </p:cNvSpPr>
          <p:nvPr/>
        </p:nvSpPr>
        <p:spPr bwMode="auto">
          <a:xfrm>
            <a:off x="4724400" y="5071646"/>
            <a:ext cx="838200" cy="338554"/>
          </a:xfrm>
          <a:prstGeom prst="rect">
            <a:avLst/>
          </a:prstGeom>
          <a:noFill/>
          <a:ln w="9525" algn="ctr">
            <a:noFill/>
            <a:miter lim="800000"/>
            <a:headEnd/>
            <a:tailEnd/>
          </a:ln>
        </p:spPr>
        <p:txBody>
          <a:bodyPr wrap="square">
            <a:spAutoFit/>
          </a:bodyPr>
          <a:lstStyle/>
          <a:p>
            <a:pPr>
              <a:spcBef>
                <a:spcPct val="50000"/>
              </a:spcBef>
            </a:pPr>
            <a:r>
              <a:rPr lang="en-US" altLang="zh-CN" sz="1600" dirty="0" smtClean="0"/>
              <a:t>t + 5</a:t>
            </a:r>
            <a:endParaRPr lang="en-US" altLang="zh-CN" sz="1600" dirty="0"/>
          </a:p>
        </p:txBody>
      </p:sp>
      <p:sp>
        <p:nvSpPr>
          <p:cNvPr id="45" name="Oval 44"/>
          <p:cNvSpPr/>
          <p:nvPr/>
        </p:nvSpPr>
        <p:spPr>
          <a:xfrm>
            <a:off x="457200" y="3733800"/>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98" name="Oval 97"/>
          <p:cNvSpPr/>
          <p:nvPr/>
        </p:nvSpPr>
        <p:spPr>
          <a:xfrm>
            <a:off x="1295400" y="35052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99" name="Oval 98"/>
          <p:cNvSpPr/>
          <p:nvPr/>
        </p:nvSpPr>
        <p:spPr>
          <a:xfrm>
            <a:off x="1295400" y="37338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100" name="Oval 99"/>
          <p:cNvSpPr/>
          <p:nvPr/>
        </p:nvSpPr>
        <p:spPr>
          <a:xfrm>
            <a:off x="1295400" y="4114800"/>
            <a:ext cx="152400" cy="152400"/>
          </a:xfrm>
          <a:prstGeom prst="ellipse">
            <a:avLst/>
          </a:prstGeom>
          <a:solidFill>
            <a:srgbClr val="0070C0"/>
          </a:solidFill>
          <a:ln>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101" name="Oval 100"/>
          <p:cNvSpPr/>
          <p:nvPr/>
        </p:nvSpPr>
        <p:spPr>
          <a:xfrm>
            <a:off x="1295400" y="43434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102" name="Oval 101"/>
          <p:cNvSpPr/>
          <p:nvPr/>
        </p:nvSpPr>
        <p:spPr>
          <a:xfrm>
            <a:off x="1295400" y="32766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103" name="Oval 102"/>
          <p:cNvSpPr/>
          <p:nvPr/>
        </p:nvSpPr>
        <p:spPr>
          <a:xfrm>
            <a:off x="1295400" y="28956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cxnSp>
        <p:nvCxnSpPr>
          <p:cNvPr id="104" name="Straight Arrow Connector 103"/>
          <p:cNvCxnSpPr/>
          <p:nvPr/>
        </p:nvCxnSpPr>
        <p:spPr>
          <a:xfrm rot="5400000" flipH="1" flipV="1">
            <a:off x="560341" y="3097259"/>
            <a:ext cx="708118" cy="609600"/>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105" name="Straight Arrow Connector 104"/>
          <p:cNvCxnSpPr>
            <a:stCxn id="45" idx="6"/>
          </p:cNvCxnSpPr>
          <p:nvPr/>
        </p:nvCxnSpPr>
        <p:spPr>
          <a:xfrm flipV="1">
            <a:off x="609600" y="3352800"/>
            <a:ext cx="609600" cy="457200"/>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106" name="Straight Arrow Connector 105"/>
          <p:cNvCxnSpPr>
            <a:stCxn id="45" idx="6"/>
          </p:cNvCxnSpPr>
          <p:nvPr/>
        </p:nvCxnSpPr>
        <p:spPr>
          <a:xfrm>
            <a:off x="609600" y="3810000"/>
            <a:ext cx="609600" cy="1588"/>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107" name="Straight Arrow Connector 106"/>
          <p:cNvCxnSpPr>
            <a:stCxn id="45" idx="6"/>
          </p:cNvCxnSpPr>
          <p:nvPr/>
        </p:nvCxnSpPr>
        <p:spPr>
          <a:xfrm flipV="1">
            <a:off x="609600" y="3581400"/>
            <a:ext cx="609600" cy="228600"/>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108" name="Straight Arrow Connector 107"/>
          <p:cNvCxnSpPr>
            <a:stCxn id="45" idx="5"/>
          </p:cNvCxnSpPr>
          <p:nvPr/>
        </p:nvCxnSpPr>
        <p:spPr>
          <a:xfrm rot="16200000" flipH="1">
            <a:off x="625382" y="3825782"/>
            <a:ext cx="555718" cy="631918"/>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109" name="Straight Arrow Connector 108"/>
          <p:cNvCxnSpPr>
            <a:stCxn id="45" idx="5"/>
          </p:cNvCxnSpPr>
          <p:nvPr/>
        </p:nvCxnSpPr>
        <p:spPr>
          <a:xfrm>
            <a:off x="587282" y="3863882"/>
            <a:ext cx="631918" cy="250918"/>
          </a:xfrm>
          <a:prstGeom prst="straightConnector1">
            <a:avLst/>
          </a:prstGeom>
          <a:ln w="38100">
            <a:solidFill>
              <a:srgbClr val="0070C0"/>
            </a:solidFill>
            <a:tailEnd type="arrow"/>
          </a:ln>
        </p:spPr>
        <p:style>
          <a:lnRef idx="1">
            <a:schemeClr val="accent6"/>
          </a:lnRef>
          <a:fillRef idx="0">
            <a:schemeClr val="accent6"/>
          </a:fillRef>
          <a:effectRef idx="0">
            <a:schemeClr val="accent6"/>
          </a:effectRef>
          <a:fontRef idx="minor">
            <a:schemeClr val="tx1"/>
          </a:fontRef>
        </p:style>
      </p:cxnSp>
      <p:sp>
        <p:nvSpPr>
          <p:cNvPr id="86" name="Oval 85"/>
          <p:cNvSpPr/>
          <p:nvPr/>
        </p:nvSpPr>
        <p:spPr>
          <a:xfrm>
            <a:off x="2209800" y="29718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87" name="Oval 86"/>
          <p:cNvSpPr/>
          <p:nvPr/>
        </p:nvSpPr>
        <p:spPr>
          <a:xfrm>
            <a:off x="2209800" y="33528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88" name="Oval 87"/>
          <p:cNvSpPr/>
          <p:nvPr/>
        </p:nvSpPr>
        <p:spPr>
          <a:xfrm>
            <a:off x="2209800" y="37338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89" name="Oval 88"/>
          <p:cNvSpPr/>
          <p:nvPr/>
        </p:nvSpPr>
        <p:spPr>
          <a:xfrm>
            <a:off x="2209800" y="3962400"/>
            <a:ext cx="152400" cy="152400"/>
          </a:xfrm>
          <a:prstGeom prst="ellipse">
            <a:avLst/>
          </a:prstGeom>
          <a:solidFill>
            <a:srgbClr val="0070C0"/>
          </a:solidFill>
          <a:ln>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90" name="Oval 89"/>
          <p:cNvSpPr/>
          <p:nvPr/>
        </p:nvSpPr>
        <p:spPr>
          <a:xfrm>
            <a:off x="2209800" y="42672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91" name="Oval 90"/>
          <p:cNvSpPr/>
          <p:nvPr/>
        </p:nvSpPr>
        <p:spPr>
          <a:xfrm>
            <a:off x="2209800" y="44958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cxnSp>
        <p:nvCxnSpPr>
          <p:cNvPr id="92" name="Straight Arrow Connector 91"/>
          <p:cNvCxnSpPr>
            <a:stCxn id="98" idx="7"/>
          </p:cNvCxnSpPr>
          <p:nvPr/>
        </p:nvCxnSpPr>
        <p:spPr>
          <a:xfrm rot="5400000" flipH="1" flipV="1">
            <a:off x="1577882" y="2971800"/>
            <a:ext cx="403318" cy="708118"/>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93" name="Straight Arrow Connector 92"/>
          <p:cNvCxnSpPr>
            <a:stCxn id="98" idx="6"/>
          </p:cNvCxnSpPr>
          <p:nvPr/>
        </p:nvCxnSpPr>
        <p:spPr>
          <a:xfrm flipV="1">
            <a:off x="1447800" y="3429000"/>
            <a:ext cx="685800" cy="152400"/>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94" name="Straight Arrow Connector 93"/>
          <p:cNvCxnSpPr>
            <a:stCxn id="98" idx="5"/>
          </p:cNvCxnSpPr>
          <p:nvPr/>
        </p:nvCxnSpPr>
        <p:spPr>
          <a:xfrm rot="16200000" flipH="1">
            <a:off x="1425482" y="3635282"/>
            <a:ext cx="708118" cy="708118"/>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95" name="Straight Arrow Connector 94"/>
          <p:cNvCxnSpPr>
            <a:stCxn id="100" idx="6"/>
          </p:cNvCxnSpPr>
          <p:nvPr/>
        </p:nvCxnSpPr>
        <p:spPr>
          <a:xfrm flipV="1">
            <a:off x="1447800" y="3810000"/>
            <a:ext cx="609600" cy="381000"/>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96" name="Straight Arrow Connector 95"/>
          <p:cNvCxnSpPr>
            <a:stCxn id="100" idx="5"/>
          </p:cNvCxnSpPr>
          <p:nvPr/>
        </p:nvCxnSpPr>
        <p:spPr>
          <a:xfrm rot="16200000" flipH="1">
            <a:off x="1615982" y="4054382"/>
            <a:ext cx="250918" cy="631918"/>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97" name="Straight Arrow Connector 96"/>
          <p:cNvCxnSpPr>
            <a:stCxn id="100" idx="6"/>
          </p:cNvCxnSpPr>
          <p:nvPr/>
        </p:nvCxnSpPr>
        <p:spPr>
          <a:xfrm flipV="1">
            <a:off x="1447800" y="4038600"/>
            <a:ext cx="685800" cy="152400"/>
          </a:xfrm>
          <a:prstGeom prst="straightConnector1">
            <a:avLst/>
          </a:prstGeom>
          <a:ln w="38100">
            <a:solidFill>
              <a:srgbClr val="0070C0"/>
            </a:solidFill>
            <a:tailEnd type="arrow"/>
          </a:ln>
        </p:spPr>
        <p:style>
          <a:lnRef idx="1">
            <a:schemeClr val="accent6"/>
          </a:lnRef>
          <a:fillRef idx="0">
            <a:schemeClr val="accent6"/>
          </a:fillRef>
          <a:effectRef idx="0">
            <a:schemeClr val="accent6"/>
          </a:effectRef>
          <a:fontRef idx="minor">
            <a:schemeClr val="tx1"/>
          </a:fontRef>
        </p:style>
      </p:cxnSp>
      <p:cxnSp>
        <p:nvCxnSpPr>
          <p:cNvPr id="49" name="Straight Arrow Connector 48"/>
          <p:cNvCxnSpPr/>
          <p:nvPr/>
        </p:nvCxnSpPr>
        <p:spPr>
          <a:xfrm rot="5400000" flipH="1" flipV="1">
            <a:off x="2705100" y="4282982"/>
            <a:ext cx="53882" cy="631918"/>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sp>
        <p:nvSpPr>
          <p:cNvPr id="51" name="Oval 50"/>
          <p:cNvSpPr/>
          <p:nvPr/>
        </p:nvSpPr>
        <p:spPr>
          <a:xfrm>
            <a:off x="3124200" y="28956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52" name="Oval 51"/>
          <p:cNvSpPr/>
          <p:nvPr/>
        </p:nvSpPr>
        <p:spPr>
          <a:xfrm>
            <a:off x="3124200" y="32766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53" name="Oval 52"/>
          <p:cNvSpPr/>
          <p:nvPr/>
        </p:nvSpPr>
        <p:spPr>
          <a:xfrm>
            <a:off x="3124200" y="35814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54" name="Oval 53"/>
          <p:cNvSpPr/>
          <p:nvPr/>
        </p:nvSpPr>
        <p:spPr>
          <a:xfrm>
            <a:off x="3124200" y="3962400"/>
            <a:ext cx="152400" cy="152400"/>
          </a:xfrm>
          <a:prstGeom prst="ellipse">
            <a:avLst/>
          </a:prstGeom>
          <a:solidFill>
            <a:srgbClr val="0070C0"/>
          </a:solidFill>
          <a:ln>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55" name="Oval 54"/>
          <p:cNvSpPr/>
          <p:nvPr/>
        </p:nvSpPr>
        <p:spPr>
          <a:xfrm>
            <a:off x="3124200" y="42672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56" name="Oval 55"/>
          <p:cNvSpPr/>
          <p:nvPr/>
        </p:nvSpPr>
        <p:spPr>
          <a:xfrm>
            <a:off x="3124200" y="44958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cxnSp>
        <p:nvCxnSpPr>
          <p:cNvPr id="57" name="Straight Arrow Connector 56"/>
          <p:cNvCxnSpPr/>
          <p:nvPr/>
        </p:nvCxnSpPr>
        <p:spPr>
          <a:xfrm rot="5400000" flipH="1" flipV="1">
            <a:off x="2236741" y="3173459"/>
            <a:ext cx="936718" cy="685800"/>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58" name="Straight Arrow Connector 57"/>
          <p:cNvCxnSpPr/>
          <p:nvPr/>
        </p:nvCxnSpPr>
        <p:spPr>
          <a:xfrm flipV="1">
            <a:off x="2384518" y="3429000"/>
            <a:ext cx="663482" cy="609600"/>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59" name="Straight Arrow Connector 58"/>
          <p:cNvCxnSpPr/>
          <p:nvPr/>
        </p:nvCxnSpPr>
        <p:spPr>
          <a:xfrm rot="5400000" flipH="1" flipV="1">
            <a:off x="2312941" y="3783059"/>
            <a:ext cx="784318" cy="685800"/>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60" name="Straight Arrow Connector 59"/>
          <p:cNvCxnSpPr/>
          <p:nvPr/>
        </p:nvCxnSpPr>
        <p:spPr>
          <a:xfrm flipV="1">
            <a:off x="2384518" y="4343400"/>
            <a:ext cx="663482" cy="228600"/>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sp>
        <p:nvSpPr>
          <p:cNvPr id="61" name="Oval 60"/>
          <p:cNvSpPr/>
          <p:nvPr/>
        </p:nvSpPr>
        <p:spPr>
          <a:xfrm>
            <a:off x="4038600" y="29718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62" name="Oval 61"/>
          <p:cNvSpPr/>
          <p:nvPr/>
        </p:nvSpPr>
        <p:spPr>
          <a:xfrm>
            <a:off x="4038600" y="33528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63" name="Oval 62"/>
          <p:cNvSpPr/>
          <p:nvPr/>
        </p:nvSpPr>
        <p:spPr>
          <a:xfrm>
            <a:off x="4038600" y="35814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64" name="Oval 63"/>
          <p:cNvSpPr/>
          <p:nvPr/>
        </p:nvSpPr>
        <p:spPr>
          <a:xfrm>
            <a:off x="4038600" y="38100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65" name="Oval 64"/>
          <p:cNvSpPr/>
          <p:nvPr/>
        </p:nvSpPr>
        <p:spPr>
          <a:xfrm>
            <a:off x="4038600" y="4114800"/>
            <a:ext cx="152400" cy="152400"/>
          </a:xfrm>
          <a:prstGeom prst="ellipse">
            <a:avLst/>
          </a:prstGeom>
          <a:solidFill>
            <a:srgbClr val="0070C0"/>
          </a:solidFill>
          <a:ln>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66" name="Oval 65"/>
          <p:cNvSpPr/>
          <p:nvPr/>
        </p:nvSpPr>
        <p:spPr>
          <a:xfrm>
            <a:off x="4038600" y="43434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cxnSp>
        <p:nvCxnSpPr>
          <p:cNvPr id="67" name="Straight Arrow Connector 66"/>
          <p:cNvCxnSpPr/>
          <p:nvPr/>
        </p:nvCxnSpPr>
        <p:spPr>
          <a:xfrm>
            <a:off x="3276600" y="3321236"/>
            <a:ext cx="685800" cy="107764"/>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68" name="Straight Arrow Connector 67"/>
          <p:cNvCxnSpPr>
            <a:stCxn id="52" idx="5"/>
          </p:cNvCxnSpPr>
          <p:nvPr/>
        </p:nvCxnSpPr>
        <p:spPr>
          <a:xfrm rot="16200000" flipH="1">
            <a:off x="3368582" y="3292382"/>
            <a:ext cx="479518" cy="708118"/>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69" name="Straight Arrow Connector 68"/>
          <p:cNvCxnSpPr>
            <a:stCxn id="52" idx="6"/>
          </p:cNvCxnSpPr>
          <p:nvPr/>
        </p:nvCxnSpPr>
        <p:spPr>
          <a:xfrm>
            <a:off x="3276600" y="3352800"/>
            <a:ext cx="685800" cy="228600"/>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70" name="Straight Arrow Connector 69"/>
          <p:cNvCxnSpPr/>
          <p:nvPr/>
        </p:nvCxnSpPr>
        <p:spPr>
          <a:xfrm rot="5400000" flipH="1" flipV="1">
            <a:off x="3227341" y="3173459"/>
            <a:ext cx="860518" cy="762000"/>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71" name="Straight Arrow Connector 70"/>
          <p:cNvCxnSpPr/>
          <p:nvPr/>
        </p:nvCxnSpPr>
        <p:spPr>
          <a:xfrm>
            <a:off x="3276600" y="4092482"/>
            <a:ext cx="685800" cy="327118"/>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sp>
        <p:nvSpPr>
          <p:cNvPr id="72" name="Oval 71"/>
          <p:cNvSpPr/>
          <p:nvPr/>
        </p:nvSpPr>
        <p:spPr>
          <a:xfrm>
            <a:off x="4953000" y="28956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73" name="Oval 72"/>
          <p:cNvSpPr/>
          <p:nvPr/>
        </p:nvSpPr>
        <p:spPr>
          <a:xfrm>
            <a:off x="4953000" y="33528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74" name="Oval 73"/>
          <p:cNvSpPr/>
          <p:nvPr/>
        </p:nvSpPr>
        <p:spPr>
          <a:xfrm>
            <a:off x="4953000" y="37338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75" name="Oval 74"/>
          <p:cNvSpPr/>
          <p:nvPr/>
        </p:nvSpPr>
        <p:spPr>
          <a:xfrm>
            <a:off x="4953000" y="39624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76" name="Oval 75"/>
          <p:cNvSpPr/>
          <p:nvPr/>
        </p:nvSpPr>
        <p:spPr>
          <a:xfrm>
            <a:off x="4953000" y="4267200"/>
            <a:ext cx="152400" cy="152400"/>
          </a:xfrm>
          <a:prstGeom prst="ellipse">
            <a:avLst/>
          </a:prstGeom>
          <a:solidFill>
            <a:srgbClr val="0070C0"/>
          </a:solidFill>
          <a:ln>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77" name="Oval 76"/>
          <p:cNvSpPr/>
          <p:nvPr/>
        </p:nvSpPr>
        <p:spPr>
          <a:xfrm>
            <a:off x="4953000" y="4495800"/>
            <a:ext cx="152400" cy="152400"/>
          </a:xfrm>
          <a:prstGeom prst="ellipse">
            <a:avLst/>
          </a:prstGeom>
          <a:solidFill>
            <a:srgbClr val="FF0505"/>
          </a:solidFill>
          <a:ln>
            <a:solidFill>
              <a:srgbClr val="FF33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cxnSp>
        <p:nvCxnSpPr>
          <p:cNvPr id="78" name="Straight Arrow Connector 77"/>
          <p:cNvCxnSpPr/>
          <p:nvPr/>
        </p:nvCxnSpPr>
        <p:spPr>
          <a:xfrm flipV="1">
            <a:off x="4213318" y="2971800"/>
            <a:ext cx="663482" cy="654236"/>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79" name="Straight Arrow Connector 78"/>
          <p:cNvCxnSpPr/>
          <p:nvPr/>
        </p:nvCxnSpPr>
        <p:spPr>
          <a:xfrm rot="16200000" flipH="1">
            <a:off x="4305300" y="3597182"/>
            <a:ext cx="479518" cy="708118"/>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80" name="Straight Arrow Connector 79"/>
          <p:cNvCxnSpPr/>
          <p:nvPr/>
        </p:nvCxnSpPr>
        <p:spPr>
          <a:xfrm>
            <a:off x="4213318" y="3657600"/>
            <a:ext cx="685800" cy="228600"/>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81" name="Straight Arrow Connector 80"/>
          <p:cNvCxnSpPr/>
          <p:nvPr/>
        </p:nvCxnSpPr>
        <p:spPr>
          <a:xfrm flipV="1">
            <a:off x="4191000" y="3505200"/>
            <a:ext cx="685800" cy="631918"/>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82" name="Straight Arrow Connector 81"/>
          <p:cNvCxnSpPr/>
          <p:nvPr/>
        </p:nvCxnSpPr>
        <p:spPr>
          <a:xfrm>
            <a:off x="4191000" y="4244882"/>
            <a:ext cx="685800" cy="327118"/>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83" name="Straight Arrow Connector 82"/>
          <p:cNvCxnSpPr>
            <a:stCxn id="89" idx="6"/>
          </p:cNvCxnSpPr>
          <p:nvPr/>
        </p:nvCxnSpPr>
        <p:spPr>
          <a:xfrm>
            <a:off x="2362200" y="4038600"/>
            <a:ext cx="685800" cy="0"/>
          </a:xfrm>
          <a:prstGeom prst="straightConnector1">
            <a:avLst/>
          </a:prstGeom>
          <a:ln w="38100">
            <a:solidFill>
              <a:srgbClr val="0070C0"/>
            </a:solidFill>
            <a:tailEnd type="arrow"/>
          </a:ln>
        </p:spPr>
        <p:style>
          <a:lnRef idx="1">
            <a:schemeClr val="accent6"/>
          </a:lnRef>
          <a:fillRef idx="0">
            <a:schemeClr val="accent6"/>
          </a:fillRef>
          <a:effectRef idx="0">
            <a:schemeClr val="accent6"/>
          </a:effectRef>
          <a:fontRef idx="minor">
            <a:schemeClr val="tx1"/>
          </a:fontRef>
        </p:style>
      </p:cxnSp>
      <p:cxnSp>
        <p:nvCxnSpPr>
          <p:cNvPr id="84" name="Straight Arrow Connector 83"/>
          <p:cNvCxnSpPr>
            <a:stCxn id="54" idx="6"/>
          </p:cNvCxnSpPr>
          <p:nvPr/>
        </p:nvCxnSpPr>
        <p:spPr>
          <a:xfrm>
            <a:off x="3276600" y="4038600"/>
            <a:ext cx="685800" cy="76200"/>
          </a:xfrm>
          <a:prstGeom prst="straightConnector1">
            <a:avLst/>
          </a:prstGeom>
          <a:ln w="38100">
            <a:solidFill>
              <a:srgbClr val="0070C0"/>
            </a:solidFill>
            <a:tailEnd type="arrow"/>
          </a:ln>
        </p:spPr>
        <p:style>
          <a:lnRef idx="1">
            <a:schemeClr val="accent6"/>
          </a:lnRef>
          <a:fillRef idx="0">
            <a:schemeClr val="accent6"/>
          </a:fillRef>
          <a:effectRef idx="0">
            <a:schemeClr val="accent6"/>
          </a:effectRef>
          <a:fontRef idx="minor">
            <a:schemeClr val="tx1"/>
          </a:fontRef>
        </p:style>
      </p:cxnSp>
      <p:cxnSp>
        <p:nvCxnSpPr>
          <p:cNvPr id="85" name="Straight Arrow Connector 84"/>
          <p:cNvCxnSpPr>
            <a:stCxn id="65" idx="6"/>
          </p:cNvCxnSpPr>
          <p:nvPr/>
        </p:nvCxnSpPr>
        <p:spPr>
          <a:xfrm>
            <a:off x="4191000" y="4191000"/>
            <a:ext cx="685800" cy="152400"/>
          </a:xfrm>
          <a:prstGeom prst="straightConnector1">
            <a:avLst/>
          </a:prstGeom>
          <a:ln w="38100">
            <a:solidFill>
              <a:srgbClr val="0070C0"/>
            </a:solidFill>
            <a:tailEnd type="arrow"/>
          </a:ln>
        </p:spPr>
        <p:style>
          <a:lnRef idx="1">
            <a:schemeClr val="accent6"/>
          </a:lnRef>
          <a:fillRef idx="0">
            <a:schemeClr val="accent6"/>
          </a:fillRef>
          <a:effectRef idx="0">
            <a:schemeClr val="accent6"/>
          </a:effectRef>
          <a:fontRef idx="minor">
            <a:schemeClr val="tx1"/>
          </a:fontRef>
        </p:style>
      </p:cxnSp>
      <p:sp>
        <p:nvSpPr>
          <p:cNvPr id="112" name="Title 1"/>
          <p:cNvSpPr>
            <a:spLocks noGrp="1"/>
          </p:cNvSpPr>
          <p:nvPr>
            <p:ph type="title"/>
          </p:nvPr>
        </p:nvSpPr>
        <p:spPr>
          <a:xfrm>
            <a:off x="323528" y="44624"/>
            <a:ext cx="8458200" cy="792162"/>
          </a:xfrm>
        </p:spPr>
        <p:txBody>
          <a:bodyPr>
            <a:normAutofit/>
          </a:bodyPr>
          <a:lstStyle/>
          <a:p>
            <a:r>
              <a:rPr lang="en-US" altLang="zh-CN" dirty="0" smtClean="0"/>
              <a:t>B</a:t>
            </a:r>
            <a:r>
              <a:rPr lang="en-US" dirty="0" smtClean="0"/>
              <a:t>. Hand-object Motion Capture</a:t>
            </a:r>
            <a:endParaRPr lang="en-US" dirty="0"/>
          </a:p>
        </p:txBody>
      </p:sp>
      <p:sp>
        <p:nvSpPr>
          <p:cNvPr id="110" name="Rectangle 109"/>
          <p:cNvSpPr/>
          <p:nvPr/>
        </p:nvSpPr>
        <p:spPr>
          <a:xfrm>
            <a:off x="5940152" y="3373556"/>
            <a:ext cx="2232248" cy="400515"/>
          </a:xfrm>
          <a:prstGeom prst="rect">
            <a:avLst/>
          </a:prstGeom>
          <a:ln>
            <a:solidFill>
              <a:srgbClr val="0000CC"/>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b="1" dirty="0" smtClean="0"/>
              <a:t>Calculating Cost</a:t>
            </a:r>
            <a:endParaRPr lang="en-US" sz="1600" b="1" dirty="0"/>
          </a:p>
        </p:txBody>
      </p:sp>
      <p:sp>
        <p:nvSpPr>
          <p:cNvPr id="111" name="Rectangle 110"/>
          <p:cNvSpPr/>
          <p:nvPr/>
        </p:nvSpPr>
        <p:spPr>
          <a:xfrm>
            <a:off x="5940152" y="2706031"/>
            <a:ext cx="2232248" cy="400515"/>
          </a:xfrm>
          <a:prstGeom prst="rect">
            <a:avLst/>
          </a:prstGeom>
          <a:ln>
            <a:solidFill>
              <a:srgbClr val="0000CC"/>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b="1" dirty="0" smtClean="0"/>
              <a:t>Dynamic Simulation</a:t>
            </a:r>
          </a:p>
        </p:txBody>
      </p:sp>
      <p:cxnSp>
        <p:nvCxnSpPr>
          <p:cNvPr id="113" name="Straight Arrow Connector 112"/>
          <p:cNvCxnSpPr>
            <a:stCxn id="111" idx="2"/>
            <a:endCxn id="110" idx="0"/>
          </p:cNvCxnSpPr>
          <p:nvPr/>
        </p:nvCxnSpPr>
        <p:spPr>
          <a:xfrm>
            <a:off x="7056276" y="3106546"/>
            <a:ext cx="0" cy="267010"/>
          </a:xfrm>
          <a:prstGeom prst="straightConnector1">
            <a:avLst/>
          </a:prstGeom>
          <a:ln w="24765">
            <a:solidFill>
              <a:srgbClr val="008000"/>
            </a:solidFill>
            <a:tailEnd type="arrow"/>
          </a:ln>
        </p:spPr>
        <p:style>
          <a:lnRef idx="1">
            <a:schemeClr val="accent5"/>
          </a:lnRef>
          <a:fillRef idx="0">
            <a:schemeClr val="accent5"/>
          </a:fillRef>
          <a:effectRef idx="0">
            <a:schemeClr val="accent5"/>
          </a:effectRef>
          <a:fontRef idx="minor">
            <a:schemeClr val="tx1"/>
          </a:fontRef>
        </p:style>
      </p:cxnSp>
      <p:sp>
        <p:nvSpPr>
          <p:cNvPr id="114" name="Rectangle 113"/>
          <p:cNvSpPr/>
          <p:nvPr/>
        </p:nvSpPr>
        <p:spPr>
          <a:xfrm>
            <a:off x="5940152" y="4041081"/>
            <a:ext cx="2232248" cy="400515"/>
          </a:xfrm>
          <a:prstGeom prst="rect">
            <a:avLst/>
          </a:prstGeom>
          <a:solidFill>
            <a:srgbClr val="92D050"/>
          </a:solidFill>
          <a:ln>
            <a:solidFill>
              <a:srgbClr val="0000CC"/>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b="1" dirty="0" smtClean="0"/>
              <a:t>Selecting Samples</a:t>
            </a:r>
          </a:p>
        </p:txBody>
      </p:sp>
      <p:cxnSp>
        <p:nvCxnSpPr>
          <p:cNvPr id="115" name="Straight Arrow Connector 114"/>
          <p:cNvCxnSpPr>
            <a:stCxn id="110" idx="2"/>
            <a:endCxn id="114" idx="0"/>
          </p:cNvCxnSpPr>
          <p:nvPr/>
        </p:nvCxnSpPr>
        <p:spPr>
          <a:xfrm>
            <a:off x="7056276" y="3774071"/>
            <a:ext cx="0" cy="267010"/>
          </a:xfrm>
          <a:prstGeom prst="straightConnector1">
            <a:avLst/>
          </a:prstGeom>
          <a:ln w="24765">
            <a:solidFill>
              <a:srgbClr val="008000"/>
            </a:solidFill>
            <a:tailEnd type="arrow"/>
          </a:ln>
        </p:spPr>
        <p:style>
          <a:lnRef idx="1">
            <a:schemeClr val="accent5"/>
          </a:lnRef>
          <a:fillRef idx="0">
            <a:schemeClr val="accent5"/>
          </a:fillRef>
          <a:effectRef idx="0">
            <a:schemeClr val="accent5"/>
          </a:effectRef>
          <a:fontRef idx="minor">
            <a:schemeClr val="tx1"/>
          </a:fontRef>
        </p:style>
      </p:cxnSp>
      <p:sp>
        <p:nvSpPr>
          <p:cNvPr id="116" name="Flowchart: Decision 115"/>
          <p:cNvSpPr/>
          <p:nvPr/>
        </p:nvSpPr>
        <p:spPr>
          <a:xfrm>
            <a:off x="5868144" y="4797152"/>
            <a:ext cx="2376264" cy="400515"/>
          </a:xfrm>
          <a:prstGeom prst="flowChartDecision">
            <a:avLst/>
          </a:prstGeom>
          <a:ln>
            <a:solidFill>
              <a:srgbClr val="0000CC"/>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800" dirty="0" smtClean="0"/>
              <a:t>End?</a:t>
            </a:r>
            <a:endParaRPr lang="en-US" sz="1800" dirty="0"/>
          </a:p>
        </p:txBody>
      </p:sp>
      <p:cxnSp>
        <p:nvCxnSpPr>
          <p:cNvPr id="117" name="Straight Arrow Connector 116"/>
          <p:cNvCxnSpPr>
            <a:stCxn id="114" idx="2"/>
            <a:endCxn id="116" idx="0"/>
          </p:cNvCxnSpPr>
          <p:nvPr/>
        </p:nvCxnSpPr>
        <p:spPr>
          <a:xfrm>
            <a:off x="7056276" y="4441596"/>
            <a:ext cx="0" cy="355556"/>
          </a:xfrm>
          <a:prstGeom prst="straightConnector1">
            <a:avLst/>
          </a:prstGeom>
          <a:ln w="24765">
            <a:solidFill>
              <a:srgbClr val="008000"/>
            </a:solidFill>
            <a:tailEnd type="arrow"/>
          </a:ln>
        </p:spPr>
        <p:style>
          <a:lnRef idx="1">
            <a:schemeClr val="accent5"/>
          </a:lnRef>
          <a:fillRef idx="0">
            <a:schemeClr val="accent5"/>
          </a:fillRef>
          <a:effectRef idx="0">
            <a:schemeClr val="accent5"/>
          </a:effectRef>
          <a:fontRef idx="minor">
            <a:schemeClr val="tx1"/>
          </a:fontRef>
        </p:style>
      </p:cxnSp>
      <p:cxnSp>
        <p:nvCxnSpPr>
          <p:cNvPr id="118" name="Straight Arrow Connector 117"/>
          <p:cNvCxnSpPr/>
          <p:nvPr/>
        </p:nvCxnSpPr>
        <p:spPr>
          <a:xfrm rot="5400000">
            <a:off x="6854129" y="5342016"/>
            <a:ext cx="333762" cy="1475"/>
          </a:xfrm>
          <a:prstGeom prst="straightConnector1">
            <a:avLst/>
          </a:prstGeom>
          <a:ln w="24765">
            <a:solidFill>
              <a:srgbClr val="008000"/>
            </a:solidFill>
            <a:tailEnd type="arrow"/>
          </a:ln>
        </p:spPr>
        <p:style>
          <a:lnRef idx="1">
            <a:schemeClr val="accent5"/>
          </a:lnRef>
          <a:fillRef idx="0">
            <a:schemeClr val="accent5"/>
          </a:fillRef>
          <a:effectRef idx="0">
            <a:schemeClr val="accent5"/>
          </a:effectRef>
          <a:fontRef idx="minor">
            <a:schemeClr val="tx1"/>
          </a:fontRef>
        </p:style>
      </p:cxnSp>
      <p:cxnSp>
        <p:nvCxnSpPr>
          <p:cNvPr id="119" name="Straight Connector 118"/>
          <p:cNvCxnSpPr>
            <a:stCxn id="116" idx="3"/>
          </p:cNvCxnSpPr>
          <p:nvPr/>
        </p:nvCxnSpPr>
        <p:spPr>
          <a:xfrm>
            <a:off x="8244408" y="4997410"/>
            <a:ext cx="815008" cy="1391"/>
          </a:xfrm>
          <a:prstGeom prst="line">
            <a:avLst/>
          </a:prstGeom>
          <a:ln w="24765">
            <a:solidFill>
              <a:srgbClr val="008000"/>
            </a:solidFill>
          </a:ln>
        </p:spPr>
        <p:style>
          <a:lnRef idx="1">
            <a:schemeClr val="accent5"/>
          </a:lnRef>
          <a:fillRef idx="0">
            <a:schemeClr val="accent5"/>
          </a:fillRef>
          <a:effectRef idx="0">
            <a:schemeClr val="accent5"/>
          </a:effectRef>
          <a:fontRef idx="minor">
            <a:schemeClr val="tx1"/>
          </a:fontRef>
        </p:style>
      </p:cxnSp>
      <p:cxnSp>
        <p:nvCxnSpPr>
          <p:cNvPr id="120" name="Straight Connector 119"/>
          <p:cNvCxnSpPr/>
          <p:nvPr/>
        </p:nvCxnSpPr>
        <p:spPr>
          <a:xfrm rot="5400000">
            <a:off x="7690273" y="3607168"/>
            <a:ext cx="2737548" cy="737"/>
          </a:xfrm>
          <a:prstGeom prst="line">
            <a:avLst/>
          </a:prstGeom>
          <a:ln w="24765">
            <a:solidFill>
              <a:srgbClr val="008000"/>
            </a:solidFill>
          </a:ln>
        </p:spPr>
        <p:style>
          <a:lnRef idx="1">
            <a:schemeClr val="accent5"/>
          </a:lnRef>
          <a:fillRef idx="0">
            <a:schemeClr val="accent5"/>
          </a:fillRef>
          <a:effectRef idx="0">
            <a:schemeClr val="accent5"/>
          </a:effectRef>
          <a:fontRef idx="minor">
            <a:schemeClr val="tx1"/>
          </a:fontRef>
        </p:style>
      </p:cxnSp>
      <p:cxnSp>
        <p:nvCxnSpPr>
          <p:cNvPr id="121" name="Straight Arrow Connector 120"/>
          <p:cNvCxnSpPr>
            <a:endCxn id="126" idx="3"/>
          </p:cNvCxnSpPr>
          <p:nvPr/>
        </p:nvCxnSpPr>
        <p:spPr>
          <a:xfrm flipH="1" flipV="1">
            <a:off x="8172400" y="2238764"/>
            <a:ext cx="887018" cy="1390"/>
          </a:xfrm>
          <a:prstGeom prst="straightConnector1">
            <a:avLst/>
          </a:prstGeom>
          <a:ln w="24765">
            <a:solidFill>
              <a:srgbClr val="008000"/>
            </a:solidFill>
            <a:tailEnd type="arrow"/>
          </a:ln>
        </p:spPr>
        <p:style>
          <a:lnRef idx="1">
            <a:schemeClr val="accent5"/>
          </a:lnRef>
          <a:fillRef idx="0">
            <a:schemeClr val="accent5"/>
          </a:fillRef>
          <a:effectRef idx="0">
            <a:schemeClr val="accent5"/>
          </a:effectRef>
          <a:fontRef idx="minor">
            <a:schemeClr val="tx1"/>
          </a:fontRef>
        </p:style>
      </p:cxnSp>
      <p:sp>
        <p:nvSpPr>
          <p:cNvPr id="122" name="Text Box 7"/>
          <p:cNvSpPr txBox="1">
            <a:spLocks noChangeArrowheads="1"/>
          </p:cNvSpPr>
          <p:nvPr/>
        </p:nvSpPr>
        <p:spPr bwMode="auto">
          <a:xfrm>
            <a:off x="8210330" y="4641852"/>
            <a:ext cx="778329" cy="338554"/>
          </a:xfrm>
          <a:prstGeom prst="rect">
            <a:avLst/>
          </a:prstGeom>
          <a:noFill/>
          <a:ln w="9525" algn="ctr">
            <a:noFill/>
            <a:miter lim="800000"/>
            <a:headEnd/>
            <a:tailEnd/>
          </a:ln>
        </p:spPr>
        <p:txBody>
          <a:bodyPr wrap="square">
            <a:spAutoFit/>
          </a:bodyPr>
          <a:lstStyle/>
          <a:p>
            <a:pPr>
              <a:spcBef>
                <a:spcPct val="50000"/>
              </a:spcBef>
            </a:pPr>
            <a:r>
              <a:rPr lang="en-US" altLang="zh-CN" sz="1600" b="1" dirty="0" smtClean="0"/>
              <a:t>No</a:t>
            </a:r>
            <a:endParaRPr lang="en-US" altLang="zh-CN" sz="1600" b="1" dirty="0"/>
          </a:p>
        </p:txBody>
      </p:sp>
      <p:sp>
        <p:nvSpPr>
          <p:cNvPr id="123" name="Text Box 7"/>
          <p:cNvSpPr txBox="1">
            <a:spLocks noChangeArrowheads="1"/>
          </p:cNvSpPr>
          <p:nvPr/>
        </p:nvSpPr>
        <p:spPr bwMode="auto">
          <a:xfrm>
            <a:off x="7178047" y="5242625"/>
            <a:ext cx="778329" cy="338554"/>
          </a:xfrm>
          <a:prstGeom prst="rect">
            <a:avLst/>
          </a:prstGeom>
          <a:noFill/>
          <a:ln w="9525" algn="ctr">
            <a:noFill/>
            <a:miter lim="800000"/>
            <a:headEnd/>
            <a:tailEnd/>
          </a:ln>
        </p:spPr>
        <p:txBody>
          <a:bodyPr wrap="square">
            <a:spAutoFit/>
          </a:bodyPr>
          <a:lstStyle/>
          <a:p>
            <a:pPr>
              <a:spcBef>
                <a:spcPct val="50000"/>
              </a:spcBef>
            </a:pPr>
            <a:r>
              <a:rPr lang="en-US" altLang="zh-CN" sz="1600" b="1" dirty="0" smtClean="0"/>
              <a:t>Yes</a:t>
            </a:r>
            <a:endParaRPr lang="en-US" altLang="zh-CN" sz="1600" b="1" dirty="0"/>
          </a:p>
        </p:txBody>
      </p:sp>
      <p:sp>
        <p:nvSpPr>
          <p:cNvPr id="124" name="Text Box 7"/>
          <p:cNvSpPr txBox="1">
            <a:spLocks noChangeArrowheads="1"/>
          </p:cNvSpPr>
          <p:nvPr/>
        </p:nvSpPr>
        <p:spPr bwMode="auto">
          <a:xfrm>
            <a:off x="8252285" y="1844824"/>
            <a:ext cx="1072243" cy="369332"/>
          </a:xfrm>
          <a:prstGeom prst="rect">
            <a:avLst/>
          </a:prstGeom>
          <a:noFill/>
          <a:ln w="9525" algn="ctr">
            <a:noFill/>
            <a:miter lim="800000"/>
            <a:headEnd/>
            <a:tailEnd/>
          </a:ln>
        </p:spPr>
        <p:txBody>
          <a:bodyPr wrap="square">
            <a:spAutoFit/>
          </a:bodyPr>
          <a:lstStyle/>
          <a:p>
            <a:pPr>
              <a:spcBef>
                <a:spcPct val="50000"/>
              </a:spcBef>
            </a:pPr>
            <a:r>
              <a:rPr lang="en-US" altLang="zh-CN" sz="1800" dirty="0" smtClean="0"/>
              <a:t>t = t+1 </a:t>
            </a:r>
            <a:endParaRPr lang="en-US" altLang="zh-CN" sz="1800" dirty="0"/>
          </a:p>
        </p:txBody>
      </p:sp>
      <p:cxnSp>
        <p:nvCxnSpPr>
          <p:cNvPr id="125" name="Straight Arrow Connector 124"/>
          <p:cNvCxnSpPr>
            <a:stCxn id="126" idx="2"/>
            <a:endCxn id="111" idx="0"/>
          </p:cNvCxnSpPr>
          <p:nvPr/>
        </p:nvCxnSpPr>
        <p:spPr>
          <a:xfrm>
            <a:off x="7056276" y="2439021"/>
            <a:ext cx="0" cy="267010"/>
          </a:xfrm>
          <a:prstGeom prst="straightConnector1">
            <a:avLst/>
          </a:prstGeom>
          <a:ln w="24765">
            <a:solidFill>
              <a:srgbClr val="008000"/>
            </a:solidFill>
            <a:tailEnd type="arrow"/>
          </a:ln>
        </p:spPr>
        <p:style>
          <a:lnRef idx="1">
            <a:schemeClr val="accent5"/>
          </a:lnRef>
          <a:fillRef idx="0">
            <a:schemeClr val="accent5"/>
          </a:fillRef>
          <a:effectRef idx="0">
            <a:schemeClr val="accent5"/>
          </a:effectRef>
          <a:fontRef idx="minor">
            <a:schemeClr val="tx1"/>
          </a:fontRef>
        </p:style>
      </p:cxnSp>
      <p:sp>
        <p:nvSpPr>
          <p:cNvPr id="126" name="Rectangle 125"/>
          <p:cNvSpPr/>
          <p:nvPr/>
        </p:nvSpPr>
        <p:spPr>
          <a:xfrm>
            <a:off x="5940152" y="2038506"/>
            <a:ext cx="2232248" cy="400515"/>
          </a:xfrm>
          <a:prstGeom prst="rect">
            <a:avLst/>
          </a:prstGeom>
          <a:ln>
            <a:solidFill>
              <a:srgbClr val="0000CC"/>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b="1" dirty="0" smtClean="0"/>
              <a:t>Random Sampling</a:t>
            </a:r>
          </a:p>
        </p:txBody>
      </p:sp>
      <p:sp>
        <p:nvSpPr>
          <p:cNvPr id="127" name="Content Placeholder 2"/>
          <p:cNvSpPr>
            <a:spLocks noGrp="1"/>
          </p:cNvSpPr>
          <p:nvPr>
            <p:ph idx="1"/>
          </p:nvPr>
        </p:nvSpPr>
        <p:spPr>
          <a:xfrm>
            <a:off x="179512" y="908720"/>
            <a:ext cx="8712968" cy="892552"/>
          </a:xfrm>
          <a:noFill/>
          <a:ln w="9525" algn="ctr">
            <a:noFill/>
            <a:miter lim="800000"/>
            <a:headEnd/>
            <a:tailEnd/>
          </a:ln>
        </p:spPr>
        <p:txBody>
          <a:bodyPr wrap="square">
            <a:spAutoFit/>
          </a:bodyPr>
          <a:lstStyle/>
          <a:p>
            <a:pPr marL="0" lvl="0" indent="0">
              <a:spcBef>
                <a:spcPct val="50000"/>
              </a:spcBef>
              <a:buClr>
                <a:schemeClr val="tx2"/>
              </a:buClr>
              <a:buSzPct val="95000"/>
              <a:defRPr/>
            </a:pPr>
            <a:r>
              <a:rPr lang="en-US" altLang="zh-CN" sz="2600" b="1" i="1" u="sng" dirty="0" smtClean="0">
                <a:latin typeface="+mn-lt"/>
              </a:rPr>
              <a:t>Sampling:  </a:t>
            </a:r>
            <a:r>
              <a:rPr lang="en-US" altLang="zh-CN" sz="2600" b="1" kern="1200" dirty="0" smtClean="0">
                <a:latin typeface="+mn-lt"/>
              </a:rPr>
              <a:t>Best sample corresponds to the lowest cost function value</a:t>
            </a:r>
          </a:p>
        </p:txBody>
      </p:sp>
    </p:spTree>
    <p:extLst>
      <p:ext uri="{BB962C8B-B14F-4D97-AF65-F5344CB8AC3E}">
        <p14:creationId xmlns:p14="http://schemas.microsoft.com/office/powerpoint/2010/main" val="18671325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B</a:t>
            </a:r>
            <a:r>
              <a:rPr lang="en-US" dirty="0" smtClean="0"/>
              <a:t>. Hand-object Motion Capture</a:t>
            </a:r>
            <a:endParaRPr lang="en-US" dirty="0"/>
          </a:p>
        </p:txBody>
      </p:sp>
      <p:sp>
        <p:nvSpPr>
          <p:cNvPr id="3" name="Content Placeholder 2"/>
          <p:cNvSpPr>
            <a:spLocks noGrp="1"/>
          </p:cNvSpPr>
          <p:nvPr>
            <p:ph idx="1"/>
          </p:nvPr>
        </p:nvSpPr>
        <p:spPr/>
        <p:txBody>
          <a:bodyPr/>
          <a:lstStyle/>
          <a:p>
            <a:pPr marL="0" indent="0">
              <a:buNone/>
            </a:pPr>
            <a:r>
              <a:rPr lang="en-US" altLang="zh-CN" sz="2600" b="1" i="1" u="sng" dirty="0" smtClean="0">
                <a:latin typeface="+mn-lt"/>
              </a:rPr>
              <a:t>Random Sampling:  </a:t>
            </a:r>
            <a:r>
              <a:rPr lang="en-US" altLang="zh-CN" b="1" dirty="0" smtClean="0"/>
              <a:t>Often produces many poor samples due to noisy contact information from kinematic tracking</a:t>
            </a:r>
          </a:p>
          <a:p>
            <a:endParaRPr lang="en-US" dirty="0"/>
          </a:p>
        </p:txBody>
      </p:sp>
      <p:sp>
        <p:nvSpPr>
          <p:cNvPr id="4" name="Oval 3"/>
          <p:cNvSpPr/>
          <p:nvPr/>
        </p:nvSpPr>
        <p:spPr>
          <a:xfrm>
            <a:off x="3832115" y="3184267"/>
            <a:ext cx="1209040" cy="1205023"/>
          </a:xfrm>
          <a:prstGeom prst="ellipse">
            <a:avLst/>
          </a:prstGeom>
          <a:solidFill>
            <a:schemeClr val="accent6">
              <a:alpha val="0"/>
            </a:schemeClr>
          </a:solidFill>
          <a:ln>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371528" y="2642006"/>
            <a:ext cx="2590800" cy="2590800"/>
          </a:xfrm>
          <a:prstGeom prst="ellipse">
            <a:avLst/>
          </a:prstGeom>
          <a:solidFill>
            <a:schemeClr val="bg2">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350275" y="3726528"/>
            <a:ext cx="172720" cy="180753"/>
          </a:xfrm>
          <a:prstGeom prst="ellipse">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177555" y="3907281"/>
            <a:ext cx="172720" cy="180753"/>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 name="Oval 7"/>
          <p:cNvSpPr/>
          <p:nvPr/>
        </p:nvSpPr>
        <p:spPr>
          <a:xfrm>
            <a:off x="4522995" y="3606025"/>
            <a:ext cx="172720" cy="180753"/>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9" name="Oval 8"/>
          <p:cNvSpPr/>
          <p:nvPr/>
        </p:nvSpPr>
        <p:spPr>
          <a:xfrm>
            <a:off x="4407848" y="3967533"/>
            <a:ext cx="172720" cy="180753"/>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 name="Oval 9"/>
          <p:cNvSpPr/>
          <p:nvPr/>
        </p:nvSpPr>
        <p:spPr>
          <a:xfrm>
            <a:off x="4177555" y="3606025"/>
            <a:ext cx="172720" cy="180753"/>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1" name="Oval 10"/>
          <p:cNvSpPr/>
          <p:nvPr/>
        </p:nvSpPr>
        <p:spPr>
          <a:xfrm>
            <a:off x="4695715" y="3726528"/>
            <a:ext cx="172720" cy="180753"/>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2" name="Oval 11"/>
          <p:cNvSpPr/>
          <p:nvPr/>
        </p:nvSpPr>
        <p:spPr>
          <a:xfrm>
            <a:off x="4580568" y="3304770"/>
            <a:ext cx="172720" cy="180753"/>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Oval 12"/>
          <p:cNvSpPr/>
          <p:nvPr/>
        </p:nvSpPr>
        <p:spPr>
          <a:xfrm>
            <a:off x="4638141" y="3967533"/>
            <a:ext cx="172720" cy="180753"/>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Oval 13"/>
          <p:cNvSpPr/>
          <p:nvPr/>
        </p:nvSpPr>
        <p:spPr>
          <a:xfrm>
            <a:off x="4004835" y="3786778"/>
            <a:ext cx="172720" cy="180753"/>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Oval 14"/>
          <p:cNvSpPr/>
          <p:nvPr/>
        </p:nvSpPr>
        <p:spPr>
          <a:xfrm>
            <a:off x="3947261" y="3545773"/>
            <a:ext cx="172720" cy="180753"/>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6" name="Oval 15"/>
          <p:cNvSpPr/>
          <p:nvPr/>
        </p:nvSpPr>
        <p:spPr>
          <a:xfrm>
            <a:off x="4235128" y="4088035"/>
            <a:ext cx="172720" cy="180753"/>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7" name="Oval 16"/>
          <p:cNvSpPr/>
          <p:nvPr/>
        </p:nvSpPr>
        <p:spPr>
          <a:xfrm>
            <a:off x="4177555" y="3365020"/>
            <a:ext cx="172720" cy="180753"/>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8" name="Oval 17"/>
          <p:cNvSpPr/>
          <p:nvPr/>
        </p:nvSpPr>
        <p:spPr>
          <a:xfrm>
            <a:off x="4695715" y="3485523"/>
            <a:ext cx="172720" cy="180753"/>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9" name="Oval 18"/>
          <p:cNvSpPr/>
          <p:nvPr/>
        </p:nvSpPr>
        <p:spPr>
          <a:xfrm>
            <a:off x="4522995" y="4148286"/>
            <a:ext cx="172720" cy="180753"/>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0" name="Oval 19"/>
          <p:cNvSpPr/>
          <p:nvPr/>
        </p:nvSpPr>
        <p:spPr>
          <a:xfrm>
            <a:off x="4522995" y="3786778"/>
            <a:ext cx="172720" cy="180753"/>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1" name="Oval 20"/>
          <p:cNvSpPr/>
          <p:nvPr/>
        </p:nvSpPr>
        <p:spPr>
          <a:xfrm>
            <a:off x="4350275" y="3485523"/>
            <a:ext cx="172720" cy="180753"/>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2" name="Freeform 21"/>
          <p:cNvSpPr/>
          <p:nvPr/>
        </p:nvSpPr>
        <p:spPr>
          <a:xfrm>
            <a:off x="3601823" y="3907281"/>
            <a:ext cx="2360507" cy="723014"/>
          </a:xfrm>
          <a:custGeom>
            <a:avLst/>
            <a:gdLst>
              <a:gd name="connsiteX0" fmla="*/ 0 w 3022600"/>
              <a:gd name="connsiteY0" fmla="*/ 787400 h 787400"/>
              <a:gd name="connsiteX1" fmla="*/ 317500 w 3022600"/>
              <a:gd name="connsiteY1" fmla="*/ 546100 h 787400"/>
              <a:gd name="connsiteX2" fmla="*/ 774700 w 3022600"/>
              <a:gd name="connsiteY2" fmla="*/ 368300 h 787400"/>
              <a:gd name="connsiteX3" fmla="*/ 1371600 w 3022600"/>
              <a:gd name="connsiteY3" fmla="*/ 381000 h 787400"/>
              <a:gd name="connsiteX4" fmla="*/ 1930400 w 3022600"/>
              <a:gd name="connsiteY4" fmla="*/ 469900 h 787400"/>
              <a:gd name="connsiteX5" fmla="*/ 2578100 w 3022600"/>
              <a:gd name="connsiteY5" fmla="*/ 355600 h 787400"/>
              <a:gd name="connsiteX6" fmla="*/ 3022600 w 3022600"/>
              <a:gd name="connsiteY6" fmla="*/ 0 h 78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2600" h="787400">
                <a:moveTo>
                  <a:pt x="0" y="787400"/>
                </a:moveTo>
                <a:cubicBezTo>
                  <a:pt x="94191" y="701675"/>
                  <a:pt x="188383" y="615950"/>
                  <a:pt x="317500" y="546100"/>
                </a:cubicBezTo>
                <a:cubicBezTo>
                  <a:pt x="446617" y="476250"/>
                  <a:pt x="599017" y="395817"/>
                  <a:pt x="774700" y="368300"/>
                </a:cubicBezTo>
                <a:cubicBezTo>
                  <a:pt x="950383" y="340783"/>
                  <a:pt x="1178983" y="364067"/>
                  <a:pt x="1371600" y="381000"/>
                </a:cubicBezTo>
                <a:cubicBezTo>
                  <a:pt x="1564217" y="397933"/>
                  <a:pt x="1729317" y="474133"/>
                  <a:pt x="1930400" y="469900"/>
                </a:cubicBezTo>
                <a:cubicBezTo>
                  <a:pt x="2131483" y="465667"/>
                  <a:pt x="2396067" y="433917"/>
                  <a:pt x="2578100" y="355600"/>
                </a:cubicBezTo>
                <a:cubicBezTo>
                  <a:pt x="2760133" y="277283"/>
                  <a:pt x="2891366" y="138641"/>
                  <a:pt x="3022600" y="0"/>
                </a:cubicBezTo>
              </a:path>
            </a:pathLst>
          </a:custGeom>
          <a:ln w="34925">
            <a:solidFill>
              <a:srgbClr val="00B05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Oval 22"/>
          <p:cNvSpPr/>
          <p:nvPr/>
        </p:nvSpPr>
        <p:spPr>
          <a:xfrm>
            <a:off x="4004835" y="4027783"/>
            <a:ext cx="172720" cy="180753"/>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4" name="Oval 23"/>
          <p:cNvSpPr/>
          <p:nvPr/>
        </p:nvSpPr>
        <p:spPr>
          <a:xfrm>
            <a:off x="3832115" y="3726528"/>
            <a:ext cx="172720" cy="180753"/>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5" name="Oval 24"/>
          <p:cNvSpPr/>
          <p:nvPr/>
        </p:nvSpPr>
        <p:spPr>
          <a:xfrm>
            <a:off x="4868435" y="3666277"/>
            <a:ext cx="172720" cy="180753"/>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6" name="Oval 25"/>
          <p:cNvSpPr/>
          <p:nvPr/>
        </p:nvSpPr>
        <p:spPr>
          <a:xfrm>
            <a:off x="4810861" y="3907281"/>
            <a:ext cx="172720" cy="180753"/>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7" name="Oval 26"/>
          <p:cNvSpPr/>
          <p:nvPr/>
        </p:nvSpPr>
        <p:spPr>
          <a:xfrm>
            <a:off x="4350275" y="3184267"/>
            <a:ext cx="172720" cy="180753"/>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8" name="TextBox 27"/>
          <p:cNvSpPr txBox="1"/>
          <p:nvPr/>
        </p:nvSpPr>
        <p:spPr>
          <a:xfrm>
            <a:off x="4590730" y="4634874"/>
            <a:ext cx="460587" cy="369332"/>
          </a:xfrm>
          <a:prstGeom prst="rect">
            <a:avLst/>
          </a:prstGeom>
          <a:noFill/>
        </p:spPr>
        <p:txBody>
          <a:bodyPr wrap="square" rtlCol="0">
            <a:spAutoFit/>
          </a:bodyPr>
          <a:lstStyle/>
          <a:p>
            <a:r>
              <a:rPr lang="en-US" b="1" dirty="0" smtClean="0"/>
              <a:t>B</a:t>
            </a:r>
            <a:endParaRPr lang="en-US" b="1" dirty="0"/>
          </a:p>
        </p:txBody>
      </p:sp>
      <p:sp>
        <p:nvSpPr>
          <p:cNvPr id="29" name="TextBox 28"/>
          <p:cNvSpPr txBox="1"/>
          <p:nvPr/>
        </p:nvSpPr>
        <p:spPr>
          <a:xfrm>
            <a:off x="5124128" y="3251606"/>
            <a:ext cx="609600" cy="369332"/>
          </a:xfrm>
          <a:prstGeom prst="rect">
            <a:avLst/>
          </a:prstGeom>
          <a:noFill/>
        </p:spPr>
        <p:txBody>
          <a:bodyPr wrap="square" rtlCol="0">
            <a:spAutoFit/>
          </a:bodyPr>
          <a:lstStyle/>
          <a:p>
            <a:r>
              <a:rPr lang="en-US" b="1" dirty="0" smtClean="0"/>
              <a:t>A</a:t>
            </a:r>
            <a:endParaRPr lang="en-US" b="1" dirty="0"/>
          </a:p>
        </p:txBody>
      </p:sp>
      <p:pic>
        <p:nvPicPr>
          <p:cNvPr id="31" name="Picture 2" descr="E:\Defense_Slides\v_4\HandCap_Image\sample\0.png"/>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761728" y="2337206"/>
            <a:ext cx="1440160" cy="1024729"/>
          </a:xfrm>
          <a:prstGeom prst="rect">
            <a:avLst/>
          </a:prstGeom>
          <a:noFill/>
        </p:spPr>
      </p:pic>
      <p:sp>
        <p:nvSpPr>
          <p:cNvPr id="32" name="Text Box 7"/>
          <p:cNvSpPr txBox="1">
            <a:spLocks noChangeArrowheads="1"/>
          </p:cNvSpPr>
          <p:nvPr/>
        </p:nvSpPr>
        <p:spPr bwMode="auto">
          <a:xfrm>
            <a:off x="323528" y="2132856"/>
            <a:ext cx="2514600" cy="215957"/>
          </a:xfrm>
          <a:prstGeom prst="rect">
            <a:avLst/>
          </a:prstGeom>
          <a:noFill/>
          <a:ln w="9525" algn="ctr">
            <a:noFill/>
            <a:miter lim="800000"/>
            <a:headEnd/>
            <a:tailEnd/>
          </a:ln>
        </p:spPr>
        <p:txBody>
          <a:bodyPr>
            <a:spAutoFit/>
          </a:bodyPr>
          <a:lstStyle/>
          <a:p>
            <a:pPr algn="ctr">
              <a:lnSpc>
                <a:spcPts val="840"/>
              </a:lnSpc>
              <a:spcBef>
                <a:spcPct val="50000"/>
              </a:spcBef>
            </a:pPr>
            <a:r>
              <a:rPr lang="en-US" altLang="zh-CN" sz="1600" dirty="0" smtClean="0"/>
              <a:t>No contact</a:t>
            </a:r>
          </a:p>
        </p:txBody>
      </p:sp>
      <p:cxnSp>
        <p:nvCxnSpPr>
          <p:cNvPr id="33" name="Straight Arrow Connector 32"/>
          <p:cNvCxnSpPr>
            <a:stCxn id="6" idx="1"/>
          </p:cNvCxnSpPr>
          <p:nvPr/>
        </p:nvCxnSpPr>
        <p:spPr>
          <a:xfrm rot="16200000" flipV="1">
            <a:off x="2746554" y="2123982"/>
            <a:ext cx="1110992" cy="2147041"/>
          </a:xfrm>
          <a:prstGeom prst="straightConnector1">
            <a:avLst/>
          </a:prstGeom>
          <a:ln w="24765">
            <a:prstDash val="sysDash"/>
            <a:tailEnd type="arrow"/>
          </a:ln>
        </p:spPr>
        <p:style>
          <a:lnRef idx="1">
            <a:schemeClr val="accent6"/>
          </a:lnRef>
          <a:fillRef idx="0">
            <a:schemeClr val="accent6"/>
          </a:fillRef>
          <a:effectRef idx="0">
            <a:schemeClr val="accent6"/>
          </a:effectRef>
          <a:fontRef idx="minor">
            <a:schemeClr val="tx1"/>
          </a:fontRef>
        </p:style>
      </p:cxnSp>
      <p:sp>
        <p:nvSpPr>
          <p:cNvPr id="34" name="TextBox 33"/>
          <p:cNvSpPr txBox="1"/>
          <p:nvPr/>
        </p:nvSpPr>
        <p:spPr>
          <a:xfrm>
            <a:off x="6038528" y="2699156"/>
            <a:ext cx="2895600" cy="338554"/>
          </a:xfrm>
          <a:prstGeom prst="rect">
            <a:avLst/>
          </a:prstGeom>
          <a:noFill/>
        </p:spPr>
        <p:txBody>
          <a:bodyPr wrap="square" rtlCol="0">
            <a:spAutoFit/>
          </a:bodyPr>
          <a:lstStyle/>
          <a:p>
            <a:r>
              <a:rPr lang="en-US" sz="1600" b="1" dirty="0" smtClean="0"/>
              <a:t>A: failed manipulation</a:t>
            </a:r>
            <a:endParaRPr lang="en-US" sz="1600" b="1" dirty="0"/>
          </a:p>
        </p:txBody>
      </p:sp>
      <p:sp>
        <p:nvSpPr>
          <p:cNvPr id="35" name="TextBox 34"/>
          <p:cNvSpPr txBox="1"/>
          <p:nvPr/>
        </p:nvSpPr>
        <p:spPr>
          <a:xfrm>
            <a:off x="6038528" y="3689756"/>
            <a:ext cx="2895600" cy="338554"/>
          </a:xfrm>
          <a:prstGeom prst="rect">
            <a:avLst/>
          </a:prstGeom>
          <a:noFill/>
        </p:spPr>
        <p:txBody>
          <a:bodyPr wrap="square" rtlCol="0">
            <a:spAutoFit/>
          </a:bodyPr>
          <a:lstStyle/>
          <a:p>
            <a:r>
              <a:rPr lang="en-US" sz="1600" b="1" dirty="0" smtClean="0"/>
              <a:t>B: successful manipulation</a:t>
            </a:r>
            <a:endParaRPr lang="en-US" sz="1600" b="1" dirty="0"/>
          </a:p>
        </p:txBody>
      </p:sp>
    </p:spTree>
    <p:extLst>
      <p:ext uri="{BB962C8B-B14F-4D97-AF65-F5344CB8AC3E}">
        <p14:creationId xmlns:p14="http://schemas.microsoft.com/office/powerpoint/2010/main" val="35871957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B</a:t>
            </a:r>
            <a:r>
              <a:rPr lang="en-US" dirty="0" smtClean="0"/>
              <a:t>. Hand-object Motion Capture</a:t>
            </a:r>
            <a:endParaRPr lang="en-US" dirty="0"/>
          </a:p>
        </p:txBody>
      </p:sp>
      <p:sp>
        <p:nvSpPr>
          <p:cNvPr id="3" name="Content Placeholder 2"/>
          <p:cNvSpPr>
            <a:spLocks noGrp="1"/>
          </p:cNvSpPr>
          <p:nvPr>
            <p:ph idx="1"/>
          </p:nvPr>
        </p:nvSpPr>
        <p:spPr/>
        <p:txBody>
          <a:bodyPr>
            <a:normAutofit/>
          </a:bodyPr>
          <a:lstStyle/>
          <a:p>
            <a:pPr marL="0" indent="0"/>
            <a:r>
              <a:rPr lang="en-US" altLang="zh-CN" sz="2600" b="1" i="1" u="sng" dirty="0" smtClean="0">
                <a:latin typeface="+mn-lt"/>
              </a:rPr>
              <a:t>Contact based Sampling</a:t>
            </a:r>
            <a:r>
              <a:rPr lang="en-US" b="1" i="1" u="sng" dirty="0" smtClean="0"/>
              <a:t>:</a:t>
            </a:r>
            <a:r>
              <a:rPr lang="en-US" dirty="0" smtClean="0"/>
              <a:t>  </a:t>
            </a:r>
            <a:r>
              <a:rPr lang="en-US" b="1" dirty="0" smtClean="0"/>
              <a:t>Enumerate all the possible contact states within a particular error bound of tracking poses to produce seed points</a:t>
            </a:r>
            <a:endParaRPr lang="en-US" b="1" dirty="0"/>
          </a:p>
        </p:txBody>
      </p:sp>
      <p:pic>
        <p:nvPicPr>
          <p:cNvPr id="16" name="Picture 2" descr="E:\Defense_Slides\v_4\HandCap_Image\sample\0.png"/>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1456185" y="2615952"/>
            <a:ext cx="1070919" cy="762000"/>
          </a:xfrm>
          <a:prstGeom prst="rect">
            <a:avLst/>
          </a:prstGeom>
          <a:noFill/>
        </p:spPr>
      </p:pic>
      <p:pic>
        <p:nvPicPr>
          <p:cNvPr id="17" name="Picture 1" descr="E:\Defense_Slides\v_4\HandCap_Image\sample\3.png"/>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2522984" y="4149080"/>
            <a:ext cx="1066800" cy="794626"/>
          </a:xfrm>
          <a:prstGeom prst="rect">
            <a:avLst/>
          </a:prstGeom>
          <a:noFill/>
        </p:spPr>
      </p:pic>
      <p:pic>
        <p:nvPicPr>
          <p:cNvPr id="18" name="Picture 2" descr="E:\Defense_Slides\v_4\HandCap_Image\sample\1.png"/>
          <p:cNvPicPr>
            <a:picLocks noChangeAspect="1" noChangeArrowheads="1"/>
          </p:cNvPicPr>
          <p:nvPr/>
        </p:nvPicPr>
        <p:blipFill>
          <a:blip r:embed="rId5" cstate="print">
            <a:clrChange>
              <a:clrFrom>
                <a:srgbClr val="000000"/>
              </a:clrFrom>
              <a:clrTo>
                <a:srgbClr val="000000">
                  <a:alpha val="0"/>
                </a:srgbClr>
              </a:clrTo>
            </a:clrChange>
          </a:blip>
          <a:srcRect/>
          <a:stretch>
            <a:fillRect/>
          </a:stretch>
        </p:blipFill>
        <p:spPr bwMode="auto">
          <a:xfrm>
            <a:off x="1344960" y="4221088"/>
            <a:ext cx="1066800" cy="758456"/>
          </a:xfrm>
          <a:prstGeom prst="rect">
            <a:avLst/>
          </a:prstGeom>
          <a:noFill/>
        </p:spPr>
      </p:pic>
      <p:pic>
        <p:nvPicPr>
          <p:cNvPr id="19" name="Picture 3" descr="E:\Defense_Slides\v_4\HandCap_Image\sample\2.png"/>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179512" y="4209131"/>
            <a:ext cx="990600" cy="732037"/>
          </a:xfrm>
          <a:prstGeom prst="rect">
            <a:avLst/>
          </a:prstGeom>
          <a:noFill/>
        </p:spPr>
      </p:pic>
      <p:cxnSp>
        <p:nvCxnSpPr>
          <p:cNvPr id="20" name="Straight Arrow Connector 19"/>
          <p:cNvCxnSpPr/>
          <p:nvPr/>
        </p:nvCxnSpPr>
        <p:spPr>
          <a:xfrm rot="16200000" flipH="1">
            <a:off x="2522984" y="3530352"/>
            <a:ext cx="609600" cy="457200"/>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21" name="Straight Arrow Connector 20"/>
          <p:cNvCxnSpPr/>
          <p:nvPr/>
        </p:nvCxnSpPr>
        <p:spPr>
          <a:xfrm rot="16200000" flipH="1">
            <a:off x="1722886" y="3720854"/>
            <a:ext cx="609601" cy="76199"/>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22" name="Straight Arrow Connector 21"/>
          <p:cNvCxnSpPr/>
          <p:nvPr/>
        </p:nvCxnSpPr>
        <p:spPr>
          <a:xfrm rot="5400000">
            <a:off x="960885" y="3568454"/>
            <a:ext cx="609602" cy="380998"/>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sp>
        <p:nvSpPr>
          <p:cNvPr id="23" name="Text Box 7"/>
          <p:cNvSpPr txBox="1">
            <a:spLocks noChangeArrowheads="1"/>
          </p:cNvSpPr>
          <p:nvPr/>
        </p:nvSpPr>
        <p:spPr bwMode="auto">
          <a:xfrm>
            <a:off x="1331640" y="5055374"/>
            <a:ext cx="1161256" cy="389850"/>
          </a:xfrm>
          <a:prstGeom prst="rect">
            <a:avLst/>
          </a:prstGeom>
          <a:noFill/>
          <a:ln w="9525" algn="ctr">
            <a:noFill/>
            <a:miter lim="800000"/>
            <a:headEnd/>
            <a:tailEnd/>
          </a:ln>
        </p:spPr>
        <p:txBody>
          <a:bodyPr wrap="square">
            <a:spAutoFit/>
          </a:bodyPr>
          <a:lstStyle/>
          <a:p>
            <a:pPr algn="ctr">
              <a:lnSpc>
                <a:spcPts val="840"/>
              </a:lnSpc>
              <a:spcBef>
                <a:spcPct val="50000"/>
              </a:spcBef>
            </a:pPr>
            <a:r>
              <a:rPr lang="en-US" altLang="zh-CN" sz="1200" dirty="0" smtClean="0"/>
              <a:t>Index-finger</a:t>
            </a:r>
            <a:r>
              <a:rPr lang="en-US" altLang="zh-CN" sz="1200" dirty="0"/>
              <a:t> </a:t>
            </a:r>
            <a:endParaRPr lang="en-US" altLang="zh-CN" sz="1200" dirty="0" smtClean="0"/>
          </a:p>
          <a:p>
            <a:pPr algn="ctr">
              <a:lnSpc>
                <a:spcPts val="840"/>
              </a:lnSpc>
              <a:spcBef>
                <a:spcPct val="50000"/>
              </a:spcBef>
            </a:pPr>
            <a:r>
              <a:rPr lang="en-US" altLang="zh-CN" sz="1200" dirty="0" smtClean="0"/>
              <a:t>contact</a:t>
            </a:r>
          </a:p>
        </p:txBody>
      </p:sp>
      <p:sp>
        <p:nvSpPr>
          <p:cNvPr id="24" name="Text Box 7"/>
          <p:cNvSpPr txBox="1">
            <a:spLocks noChangeArrowheads="1"/>
          </p:cNvSpPr>
          <p:nvPr/>
        </p:nvSpPr>
        <p:spPr bwMode="auto">
          <a:xfrm>
            <a:off x="755576" y="2276872"/>
            <a:ext cx="2514600" cy="194925"/>
          </a:xfrm>
          <a:prstGeom prst="rect">
            <a:avLst/>
          </a:prstGeom>
          <a:noFill/>
          <a:ln w="9525" algn="ctr">
            <a:noFill/>
            <a:miter lim="800000"/>
            <a:headEnd/>
            <a:tailEnd/>
          </a:ln>
        </p:spPr>
        <p:txBody>
          <a:bodyPr>
            <a:spAutoFit/>
          </a:bodyPr>
          <a:lstStyle/>
          <a:p>
            <a:pPr algn="ctr">
              <a:lnSpc>
                <a:spcPts val="840"/>
              </a:lnSpc>
              <a:spcBef>
                <a:spcPct val="50000"/>
              </a:spcBef>
            </a:pPr>
            <a:r>
              <a:rPr lang="en-US" altLang="zh-CN" sz="1200" dirty="0" smtClean="0"/>
              <a:t>No contact</a:t>
            </a:r>
          </a:p>
        </p:txBody>
      </p:sp>
      <p:sp>
        <p:nvSpPr>
          <p:cNvPr id="25" name="Text Box 7"/>
          <p:cNvSpPr txBox="1">
            <a:spLocks noChangeArrowheads="1"/>
          </p:cNvSpPr>
          <p:nvPr/>
        </p:nvSpPr>
        <p:spPr bwMode="auto">
          <a:xfrm>
            <a:off x="2483768" y="5055374"/>
            <a:ext cx="1218456" cy="389850"/>
          </a:xfrm>
          <a:prstGeom prst="rect">
            <a:avLst/>
          </a:prstGeom>
          <a:noFill/>
          <a:ln w="9525" algn="ctr">
            <a:noFill/>
            <a:miter lim="800000"/>
            <a:headEnd/>
            <a:tailEnd/>
          </a:ln>
        </p:spPr>
        <p:txBody>
          <a:bodyPr wrap="square">
            <a:spAutoFit/>
          </a:bodyPr>
          <a:lstStyle/>
          <a:p>
            <a:pPr algn="ctr">
              <a:lnSpc>
                <a:spcPts val="840"/>
              </a:lnSpc>
              <a:spcBef>
                <a:spcPct val="50000"/>
              </a:spcBef>
            </a:pPr>
            <a:r>
              <a:rPr lang="en-US" altLang="zh-CN" sz="1200" dirty="0" smtClean="0"/>
              <a:t>Thumb &amp; index </a:t>
            </a:r>
          </a:p>
          <a:p>
            <a:pPr algn="ctr">
              <a:lnSpc>
                <a:spcPts val="840"/>
              </a:lnSpc>
              <a:spcBef>
                <a:spcPct val="50000"/>
              </a:spcBef>
            </a:pPr>
            <a:r>
              <a:rPr lang="en-US" altLang="zh-CN" sz="1200" dirty="0" smtClean="0"/>
              <a:t>contact</a:t>
            </a:r>
          </a:p>
        </p:txBody>
      </p:sp>
      <p:sp>
        <p:nvSpPr>
          <p:cNvPr id="26" name="TextBox 25"/>
          <p:cNvSpPr txBox="1"/>
          <p:nvPr/>
        </p:nvSpPr>
        <p:spPr>
          <a:xfrm>
            <a:off x="6372200" y="2442374"/>
            <a:ext cx="2592288" cy="338554"/>
          </a:xfrm>
          <a:prstGeom prst="rect">
            <a:avLst/>
          </a:prstGeom>
          <a:noFill/>
        </p:spPr>
        <p:txBody>
          <a:bodyPr wrap="square" rtlCol="0">
            <a:spAutoFit/>
          </a:bodyPr>
          <a:lstStyle/>
          <a:p>
            <a:r>
              <a:rPr lang="en-US" sz="1600" b="1" dirty="0" smtClean="0"/>
              <a:t>A: failed manipulation</a:t>
            </a:r>
            <a:endParaRPr lang="en-US" sz="1600" b="1" dirty="0"/>
          </a:p>
        </p:txBody>
      </p:sp>
      <p:sp>
        <p:nvSpPr>
          <p:cNvPr id="27" name="TextBox 26"/>
          <p:cNvSpPr txBox="1"/>
          <p:nvPr/>
        </p:nvSpPr>
        <p:spPr>
          <a:xfrm>
            <a:off x="6084168" y="4941168"/>
            <a:ext cx="2880320" cy="338554"/>
          </a:xfrm>
          <a:prstGeom prst="rect">
            <a:avLst/>
          </a:prstGeom>
          <a:noFill/>
        </p:spPr>
        <p:txBody>
          <a:bodyPr wrap="square" rtlCol="0">
            <a:spAutoFit/>
          </a:bodyPr>
          <a:lstStyle/>
          <a:p>
            <a:r>
              <a:rPr lang="en-US" sz="1600" b="1" dirty="0" smtClean="0"/>
              <a:t>B: successful manipulation</a:t>
            </a:r>
            <a:endParaRPr lang="en-US" sz="1600" b="1" dirty="0"/>
          </a:p>
        </p:txBody>
      </p:sp>
      <p:grpSp>
        <p:nvGrpSpPr>
          <p:cNvPr id="4" name="Group 27"/>
          <p:cNvGrpSpPr/>
          <p:nvPr/>
        </p:nvGrpSpPr>
        <p:grpSpPr>
          <a:xfrm>
            <a:off x="3925414" y="2492896"/>
            <a:ext cx="2590802" cy="2590800"/>
            <a:chOff x="3581400" y="1885950"/>
            <a:chExt cx="2590802" cy="2590800"/>
          </a:xfrm>
        </p:grpSpPr>
        <p:sp>
          <p:nvSpPr>
            <p:cNvPr id="29" name="Freeform 28"/>
            <p:cNvSpPr/>
            <p:nvPr/>
          </p:nvSpPr>
          <p:spPr>
            <a:xfrm>
              <a:off x="3811695" y="3151225"/>
              <a:ext cx="2360507" cy="723014"/>
            </a:xfrm>
            <a:custGeom>
              <a:avLst/>
              <a:gdLst>
                <a:gd name="connsiteX0" fmla="*/ 0 w 3022600"/>
                <a:gd name="connsiteY0" fmla="*/ 787400 h 787400"/>
                <a:gd name="connsiteX1" fmla="*/ 317500 w 3022600"/>
                <a:gd name="connsiteY1" fmla="*/ 546100 h 787400"/>
                <a:gd name="connsiteX2" fmla="*/ 774700 w 3022600"/>
                <a:gd name="connsiteY2" fmla="*/ 368300 h 787400"/>
                <a:gd name="connsiteX3" fmla="*/ 1371600 w 3022600"/>
                <a:gd name="connsiteY3" fmla="*/ 381000 h 787400"/>
                <a:gd name="connsiteX4" fmla="*/ 1930400 w 3022600"/>
                <a:gd name="connsiteY4" fmla="*/ 469900 h 787400"/>
                <a:gd name="connsiteX5" fmla="*/ 2578100 w 3022600"/>
                <a:gd name="connsiteY5" fmla="*/ 355600 h 787400"/>
                <a:gd name="connsiteX6" fmla="*/ 3022600 w 3022600"/>
                <a:gd name="connsiteY6" fmla="*/ 0 h 78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2600" h="787400">
                  <a:moveTo>
                    <a:pt x="0" y="787400"/>
                  </a:moveTo>
                  <a:cubicBezTo>
                    <a:pt x="94191" y="701675"/>
                    <a:pt x="188383" y="615950"/>
                    <a:pt x="317500" y="546100"/>
                  </a:cubicBezTo>
                  <a:cubicBezTo>
                    <a:pt x="446617" y="476250"/>
                    <a:pt x="599017" y="395817"/>
                    <a:pt x="774700" y="368300"/>
                  </a:cubicBezTo>
                  <a:cubicBezTo>
                    <a:pt x="950383" y="340783"/>
                    <a:pt x="1178983" y="364067"/>
                    <a:pt x="1371600" y="381000"/>
                  </a:cubicBezTo>
                  <a:cubicBezTo>
                    <a:pt x="1564217" y="397933"/>
                    <a:pt x="1729317" y="474133"/>
                    <a:pt x="1930400" y="469900"/>
                  </a:cubicBezTo>
                  <a:cubicBezTo>
                    <a:pt x="2131483" y="465667"/>
                    <a:pt x="2396067" y="433917"/>
                    <a:pt x="2578100" y="355600"/>
                  </a:cubicBezTo>
                  <a:cubicBezTo>
                    <a:pt x="2760133" y="277283"/>
                    <a:pt x="2891366" y="138641"/>
                    <a:pt x="3022600" y="0"/>
                  </a:cubicBezTo>
                </a:path>
              </a:pathLst>
            </a:custGeom>
            <a:ln w="34925">
              <a:solidFill>
                <a:srgbClr val="00B05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Oval 29"/>
            <p:cNvSpPr/>
            <p:nvPr/>
          </p:nvSpPr>
          <p:spPr>
            <a:xfrm>
              <a:off x="3581400" y="1885950"/>
              <a:ext cx="2590800" cy="2590800"/>
            </a:xfrm>
            <a:prstGeom prst="ellipse">
              <a:avLst/>
            </a:prstGeom>
            <a:solidFill>
              <a:schemeClr val="bg2">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nvSpPr>
          <p:spPr>
            <a:xfrm>
              <a:off x="4191000" y="3229198"/>
              <a:ext cx="172720" cy="18075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020733" y="3753737"/>
              <a:ext cx="172720" cy="18075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538893" y="3392230"/>
              <a:ext cx="172720" cy="18075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4" name="Oval 33"/>
            <p:cNvSpPr/>
            <p:nvPr/>
          </p:nvSpPr>
          <p:spPr>
            <a:xfrm>
              <a:off x="4560147" y="2970472"/>
              <a:ext cx="172720" cy="180753"/>
            </a:xfrm>
            <a:prstGeom prst="ellipse">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800602" y="3878818"/>
              <a:ext cx="460587" cy="369332"/>
            </a:xfrm>
            <a:prstGeom prst="rect">
              <a:avLst/>
            </a:prstGeom>
            <a:noFill/>
          </p:spPr>
          <p:txBody>
            <a:bodyPr wrap="square" rtlCol="0">
              <a:spAutoFit/>
            </a:bodyPr>
            <a:lstStyle/>
            <a:p>
              <a:r>
                <a:rPr lang="en-US" b="1" dirty="0" smtClean="0"/>
                <a:t>B</a:t>
              </a:r>
              <a:endParaRPr lang="en-US" b="1" dirty="0"/>
            </a:p>
          </p:txBody>
        </p:sp>
        <p:sp>
          <p:nvSpPr>
            <p:cNvPr id="36" name="TextBox 35"/>
            <p:cNvSpPr txBox="1"/>
            <p:nvPr/>
          </p:nvSpPr>
          <p:spPr>
            <a:xfrm>
              <a:off x="5334000" y="2495550"/>
              <a:ext cx="609600" cy="369332"/>
            </a:xfrm>
            <a:prstGeom prst="rect">
              <a:avLst/>
            </a:prstGeom>
            <a:noFill/>
          </p:spPr>
          <p:txBody>
            <a:bodyPr wrap="square" rtlCol="0">
              <a:spAutoFit/>
            </a:bodyPr>
            <a:lstStyle/>
            <a:p>
              <a:r>
                <a:rPr lang="en-US" b="1" dirty="0" smtClean="0"/>
                <a:t>A</a:t>
              </a:r>
              <a:endParaRPr lang="en-US" b="1" dirty="0"/>
            </a:p>
          </p:txBody>
        </p:sp>
        <p:cxnSp>
          <p:nvCxnSpPr>
            <p:cNvPr id="37" name="Straight Arrow Connector 36"/>
            <p:cNvCxnSpPr>
              <a:stCxn id="34" idx="5"/>
              <a:endCxn id="33" idx="2"/>
            </p:cNvCxnSpPr>
            <p:nvPr/>
          </p:nvCxnSpPr>
          <p:spPr>
            <a:xfrm rot="16200000" flipH="1">
              <a:off x="4944309" y="2888019"/>
              <a:ext cx="357853" cy="831320"/>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38" name="Straight Arrow Connector 37"/>
            <p:cNvCxnSpPr>
              <a:stCxn id="34" idx="4"/>
              <a:endCxn id="32" idx="0"/>
            </p:cNvCxnSpPr>
            <p:nvPr/>
          </p:nvCxnSpPr>
          <p:spPr>
            <a:xfrm rot="16200000" flipH="1">
              <a:off x="4575545" y="3222187"/>
              <a:ext cx="602512" cy="460586"/>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39" name="Straight Arrow Connector 38"/>
            <p:cNvCxnSpPr>
              <a:stCxn id="34" idx="2"/>
              <a:endCxn id="31" idx="6"/>
            </p:cNvCxnSpPr>
            <p:nvPr/>
          </p:nvCxnSpPr>
          <p:spPr>
            <a:xfrm rot="10800000" flipV="1">
              <a:off x="4363723" y="3060848"/>
              <a:ext cx="196427" cy="258726"/>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16658117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B</a:t>
            </a:r>
            <a:r>
              <a:rPr lang="en-US" dirty="0" smtClean="0"/>
              <a:t>. Hand-object Motion Capture</a:t>
            </a:r>
            <a:endParaRPr lang="en-US" dirty="0"/>
          </a:p>
        </p:txBody>
      </p:sp>
      <p:sp>
        <p:nvSpPr>
          <p:cNvPr id="3" name="Content Placeholder 2"/>
          <p:cNvSpPr>
            <a:spLocks noGrp="1"/>
          </p:cNvSpPr>
          <p:nvPr>
            <p:ph idx="1"/>
          </p:nvPr>
        </p:nvSpPr>
        <p:spPr/>
        <p:txBody>
          <a:bodyPr>
            <a:normAutofit/>
          </a:bodyPr>
          <a:lstStyle/>
          <a:p>
            <a:pPr marL="0" indent="0"/>
            <a:r>
              <a:rPr lang="en-US" altLang="zh-CN" sz="2600" b="1" i="1" u="sng" dirty="0" smtClean="0">
                <a:latin typeface="+mn-lt"/>
              </a:rPr>
              <a:t>Contact based Sampling</a:t>
            </a:r>
            <a:r>
              <a:rPr lang="en-US" b="1" i="1" u="sng" dirty="0" smtClean="0"/>
              <a:t>:</a:t>
            </a:r>
            <a:r>
              <a:rPr lang="en-US" dirty="0" smtClean="0"/>
              <a:t>  </a:t>
            </a:r>
            <a:r>
              <a:rPr lang="en-US" b="1" dirty="0" smtClean="0"/>
              <a:t>Randomly sample target poses around each seed point</a:t>
            </a:r>
            <a:endParaRPr lang="en-US" b="1" dirty="0"/>
          </a:p>
        </p:txBody>
      </p:sp>
      <p:grpSp>
        <p:nvGrpSpPr>
          <p:cNvPr id="4" name="Group 74"/>
          <p:cNvGrpSpPr/>
          <p:nvPr/>
        </p:nvGrpSpPr>
        <p:grpSpPr>
          <a:xfrm>
            <a:off x="3925414" y="2492896"/>
            <a:ext cx="2590802" cy="2590800"/>
            <a:chOff x="3581400" y="1885950"/>
            <a:chExt cx="2590802" cy="2590800"/>
          </a:xfrm>
        </p:grpSpPr>
        <p:sp>
          <p:nvSpPr>
            <p:cNvPr id="76" name="Oval 75"/>
            <p:cNvSpPr/>
            <p:nvPr/>
          </p:nvSpPr>
          <p:spPr>
            <a:xfrm>
              <a:off x="3886202" y="2750732"/>
              <a:ext cx="978747" cy="964019"/>
            </a:xfrm>
            <a:prstGeom prst="ellipse">
              <a:avLst/>
            </a:prstGeom>
            <a:solidFill>
              <a:schemeClr val="accent6">
                <a:alpha val="0"/>
              </a:schemeClr>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267200" y="3152998"/>
              <a:ext cx="172720" cy="18075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5020733" y="3753737"/>
              <a:ext cx="172720" cy="18075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5538893" y="3392230"/>
              <a:ext cx="172720" cy="18075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0" name="Oval 79"/>
            <p:cNvSpPr/>
            <p:nvPr/>
          </p:nvSpPr>
          <p:spPr>
            <a:xfrm>
              <a:off x="4790440" y="3452480"/>
              <a:ext cx="172720" cy="180753"/>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1" name="Oval 80"/>
            <p:cNvSpPr/>
            <p:nvPr/>
          </p:nvSpPr>
          <p:spPr>
            <a:xfrm>
              <a:off x="4963160" y="3994741"/>
              <a:ext cx="172720" cy="180753"/>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2" name="Oval 81"/>
            <p:cNvSpPr/>
            <p:nvPr/>
          </p:nvSpPr>
          <p:spPr>
            <a:xfrm>
              <a:off x="4675293" y="3633235"/>
              <a:ext cx="172720" cy="180753"/>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3" name="Oval 82"/>
            <p:cNvSpPr/>
            <p:nvPr/>
          </p:nvSpPr>
          <p:spPr>
            <a:xfrm>
              <a:off x="5193453" y="3633235"/>
              <a:ext cx="172720" cy="180753"/>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4" name="Oval 83"/>
            <p:cNvSpPr/>
            <p:nvPr/>
          </p:nvSpPr>
          <p:spPr>
            <a:xfrm>
              <a:off x="4572000" y="3181351"/>
              <a:ext cx="172720" cy="180753"/>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5" name="Oval 84"/>
            <p:cNvSpPr/>
            <p:nvPr/>
          </p:nvSpPr>
          <p:spPr>
            <a:xfrm>
              <a:off x="4790440" y="3874238"/>
              <a:ext cx="172720" cy="180753"/>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6" name="Oval 85"/>
            <p:cNvSpPr/>
            <p:nvPr/>
          </p:nvSpPr>
          <p:spPr>
            <a:xfrm>
              <a:off x="4038600" y="3090973"/>
              <a:ext cx="172720" cy="180753"/>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7" name="Oval 86"/>
            <p:cNvSpPr/>
            <p:nvPr/>
          </p:nvSpPr>
          <p:spPr>
            <a:xfrm>
              <a:off x="5308600" y="3331979"/>
              <a:ext cx="172720" cy="180753"/>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8" name="Oval 87"/>
            <p:cNvSpPr/>
            <p:nvPr/>
          </p:nvSpPr>
          <p:spPr>
            <a:xfrm>
              <a:off x="4627880" y="3874238"/>
              <a:ext cx="172720" cy="180753"/>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9" name="Oval 88"/>
            <p:cNvSpPr/>
            <p:nvPr/>
          </p:nvSpPr>
          <p:spPr>
            <a:xfrm>
              <a:off x="4343400" y="3457798"/>
              <a:ext cx="172720" cy="180753"/>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90" name="Oval 89"/>
            <p:cNvSpPr/>
            <p:nvPr/>
          </p:nvSpPr>
          <p:spPr>
            <a:xfrm>
              <a:off x="5020733" y="3512732"/>
              <a:ext cx="172720" cy="180753"/>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91" name="Oval 90"/>
            <p:cNvSpPr/>
            <p:nvPr/>
          </p:nvSpPr>
          <p:spPr>
            <a:xfrm>
              <a:off x="4094480" y="3381598"/>
              <a:ext cx="172720" cy="180753"/>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92" name="Oval 91"/>
            <p:cNvSpPr/>
            <p:nvPr/>
          </p:nvSpPr>
          <p:spPr>
            <a:xfrm>
              <a:off x="5308600" y="3934490"/>
              <a:ext cx="172720" cy="180753"/>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93" name="Oval 92"/>
            <p:cNvSpPr/>
            <p:nvPr/>
          </p:nvSpPr>
          <p:spPr>
            <a:xfrm>
              <a:off x="5538893" y="3693485"/>
              <a:ext cx="172720" cy="180753"/>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94" name="Oval 93"/>
            <p:cNvSpPr/>
            <p:nvPr/>
          </p:nvSpPr>
          <p:spPr>
            <a:xfrm>
              <a:off x="5711613" y="3633235"/>
              <a:ext cx="172720" cy="180753"/>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95" name="Oval 94"/>
            <p:cNvSpPr/>
            <p:nvPr/>
          </p:nvSpPr>
          <p:spPr>
            <a:xfrm>
              <a:off x="5826760" y="3392230"/>
              <a:ext cx="172720" cy="180753"/>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96" name="Oval 95"/>
            <p:cNvSpPr/>
            <p:nvPr/>
          </p:nvSpPr>
          <p:spPr>
            <a:xfrm>
              <a:off x="5538893" y="3211477"/>
              <a:ext cx="172720" cy="180753"/>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97" name="Oval 96"/>
            <p:cNvSpPr/>
            <p:nvPr/>
          </p:nvSpPr>
          <p:spPr>
            <a:xfrm>
              <a:off x="5423747" y="3452480"/>
              <a:ext cx="172720" cy="180753"/>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98" name="Oval 97"/>
            <p:cNvSpPr/>
            <p:nvPr/>
          </p:nvSpPr>
          <p:spPr>
            <a:xfrm>
              <a:off x="5538893" y="3572984"/>
              <a:ext cx="172720" cy="180753"/>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99" name="Oval 98"/>
            <p:cNvSpPr/>
            <p:nvPr/>
          </p:nvSpPr>
          <p:spPr>
            <a:xfrm>
              <a:off x="5135882" y="2970472"/>
              <a:ext cx="978747" cy="964019"/>
            </a:xfrm>
            <a:prstGeom prst="ellipse">
              <a:avLst/>
            </a:prstGeom>
            <a:solidFill>
              <a:schemeClr val="accent6">
                <a:alpha val="0"/>
              </a:schemeClr>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3811695" y="3151225"/>
              <a:ext cx="2360507" cy="723014"/>
            </a:xfrm>
            <a:custGeom>
              <a:avLst/>
              <a:gdLst>
                <a:gd name="connsiteX0" fmla="*/ 0 w 3022600"/>
                <a:gd name="connsiteY0" fmla="*/ 787400 h 787400"/>
                <a:gd name="connsiteX1" fmla="*/ 317500 w 3022600"/>
                <a:gd name="connsiteY1" fmla="*/ 546100 h 787400"/>
                <a:gd name="connsiteX2" fmla="*/ 774700 w 3022600"/>
                <a:gd name="connsiteY2" fmla="*/ 368300 h 787400"/>
                <a:gd name="connsiteX3" fmla="*/ 1371600 w 3022600"/>
                <a:gd name="connsiteY3" fmla="*/ 381000 h 787400"/>
                <a:gd name="connsiteX4" fmla="*/ 1930400 w 3022600"/>
                <a:gd name="connsiteY4" fmla="*/ 469900 h 787400"/>
                <a:gd name="connsiteX5" fmla="*/ 2578100 w 3022600"/>
                <a:gd name="connsiteY5" fmla="*/ 355600 h 787400"/>
                <a:gd name="connsiteX6" fmla="*/ 3022600 w 3022600"/>
                <a:gd name="connsiteY6" fmla="*/ 0 h 78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2600" h="787400">
                  <a:moveTo>
                    <a:pt x="0" y="787400"/>
                  </a:moveTo>
                  <a:cubicBezTo>
                    <a:pt x="94191" y="701675"/>
                    <a:pt x="188383" y="615950"/>
                    <a:pt x="317500" y="546100"/>
                  </a:cubicBezTo>
                  <a:cubicBezTo>
                    <a:pt x="446617" y="476250"/>
                    <a:pt x="599017" y="395817"/>
                    <a:pt x="774700" y="368300"/>
                  </a:cubicBezTo>
                  <a:cubicBezTo>
                    <a:pt x="950383" y="340783"/>
                    <a:pt x="1178983" y="364067"/>
                    <a:pt x="1371600" y="381000"/>
                  </a:cubicBezTo>
                  <a:cubicBezTo>
                    <a:pt x="1564217" y="397933"/>
                    <a:pt x="1729317" y="474133"/>
                    <a:pt x="1930400" y="469900"/>
                  </a:cubicBezTo>
                  <a:cubicBezTo>
                    <a:pt x="2131483" y="465667"/>
                    <a:pt x="2396067" y="433917"/>
                    <a:pt x="2578100" y="355600"/>
                  </a:cubicBezTo>
                  <a:cubicBezTo>
                    <a:pt x="2760133" y="277283"/>
                    <a:pt x="2891366" y="138641"/>
                    <a:pt x="3022600" y="0"/>
                  </a:cubicBezTo>
                </a:path>
              </a:pathLst>
            </a:custGeom>
            <a:ln w="34925">
              <a:solidFill>
                <a:srgbClr val="00B05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Oval 100"/>
            <p:cNvSpPr/>
            <p:nvPr/>
          </p:nvSpPr>
          <p:spPr>
            <a:xfrm>
              <a:off x="4617722" y="3331979"/>
              <a:ext cx="978747" cy="964019"/>
            </a:xfrm>
            <a:prstGeom prst="ellipse">
              <a:avLst/>
            </a:prstGeom>
            <a:solidFill>
              <a:schemeClr val="accent6">
                <a:alpha val="0"/>
              </a:schemeClr>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4560147" y="2970472"/>
              <a:ext cx="172720" cy="180753"/>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4343402" y="4031218"/>
              <a:ext cx="460587" cy="369332"/>
            </a:xfrm>
            <a:prstGeom prst="rect">
              <a:avLst/>
            </a:prstGeom>
            <a:noFill/>
          </p:spPr>
          <p:txBody>
            <a:bodyPr wrap="square" rtlCol="0">
              <a:spAutoFit/>
            </a:bodyPr>
            <a:lstStyle/>
            <a:p>
              <a:r>
                <a:rPr lang="en-US" b="1" dirty="0" smtClean="0"/>
                <a:t>B</a:t>
              </a:r>
              <a:endParaRPr lang="en-US" b="1" dirty="0"/>
            </a:p>
          </p:txBody>
        </p:sp>
        <p:sp>
          <p:nvSpPr>
            <p:cNvPr id="104" name="TextBox 103"/>
            <p:cNvSpPr txBox="1"/>
            <p:nvPr/>
          </p:nvSpPr>
          <p:spPr>
            <a:xfrm>
              <a:off x="5334000" y="2495550"/>
              <a:ext cx="609600" cy="369332"/>
            </a:xfrm>
            <a:prstGeom prst="rect">
              <a:avLst/>
            </a:prstGeom>
            <a:noFill/>
          </p:spPr>
          <p:txBody>
            <a:bodyPr wrap="square" rtlCol="0">
              <a:spAutoFit/>
            </a:bodyPr>
            <a:lstStyle/>
            <a:p>
              <a:r>
                <a:rPr lang="en-US" b="1" dirty="0" smtClean="0"/>
                <a:t>A</a:t>
              </a:r>
              <a:endParaRPr lang="en-US" b="1" dirty="0"/>
            </a:p>
          </p:txBody>
        </p:sp>
        <p:sp>
          <p:nvSpPr>
            <p:cNvPr id="105" name="Oval 104"/>
            <p:cNvSpPr/>
            <p:nvPr/>
          </p:nvSpPr>
          <p:spPr>
            <a:xfrm>
              <a:off x="4114802" y="2598332"/>
              <a:ext cx="978747" cy="964019"/>
            </a:xfrm>
            <a:prstGeom prst="ellipse">
              <a:avLst/>
            </a:prstGeom>
            <a:solidFill>
              <a:schemeClr val="accent6">
                <a:alpha val="0"/>
              </a:schemeClr>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4495800" y="2724151"/>
              <a:ext cx="172720" cy="180753"/>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7" name="Oval 106"/>
            <p:cNvSpPr/>
            <p:nvPr/>
          </p:nvSpPr>
          <p:spPr>
            <a:xfrm>
              <a:off x="4876800" y="3028951"/>
              <a:ext cx="172720" cy="180753"/>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8" name="Oval 107"/>
            <p:cNvSpPr/>
            <p:nvPr/>
          </p:nvSpPr>
          <p:spPr>
            <a:xfrm>
              <a:off x="4551680" y="3457798"/>
              <a:ext cx="172720" cy="180753"/>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9" name="Oval 108"/>
            <p:cNvSpPr/>
            <p:nvPr/>
          </p:nvSpPr>
          <p:spPr>
            <a:xfrm>
              <a:off x="4343400" y="2952751"/>
              <a:ext cx="172720" cy="180753"/>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10" name="Oval 109"/>
            <p:cNvSpPr/>
            <p:nvPr/>
          </p:nvSpPr>
          <p:spPr>
            <a:xfrm>
              <a:off x="3581400" y="1885950"/>
              <a:ext cx="2590800" cy="2590800"/>
            </a:xfrm>
            <a:prstGeom prst="ellipse">
              <a:avLst/>
            </a:prstGeom>
            <a:solidFill>
              <a:schemeClr val="bg2">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2" name="Picture 2" descr="E:\Defense_Slides\v_4\HandCap_Image\sample\0.png"/>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1456185" y="2615952"/>
            <a:ext cx="1070919" cy="762000"/>
          </a:xfrm>
          <a:prstGeom prst="rect">
            <a:avLst/>
          </a:prstGeom>
          <a:noFill/>
        </p:spPr>
      </p:pic>
      <p:pic>
        <p:nvPicPr>
          <p:cNvPr id="53" name="Picture 1" descr="E:\Defense_Slides\v_4\HandCap_Image\sample\3.png"/>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2522984" y="4149080"/>
            <a:ext cx="1066800" cy="794626"/>
          </a:xfrm>
          <a:prstGeom prst="rect">
            <a:avLst/>
          </a:prstGeom>
          <a:noFill/>
        </p:spPr>
      </p:pic>
      <p:pic>
        <p:nvPicPr>
          <p:cNvPr id="54" name="Picture 2" descr="E:\Defense_Slides\v_4\HandCap_Image\sample\1.png"/>
          <p:cNvPicPr>
            <a:picLocks noChangeAspect="1" noChangeArrowheads="1"/>
          </p:cNvPicPr>
          <p:nvPr/>
        </p:nvPicPr>
        <p:blipFill>
          <a:blip r:embed="rId5" cstate="print">
            <a:clrChange>
              <a:clrFrom>
                <a:srgbClr val="000000"/>
              </a:clrFrom>
              <a:clrTo>
                <a:srgbClr val="000000">
                  <a:alpha val="0"/>
                </a:srgbClr>
              </a:clrTo>
            </a:clrChange>
          </a:blip>
          <a:srcRect/>
          <a:stretch>
            <a:fillRect/>
          </a:stretch>
        </p:blipFill>
        <p:spPr bwMode="auto">
          <a:xfrm>
            <a:off x="1344960" y="4221088"/>
            <a:ext cx="1066800" cy="758456"/>
          </a:xfrm>
          <a:prstGeom prst="rect">
            <a:avLst/>
          </a:prstGeom>
          <a:noFill/>
        </p:spPr>
      </p:pic>
      <p:pic>
        <p:nvPicPr>
          <p:cNvPr id="55" name="Picture 3" descr="E:\Defense_Slides\v_4\HandCap_Image\sample\2.png"/>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179512" y="4209131"/>
            <a:ext cx="990600" cy="732037"/>
          </a:xfrm>
          <a:prstGeom prst="rect">
            <a:avLst/>
          </a:prstGeom>
          <a:noFill/>
        </p:spPr>
      </p:pic>
      <p:cxnSp>
        <p:nvCxnSpPr>
          <p:cNvPr id="56" name="Straight Arrow Connector 55"/>
          <p:cNvCxnSpPr/>
          <p:nvPr/>
        </p:nvCxnSpPr>
        <p:spPr>
          <a:xfrm rot="16200000" flipH="1">
            <a:off x="2522984" y="3530352"/>
            <a:ext cx="609600" cy="457200"/>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57" name="Straight Arrow Connector 56"/>
          <p:cNvCxnSpPr/>
          <p:nvPr/>
        </p:nvCxnSpPr>
        <p:spPr>
          <a:xfrm rot="16200000" flipH="1">
            <a:off x="1722886" y="3720854"/>
            <a:ext cx="609601" cy="76199"/>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cxnSp>
        <p:nvCxnSpPr>
          <p:cNvPr id="58" name="Straight Arrow Connector 57"/>
          <p:cNvCxnSpPr/>
          <p:nvPr/>
        </p:nvCxnSpPr>
        <p:spPr>
          <a:xfrm rot="5400000">
            <a:off x="960885" y="3568454"/>
            <a:ext cx="609602" cy="380998"/>
          </a:xfrm>
          <a:prstGeom prst="straightConnector1">
            <a:avLst/>
          </a:prstGeom>
          <a:ln w="24765">
            <a:tailEnd type="arrow"/>
          </a:ln>
        </p:spPr>
        <p:style>
          <a:lnRef idx="1">
            <a:schemeClr val="accent6"/>
          </a:lnRef>
          <a:fillRef idx="0">
            <a:schemeClr val="accent6"/>
          </a:fillRef>
          <a:effectRef idx="0">
            <a:schemeClr val="accent6"/>
          </a:effectRef>
          <a:fontRef idx="minor">
            <a:schemeClr val="tx1"/>
          </a:fontRef>
        </p:style>
      </p:cxnSp>
      <p:sp>
        <p:nvSpPr>
          <p:cNvPr id="59" name="Text Box 7"/>
          <p:cNvSpPr txBox="1">
            <a:spLocks noChangeArrowheads="1"/>
          </p:cNvSpPr>
          <p:nvPr/>
        </p:nvSpPr>
        <p:spPr bwMode="auto">
          <a:xfrm>
            <a:off x="1331640" y="5055374"/>
            <a:ext cx="1161256" cy="389850"/>
          </a:xfrm>
          <a:prstGeom prst="rect">
            <a:avLst/>
          </a:prstGeom>
          <a:noFill/>
          <a:ln w="9525" algn="ctr">
            <a:noFill/>
            <a:miter lim="800000"/>
            <a:headEnd/>
            <a:tailEnd/>
          </a:ln>
        </p:spPr>
        <p:txBody>
          <a:bodyPr wrap="square">
            <a:spAutoFit/>
          </a:bodyPr>
          <a:lstStyle/>
          <a:p>
            <a:pPr algn="ctr">
              <a:lnSpc>
                <a:spcPts val="840"/>
              </a:lnSpc>
              <a:spcBef>
                <a:spcPct val="50000"/>
              </a:spcBef>
            </a:pPr>
            <a:r>
              <a:rPr lang="en-US" altLang="zh-CN" sz="1200" dirty="0" smtClean="0"/>
              <a:t>Index-finger</a:t>
            </a:r>
            <a:r>
              <a:rPr lang="en-US" altLang="zh-CN" sz="1200" dirty="0"/>
              <a:t> </a:t>
            </a:r>
            <a:endParaRPr lang="en-US" altLang="zh-CN" sz="1200" dirty="0" smtClean="0"/>
          </a:p>
          <a:p>
            <a:pPr algn="ctr">
              <a:lnSpc>
                <a:spcPts val="840"/>
              </a:lnSpc>
              <a:spcBef>
                <a:spcPct val="50000"/>
              </a:spcBef>
            </a:pPr>
            <a:r>
              <a:rPr lang="en-US" altLang="zh-CN" sz="1200" dirty="0" smtClean="0"/>
              <a:t>contact</a:t>
            </a:r>
          </a:p>
        </p:txBody>
      </p:sp>
      <p:sp>
        <p:nvSpPr>
          <p:cNvPr id="60" name="Text Box 7"/>
          <p:cNvSpPr txBox="1">
            <a:spLocks noChangeArrowheads="1"/>
          </p:cNvSpPr>
          <p:nvPr/>
        </p:nvSpPr>
        <p:spPr bwMode="auto">
          <a:xfrm>
            <a:off x="755576" y="2276872"/>
            <a:ext cx="2514600" cy="194925"/>
          </a:xfrm>
          <a:prstGeom prst="rect">
            <a:avLst/>
          </a:prstGeom>
          <a:noFill/>
          <a:ln w="9525" algn="ctr">
            <a:noFill/>
            <a:miter lim="800000"/>
            <a:headEnd/>
            <a:tailEnd/>
          </a:ln>
        </p:spPr>
        <p:txBody>
          <a:bodyPr>
            <a:spAutoFit/>
          </a:bodyPr>
          <a:lstStyle/>
          <a:p>
            <a:pPr algn="ctr">
              <a:lnSpc>
                <a:spcPts val="840"/>
              </a:lnSpc>
              <a:spcBef>
                <a:spcPct val="50000"/>
              </a:spcBef>
            </a:pPr>
            <a:r>
              <a:rPr lang="en-US" altLang="zh-CN" sz="1200" dirty="0" smtClean="0"/>
              <a:t>No contact</a:t>
            </a:r>
          </a:p>
        </p:txBody>
      </p:sp>
      <p:sp>
        <p:nvSpPr>
          <p:cNvPr id="61" name="Text Box 7"/>
          <p:cNvSpPr txBox="1">
            <a:spLocks noChangeArrowheads="1"/>
          </p:cNvSpPr>
          <p:nvPr/>
        </p:nvSpPr>
        <p:spPr bwMode="auto">
          <a:xfrm>
            <a:off x="2483768" y="5055374"/>
            <a:ext cx="1218456" cy="389850"/>
          </a:xfrm>
          <a:prstGeom prst="rect">
            <a:avLst/>
          </a:prstGeom>
          <a:noFill/>
          <a:ln w="9525" algn="ctr">
            <a:noFill/>
            <a:miter lim="800000"/>
            <a:headEnd/>
            <a:tailEnd/>
          </a:ln>
        </p:spPr>
        <p:txBody>
          <a:bodyPr wrap="square">
            <a:spAutoFit/>
          </a:bodyPr>
          <a:lstStyle/>
          <a:p>
            <a:pPr algn="ctr">
              <a:lnSpc>
                <a:spcPts val="840"/>
              </a:lnSpc>
              <a:spcBef>
                <a:spcPct val="50000"/>
              </a:spcBef>
            </a:pPr>
            <a:r>
              <a:rPr lang="en-US" altLang="zh-CN" sz="1200" dirty="0" smtClean="0"/>
              <a:t>Thumb &amp; index </a:t>
            </a:r>
          </a:p>
          <a:p>
            <a:pPr algn="ctr">
              <a:lnSpc>
                <a:spcPts val="840"/>
              </a:lnSpc>
              <a:spcBef>
                <a:spcPct val="50000"/>
              </a:spcBef>
            </a:pPr>
            <a:r>
              <a:rPr lang="en-US" altLang="zh-CN" sz="1200" dirty="0" smtClean="0"/>
              <a:t>contact</a:t>
            </a:r>
          </a:p>
        </p:txBody>
      </p:sp>
      <p:sp>
        <p:nvSpPr>
          <p:cNvPr id="74" name="TextBox 73"/>
          <p:cNvSpPr txBox="1"/>
          <p:nvPr/>
        </p:nvSpPr>
        <p:spPr>
          <a:xfrm>
            <a:off x="6372200" y="2442374"/>
            <a:ext cx="2592288" cy="338554"/>
          </a:xfrm>
          <a:prstGeom prst="rect">
            <a:avLst/>
          </a:prstGeom>
          <a:noFill/>
        </p:spPr>
        <p:txBody>
          <a:bodyPr wrap="square" rtlCol="0">
            <a:spAutoFit/>
          </a:bodyPr>
          <a:lstStyle/>
          <a:p>
            <a:r>
              <a:rPr lang="en-US" sz="1600" b="1" dirty="0" smtClean="0"/>
              <a:t>A: failed manipulation</a:t>
            </a:r>
            <a:endParaRPr lang="en-US" sz="1600" b="1" dirty="0"/>
          </a:p>
        </p:txBody>
      </p:sp>
      <p:sp>
        <p:nvSpPr>
          <p:cNvPr id="75" name="TextBox 74"/>
          <p:cNvSpPr txBox="1"/>
          <p:nvPr/>
        </p:nvSpPr>
        <p:spPr>
          <a:xfrm>
            <a:off x="6084168" y="4941168"/>
            <a:ext cx="2880320" cy="338554"/>
          </a:xfrm>
          <a:prstGeom prst="rect">
            <a:avLst/>
          </a:prstGeom>
          <a:noFill/>
        </p:spPr>
        <p:txBody>
          <a:bodyPr wrap="square" rtlCol="0">
            <a:spAutoFit/>
          </a:bodyPr>
          <a:lstStyle/>
          <a:p>
            <a:r>
              <a:rPr lang="en-US" sz="1600" b="1" dirty="0" smtClean="0"/>
              <a:t>B: successful manipulation</a:t>
            </a:r>
            <a:endParaRPr lang="en-US" sz="1600" b="1" dirty="0"/>
          </a:p>
        </p:txBody>
      </p:sp>
    </p:spTree>
    <p:extLst>
      <p:ext uri="{BB962C8B-B14F-4D97-AF65-F5344CB8AC3E}">
        <p14:creationId xmlns:p14="http://schemas.microsoft.com/office/powerpoint/2010/main" val="11539500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B</a:t>
            </a:r>
            <a:r>
              <a:rPr lang="en-US" dirty="0" smtClean="0"/>
              <a:t>. Hand-object Motion Capture</a:t>
            </a:r>
            <a:endParaRPr lang="zh-CN" altLang="en-US" dirty="0"/>
          </a:p>
        </p:txBody>
      </p:sp>
      <p:sp>
        <p:nvSpPr>
          <p:cNvPr id="5" name="矩形 4"/>
          <p:cNvSpPr/>
          <p:nvPr/>
        </p:nvSpPr>
        <p:spPr bwMode="auto">
          <a:xfrm>
            <a:off x="6248400" y="5905500"/>
            <a:ext cx="1752600" cy="342900"/>
          </a:xfrm>
          <a:prstGeom prst="rect">
            <a:avLst/>
          </a:prstGeom>
          <a:solidFill>
            <a:schemeClr val="bg1"/>
          </a:solidFill>
          <a:ln w="3175" algn="ctr">
            <a:noFill/>
            <a:miter lim="800000"/>
            <a:headEnd/>
            <a:tailEnd/>
          </a:ln>
          <a:effectLst/>
        </p:spPr>
        <p:txBody>
          <a:bodyPr lIns="91446" tIns="91446" rIns="91446" bIns="91446" rtlCol="0" anchor="ctr"/>
          <a:lstStyle/>
          <a:p>
            <a:pPr algn="ctr"/>
            <a:endParaRPr lang="zh-CN" altLang="en-US" sz="2800" smtClean="0">
              <a:solidFill>
                <a:schemeClr val="bg1"/>
              </a:solidFill>
              <a:latin typeface="黑体" pitchFamily="2" charset="-122"/>
              <a:ea typeface="黑体" pitchFamily="2" charset="-122"/>
            </a:endParaRPr>
          </a:p>
        </p:txBody>
      </p:sp>
      <p:pic>
        <p:nvPicPr>
          <p:cNvPr id="7" name="media4.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cstate="print"/>
          <a:stretch>
            <a:fillRect/>
          </a:stretch>
        </p:blipFill>
        <p:spPr>
          <a:xfrm>
            <a:off x="1403648" y="1484784"/>
            <a:ext cx="6048672" cy="4536504"/>
          </a:xfrm>
          <a:prstGeom prst="rect">
            <a:avLst/>
          </a:prstGeom>
        </p:spPr>
      </p:pic>
      <p:sp>
        <p:nvSpPr>
          <p:cNvPr id="6" name="Content Placeholder 2"/>
          <p:cNvSpPr>
            <a:spLocks noGrp="1"/>
          </p:cNvSpPr>
          <p:nvPr>
            <p:ph idx="1"/>
          </p:nvPr>
        </p:nvSpPr>
        <p:spPr>
          <a:xfrm>
            <a:off x="179512" y="980728"/>
            <a:ext cx="8712968" cy="720080"/>
          </a:xfrm>
        </p:spPr>
        <p:txBody>
          <a:bodyPr>
            <a:normAutofit/>
          </a:bodyPr>
          <a:lstStyle/>
          <a:p>
            <a:pPr marL="0" indent="0"/>
            <a:r>
              <a:rPr lang="en-US" b="1" i="1" u="sng" dirty="0" smtClean="0"/>
              <a:t>Results </a:t>
            </a:r>
            <a:r>
              <a:rPr lang="en-US" altLang="zh-CN" b="1" i="1" u="sng" dirty="0" smtClean="0"/>
              <a:t>— </a:t>
            </a:r>
            <a:r>
              <a:rPr lang="en-US" b="1" i="1" u="sng" dirty="0" smtClean="0"/>
              <a:t>Magic Cube:</a:t>
            </a:r>
            <a:endParaRPr lang="en-US" b="1" dirty="0"/>
          </a:p>
        </p:txBody>
      </p:sp>
    </p:spTree>
    <p:extLst>
      <p:ext uri="{BB962C8B-B14F-4D97-AF65-F5344CB8AC3E}">
        <p14:creationId xmlns:p14="http://schemas.microsoft.com/office/powerpoint/2010/main" val="2394560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12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t>
            </a:r>
            <a:r>
              <a:rPr lang="en-US" dirty="0" smtClean="0"/>
              <a:t>. Hand-object Motion Capture</a:t>
            </a:r>
            <a:endParaRPr lang="zh-CN" altLang="en-US" dirty="0"/>
          </a:p>
        </p:txBody>
      </p:sp>
      <p:sp>
        <p:nvSpPr>
          <p:cNvPr id="5" name="矩形 4"/>
          <p:cNvSpPr/>
          <p:nvPr/>
        </p:nvSpPr>
        <p:spPr bwMode="auto">
          <a:xfrm>
            <a:off x="6248400" y="5905500"/>
            <a:ext cx="1752600" cy="342900"/>
          </a:xfrm>
          <a:prstGeom prst="rect">
            <a:avLst/>
          </a:prstGeom>
          <a:solidFill>
            <a:schemeClr val="bg1"/>
          </a:solidFill>
          <a:ln w="3175" algn="ctr">
            <a:noFill/>
            <a:miter lim="800000"/>
            <a:headEnd/>
            <a:tailEnd/>
          </a:ln>
          <a:effectLst/>
        </p:spPr>
        <p:txBody>
          <a:bodyPr lIns="91446" tIns="91446" rIns="91446" bIns="91446" rtlCol="0" anchor="ctr"/>
          <a:lstStyle/>
          <a:p>
            <a:pPr algn="ctr"/>
            <a:endParaRPr lang="zh-CN" altLang="en-US" sz="2800" smtClean="0">
              <a:solidFill>
                <a:schemeClr val="bg1"/>
              </a:solidFill>
              <a:latin typeface="黑体" pitchFamily="2" charset="-122"/>
              <a:ea typeface="黑体" pitchFamily="2" charset="-122"/>
            </a:endParaRPr>
          </a:p>
        </p:txBody>
      </p:sp>
      <p:pic>
        <p:nvPicPr>
          <p:cNvPr id="8" name="media5.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cstate="print"/>
          <a:stretch>
            <a:fillRect/>
          </a:stretch>
        </p:blipFill>
        <p:spPr>
          <a:xfrm>
            <a:off x="1403648" y="1430778"/>
            <a:ext cx="6120680" cy="4590510"/>
          </a:xfrm>
          <a:prstGeom prst="rect">
            <a:avLst/>
          </a:prstGeom>
        </p:spPr>
      </p:pic>
      <p:sp>
        <p:nvSpPr>
          <p:cNvPr id="6" name="Content Placeholder 2"/>
          <p:cNvSpPr>
            <a:spLocks noGrp="1"/>
          </p:cNvSpPr>
          <p:nvPr>
            <p:ph idx="1"/>
          </p:nvPr>
        </p:nvSpPr>
        <p:spPr>
          <a:xfrm>
            <a:off x="179512" y="980728"/>
            <a:ext cx="8712968" cy="720080"/>
          </a:xfrm>
        </p:spPr>
        <p:txBody>
          <a:bodyPr>
            <a:normAutofit/>
          </a:bodyPr>
          <a:lstStyle/>
          <a:p>
            <a:pPr marL="0" indent="0"/>
            <a:r>
              <a:rPr lang="en-US" b="1" i="1" u="sng" dirty="0" smtClean="0"/>
              <a:t>Results </a:t>
            </a:r>
            <a:r>
              <a:rPr lang="en-US" altLang="zh-CN" b="1" i="1" u="sng" dirty="0" smtClean="0"/>
              <a:t>— </a:t>
            </a:r>
            <a:r>
              <a:rPr lang="en-US" b="1" i="1" u="sng" dirty="0" smtClean="0"/>
              <a:t>Stick:</a:t>
            </a:r>
            <a:endParaRPr lang="en-US" b="1" dirty="0"/>
          </a:p>
        </p:txBody>
      </p:sp>
    </p:spTree>
    <p:extLst>
      <p:ext uri="{BB962C8B-B14F-4D97-AF65-F5344CB8AC3E}">
        <p14:creationId xmlns:p14="http://schemas.microsoft.com/office/powerpoint/2010/main" val="316613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28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t>
            </a:r>
            <a:r>
              <a:rPr lang="en-US" dirty="0" smtClean="0"/>
              <a:t>. Hand-object Motion Capture</a:t>
            </a:r>
            <a:endParaRPr lang="zh-CN" altLang="en-US" dirty="0"/>
          </a:p>
        </p:txBody>
      </p:sp>
      <p:sp>
        <p:nvSpPr>
          <p:cNvPr id="5" name="矩形 4"/>
          <p:cNvSpPr/>
          <p:nvPr/>
        </p:nvSpPr>
        <p:spPr bwMode="auto">
          <a:xfrm>
            <a:off x="6248400" y="5905500"/>
            <a:ext cx="1752600" cy="342900"/>
          </a:xfrm>
          <a:prstGeom prst="rect">
            <a:avLst/>
          </a:prstGeom>
          <a:solidFill>
            <a:schemeClr val="bg1"/>
          </a:solidFill>
          <a:ln w="3175" algn="ctr">
            <a:noFill/>
            <a:miter lim="800000"/>
            <a:headEnd/>
            <a:tailEnd/>
          </a:ln>
          <a:effectLst/>
        </p:spPr>
        <p:txBody>
          <a:bodyPr lIns="91446" tIns="91446" rIns="91446" bIns="91446" rtlCol="0" anchor="ctr"/>
          <a:lstStyle/>
          <a:p>
            <a:pPr algn="ctr"/>
            <a:endParaRPr lang="zh-CN" altLang="en-US" sz="2800" smtClean="0">
              <a:solidFill>
                <a:schemeClr val="bg1"/>
              </a:solidFill>
              <a:latin typeface="黑体" pitchFamily="2" charset="-122"/>
              <a:ea typeface="黑体" pitchFamily="2" charset="-122"/>
            </a:endParaRPr>
          </a:p>
        </p:txBody>
      </p:sp>
      <p:pic>
        <p:nvPicPr>
          <p:cNvPr id="8" name="media6.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cstate="print"/>
          <a:stretch>
            <a:fillRect/>
          </a:stretch>
        </p:blipFill>
        <p:spPr>
          <a:xfrm>
            <a:off x="1331640" y="1484784"/>
            <a:ext cx="6336704" cy="4752528"/>
          </a:xfrm>
          <a:prstGeom prst="rect">
            <a:avLst/>
          </a:prstGeom>
        </p:spPr>
      </p:pic>
      <p:sp>
        <p:nvSpPr>
          <p:cNvPr id="6" name="Content Placeholder 2"/>
          <p:cNvSpPr>
            <a:spLocks noGrp="1"/>
          </p:cNvSpPr>
          <p:nvPr>
            <p:ph idx="1"/>
          </p:nvPr>
        </p:nvSpPr>
        <p:spPr>
          <a:xfrm>
            <a:off x="179512" y="980728"/>
            <a:ext cx="8712968" cy="720080"/>
          </a:xfrm>
        </p:spPr>
        <p:txBody>
          <a:bodyPr>
            <a:normAutofit/>
          </a:bodyPr>
          <a:lstStyle/>
          <a:p>
            <a:pPr marL="0" indent="0"/>
            <a:r>
              <a:rPr lang="en-US" b="1" i="1" u="sng" dirty="0" smtClean="0"/>
              <a:t>Results </a:t>
            </a:r>
            <a:r>
              <a:rPr lang="en-US" altLang="zh-CN" b="1" i="1" u="sng" dirty="0" smtClean="0"/>
              <a:t>— </a:t>
            </a:r>
            <a:r>
              <a:rPr lang="en-US" b="1" i="1" u="sng" dirty="0" smtClean="0"/>
              <a:t>Cup:</a:t>
            </a:r>
            <a:endParaRPr lang="en-US" b="1" dirty="0"/>
          </a:p>
        </p:txBody>
      </p:sp>
    </p:spTree>
    <p:extLst>
      <p:ext uri="{BB962C8B-B14F-4D97-AF65-F5344CB8AC3E}">
        <p14:creationId xmlns:p14="http://schemas.microsoft.com/office/powerpoint/2010/main" val="2628926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64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1000" y="44550"/>
            <a:ext cx="8458200" cy="792162"/>
          </a:xfrm>
        </p:spPr>
        <p:txBody>
          <a:bodyPr>
            <a:noAutofit/>
          </a:bodyPr>
          <a:lstStyle/>
          <a:p>
            <a:r>
              <a:rPr lang="en-US" altLang="zh-CN" dirty="0" smtClean="0"/>
              <a:t>B</a:t>
            </a:r>
            <a:r>
              <a:rPr lang="en-US" dirty="0" smtClean="0"/>
              <a:t>. Hand-object Motion Capture</a:t>
            </a:r>
            <a:endParaRPr lang="zh-CN" altLang="en-US" dirty="0"/>
          </a:p>
        </p:txBody>
      </p:sp>
      <p:pic>
        <p:nvPicPr>
          <p:cNvPr id="5" name="media7.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cstate="print"/>
          <a:stretch>
            <a:fillRect/>
          </a:stretch>
        </p:blipFill>
        <p:spPr>
          <a:xfrm>
            <a:off x="1403648" y="1412776"/>
            <a:ext cx="6264696" cy="4578599"/>
          </a:xfrm>
          <a:prstGeom prst="rect">
            <a:avLst/>
          </a:prstGeom>
        </p:spPr>
      </p:pic>
      <p:sp>
        <p:nvSpPr>
          <p:cNvPr id="4" name="Content Placeholder 2"/>
          <p:cNvSpPr>
            <a:spLocks noGrp="1"/>
          </p:cNvSpPr>
          <p:nvPr>
            <p:ph idx="1"/>
          </p:nvPr>
        </p:nvSpPr>
        <p:spPr>
          <a:xfrm>
            <a:off x="179512" y="980728"/>
            <a:ext cx="8712968" cy="720080"/>
          </a:xfrm>
        </p:spPr>
        <p:txBody>
          <a:bodyPr>
            <a:normAutofit/>
          </a:bodyPr>
          <a:lstStyle/>
          <a:p>
            <a:pPr marL="0" indent="0"/>
            <a:r>
              <a:rPr lang="en-US" b="1" i="1" u="sng" dirty="0" smtClean="0"/>
              <a:t>Results </a:t>
            </a:r>
            <a:r>
              <a:rPr lang="en-US" altLang="zh-CN" b="1" i="1" u="sng" dirty="0" smtClean="0"/>
              <a:t>— </a:t>
            </a:r>
            <a:r>
              <a:rPr lang="en-US" b="1" i="1" u="sng" dirty="0" smtClean="0"/>
              <a:t>Fast Motion &amp; Complicated Background:</a:t>
            </a:r>
            <a:endParaRPr lang="en-US" b="1" dirty="0"/>
          </a:p>
        </p:txBody>
      </p:sp>
    </p:spTree>
    <p:extLst>
      <p:ext uri="{BB962C8B-B14F-4D97-AF65-F5344CB8AC3E}">
        <p14:creationId xmlns:p14="http://schemas.microsoft.com/office/powerpoint/2010/main" val="2567254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4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B</a:t>
            </a:r>
            <a:r>
              <a:rPr lang="en-US" dirty="0" smtClean="0"/>
              <a:t>. Hand-object Motion Capture</a:t>
            </a:r>
            <a:endParaRPr lang="zh-CN" altLang="en-US" dirty="0"/>
          </a:p>
        </p:txBody>
      </p:sp>
      <p:pic>
        <p:nvPicPr>
          <p:cNvPr id="5" name="media8.wmv">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5" cstate="print"/>
          <a:stretch>
            <a:fillRect/>
          </a:stretch>
        </p:blipFill>
        <p:spPr>
          <a:xfrm>
            <a:off x="611560" y="1556792"/>
            <a:ext cx="7809545" cy="4392488"/>
          </a:xfrm>
          <a:prstGeom prst="rect">
            <a:avLst/>
          </a:prstGeom>
        </p:spPr>
      </p:pic>
      <p:sp>
        <p:nvSpPr>
          <p:cNvPr id="4" name="Content Placeholder 2"/>
          <p:cNvSpPr txBox="1">
            <a:spLocks/>
          </p:cNvSpPr>
          <p:nvPr/>
        </p:nvSpPr>
        <p:spPr bwMode="auto">
          <a:xfrm>
            <a:off x="179512" y="980728"/>
            <a:ext cx="8712968"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spcBef>
                <a:spcPct val="20000"/>
              </a:spcBef>
              <a:buClr>
                <a:srgbClr val="C00000"/>
              </a:buClr>
              <a:buSzPct val="90000"/>
              <a:defRPr/>
            </a:pPr>
            <a:r>
              <a:rPr lang="en-US" b="1" i="1" u="sng" dirty="0" smtClean="0"/>
              <a:t>Results </a:t>
            </a:r>
            <a:r>
              <a:rPr lang="en-US" altLang="zh-CN" b="1" i="1" u="sng" dirty="0" smtClean="0"/>
              <a:t>— </a:t>
            </a:r>
            <a:r>
              <a:rPr kumimoji="0" lang="en-US" sz="2400" b="1" i="1" u="sng" strike="noStrike" kern="0" cap="none" spc="0" normalizeH="0" baseline="0" noProof="0" dirty="0" smtClean="0">
                <a:ln>
                  <a:noFill/>
                </a:ln>
                <a:solidFill>
                  <a:schemeClr val="tx1"/>
                </a:solidFill>
                <a:effectLst/>
                <a:uLnTx/>
                <a:uFillTx/>
                <a:latin typeface="Arial Unicode MS" pitchFamily="34" charset="-122"/>
                <a:ea typeface="黑体" pitchFamily="2" charset="-122"/>
                <a:cs typeface="+mn-cs"/>
              </a:rPr>
              <a:t>Retargeting</a:t>
            </a:r>
            <a:r>
              <a:rPr kumimoji="0" lang="en-US" sz="2400" b="1" i="1" u="sng" strike="noStrike" kern="0" cap="none" spc="0" normalizeH="0" noProof="0" dirty="0" smtClean="0">
                <a:ln>
                  <a:noFill/>
                </a:ln>
                <a:solidFill>
                  <a:schemeClr val="tx1"/>
                </a:solidFill>
                <a:effectLst/>
                <a:uLnTx/>
                <a:uFillTx/>
                <a:latin typeface="Arial Unicode MS" pitchFamily="34" charset="-122"/>
                <a:ea typeface="黑体" pitchFamily="2" charset="-122"/>
                <a:cs typeface="+mn-cs"/>
              </a:rPr>
              <a:t> to New Objects</a:t>
            </a:r>
            <a:r>
              <a:rPr kumimoji="0" lang="en-US" sz="2400" b="1" i="1" u="sng" strike="noStrike" kern="0" cap="none" spc="0" normalizeH="0" baseline="0" noProof="0" dirty="0" smtClean="0">
                <a:ln>
                  <a:noFill/>
                </a:ln>
                <a:solidFill>
                  <a:schemeClr val="tx1"/>
                </a:solidFill>
                <a:effectLst/>
                <a:uLnTx/>
                <a:uFillTx/>
                <a:latin typeface="Arial Unicode MS" pitchFamily="34" charset="-122"/>
                <a:ea typeface="黑体" pitchFamily="2" charset="-122"/>
                <a:cs typeface="+mn-cs"/>
              </a:rPr>
              <a:t>:</a:t>
            </a:r>
            <a:endParaRPr kumimoji="0" lang="en-US" sz="2400" b="1" i="0" u="none" strike="noStrike" kern="0" cap="none" spc="0" normalizeH="0" baseline="0" noProof="0" dirty="0">
              <a:ln>
                <a:noFill/>
              </a:ln>
              <a:solidFill>
                <a:schemeClr val="tx1"/>
              </a:solidFill>
              <a:effectLst/>
              <a:uLnTx/>
              <a:uFillTx/>
              <a:latin typeface="Arial Unicode MS" pitchFamily="34" charset="-122"/>
              <a:ea typeface="黑体" pitchFamily="2" charset="-122"/>
              <a:cs typeface="+mn-cs"/>
            </a:endParaRPr>
          </a:p>
        </p:txBody>
      </p:sp>
    </p:spTree>
    <p:extLst>
      <p:ext uri="{BB962C8B-B14F-4D97-AF65-F5344CB8AC3E}">
        <p14:creationId xmlns:p14="http://schemas.microsoft.com/office/powerpoint/2010/main" val="1387936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8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B</a:t>
            </a:r>
            <a:r>
              <a:rPr lang="en-US" dirty="0" smtClean="0"/>
              <a:t>. Hand-object Motion Capture</a:t>
            </a:r>
            <a:endParaRPr lang="zh-CN" altLang="en-US" dirty="0"/>
          </a:p>
        </p:txBody>
      </p:sp>
      <p:pic>
        <p:nvPicPr>
          <p:cNvPr id="5" name="media9.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cstate="print"/>
          <a:stretch>
            <a:fillRect/>
          </a:stretch>
        </p:blipFill>
        <p:spPr>
          <a:xfrm>
            <a:off x="1187623" y="1484784"/>
            <a:ext cx="6432715" cy="4824536"/>
          </a:xfrm>
          <a:prstGeom prst="rect">
            <a:avLst/>
          </a:prstGeom>
        </p:spPr>
      </p:pic>
      <p:sp>
        <p:nvSpPr>
          <p:cNvPr id="4" name="Content Placeholder 2"/>
          <p:cNvSpPr txBox="1">
            <a:spLocks/>
          </p:cNvSpPr>
          <p:nvPr/>
        </p:nvSpPr>
        <p:spPr bwMode="auto">
          <a:xfrm>
            <a:off x="179512" y="980728"/>
            <a:ext cx="8712968"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spcBef>
                <a:spcPct val="20000"/>
              </a:spcBef>
              <a:buClr>
                <a:srgbClr val="C00000"/>
              </a:buClr>
              <a:buSzPct val="90000"/>
              <a:defRPr/>
            </a:pPr>
            <a:r>
              <a:rPr lang="en-US" b="1" i="1" u="sng" dirty="0" smtClean="0"/>
              <a:t>Results </a:t>
            </a:r>
            <a:r>
              <a:rPr lang="en-US" altLang="zh-CN" b="1" i="1" u="sng" dirty="0" smtClean="0"/>
              <a:t>— </a:t>
            </a:r>
            <a:r>
              <a:rPr kumimoji="0" lang="en-US" sz="2400" b="1" i="1" u="sng" strike="noStrike" kern="0" cap="none" spc="0" normalizeH="0" baseline="0" noProof="0" dirty="0" smtClean="0">
                <a:ln>
                  <a:noFill/>
                </a:ln>
                <a:solidFill>
                  <a:schemeClr val="tx1"/>
                </a:solidFill>
                <a:effectLst/>
                <a:uLnTx/>
                <a:uFillTx/>
                <a:latin typeface="Arial Unicode MS" pitchFamily="34" charset="-122"/>
                <a:ea typeface="黑体" pitchFamily="2" charset="-122"/>
                <a:cs typeface="+mn-cs"/>
              </a:rPr>
              <a:t>Retargeting</a:t>
            </a:r>
            <a:r>
              <a:rPr kumimoji="0" lang="en-US" sz="2400" b="1" i="1" u="sng" strike="noStrike" kern="0" cap="none" spc="0" normalizeH="0" noProof="0" dirty="0" smtClean="0">
                <a:ln>
                  <a:noFill/>
                </a:ln>
                <a:solidFill>
                  <a:schemeClr val="tx1"/>
                </a:solidFill>
                <a:effectLst/>
                <a:uLnTx/>
                <a:uFillTx/>
                <a:latin typeface="Arial Unicode MS" pitchFamily="34" charset="-122"/>
                <a:ea typeface="黑体" pitchFamily="2" charset="-122"/>
                <a:cs typeface="+mn-cs"/>
              </a:rPr>
              <a:t> to New Objects</a:t>
            </a:r>
            <a:r>
              <a:rPr kumimoji="0" lang="en-US" sz="2400" b="1" i="1" u="sng" strike="noStrike" kern="0" cap="none" spc="0" normalizeH="0" baseline="0" noProof="0" dirty="0" smtClean="0">
                <a:ln>
                  <a:noFill/>
                </a:ln>
                <a:solidFill>
                  <a:schemeClr val="tx1"/>
                </a:solidFill>
                <a:effectLst/>
                <a:uLnTx/>
                <a:uFillTx/>
                <a:latin typeface="Arial Unicode MS" pitchFamily="34" charset="-122"/>
                <a:ea typeface="黑体" pitchFamily="2" charset="-122"/>
                <a:cs typeface="+mn-cs"/>
              </a:rPr>
              <a:t>:</a:t>
            </a:r>
            <a:endParaRPr kumimoji="0" lang="en-US" sz="2400" b="1" i="0" u="none" strike="noStrike" kern="0" cap="none" spc="0" normalizeH="0" baseline="0" noProof="0" dirty="0">
              <a:ln>
                <a:noFill/>
              </a:ln>
              <a:solidFill>
                <a:schemeClr val="tx1"/>
              </a:solidFill>
              <a:effectLst/>
              <a:uLnTx/>
              <a:uFillTx/>
              <a:latin typeface="Arial Unicode MS" pitchFamily="34" charset="-122"/>
              <a:ea typeface="黑体" pitchFamily="2" charset="-122"/>
              <a:cs typeface="+mn-cs"/>
            </a:endParaRPr>
          </a:p>
        </p:txBody>
      </p:sp>
    </p:spTree>
    <p:extLst>
      <p:ext uri="{BB962C8B-B14F-4D97-AF65-F5344CB8AC3E}">
        <p14:creationId xmlns:p14="http://schemas.microsoft.com/office/powerpoint/2010/main" val="3416995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1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914400"/>
          </a:xfrm>
        </p:spPr>
        <p:txBody>
          <a:bodyPr/>
          <a:lstStyle/>
          <a:p>
            <a:r>
              <a:rPr lang="en-US" altLang="zh-CN" dirty="0" smtClean="0">
                <a:latin typeface="+mn-lt"/>
              </a:rPr>
              <a:t>Outline</a:t>
            </a:r>
            <a:endParaRPr lang="en-US" dirty="0">
              <a:latin typeface="+mn-lt"/>
            </a:endParaRPr>
          </a:p>
        </p:txBody>
      </p:sp>
      <p:sp>
        <p:nvSpPr>
          <p:cNvPr id="17" name="Content Placeholder 14"/>
          <p:cNvSpPr>
            <a:spLocks noGrp="1"/>
          </p:cNvSpPr>
          <p:nvPr>
            <p:ph idx="1"/>
          </p:nvPr>
        </p:nvSpPr>
        <p:spPr>
          <a:xfrm>
            <a:off x="179512" y="980728"/>
            <a:ext cx="8712968" cy="5184576"/>
          </a:xfrm>
        </p:spPr>
        <p:txBody>
          <a:bodyPr/>
          <a:lstStyle/>
          <a:p>
            <a:pPr>
              <a:buFont typeface="Wingdings" pitchFamily="2" charset="2"/>
              <a:buChar char="q"/>
            </a:pPr>
            <a:r>
              <a:rPr lang="en-US" dirty="0" smtClean="0"/>
              <a:t>How “Analysis by synthesis (</a:t>
            </a:r>
            <a:r>
              <a:rPr lang="en-US" dirty="0" err="1" smtClean="0"/>
              <a:t>AbS</a:t>
            </a:r>
            <a:r>
              <a:rPr lang="en-US" dirty="0" smtClean="0"/>
              <a:t>)” methods can be improved for reconstruction of close interacting motions?</a:t>
            </a:r>
          </a:p>
        </p:txBody>
      </p:sp>
      <p:pic>
        <p:nvPicPr>
          <p:cNvPr id="19" name="Picture 18" descr="b.jpg"/>
          <p:cNvPicPr>
            <a:picLocks noChangeAspect="1"/>
          </p:cNvPicPr>
          <p:nvPr/>
        </p:nvPicPr>
        <p:blipFill>
          <a:blip r:embed="rId2" cstate="print"/>
          <a:stretch>
            <a:fillRect/>
          </a:stretch>
        </p:blipFill>
        <p:spPr>
          <a:xfrm>
            <a:off x="2339752" y="3573016"/>
            <a:ext cx="2130167" cy="1584176"/>
          </a:xfrm>
          <a:prstGeom prst="rect">
            <a:avLst/>
          </a:prstGeom>
        </p:spPr>
      </p:pic>
      <p:pic>
        <p:nvPicPr>
          <p:cNvPr id="26" name="Picture 2" descr="E:\Defense_Slides\v_4\HandCap_Image\real_man.png"/>
          <p:cNvPicPr>
            <a:picLocks noChangeAspect="1" noChangeArrowheads="1"/>
          </p:cNvPicPr>
          <p:nvPr/>
        </p:nvPicPr>
        <p:blipFill>
          <a:blip r:embed="rId3" cstate="print"/>
          <a:srcRect/>
          <a:stretch>
            <a:fillRect/>
          </a:stretch>
        </p:blipFill>
        <p:spPr bwMode="auto">
          <a:xfrm>
            <a:off x="4932040" y="3717032"/>
            <a:ext cx="1868916" cy="1440160"/>
          </a:xfrm>
          <a:prstGeom prst="rect">
            <a:avLst/>
          </a:prstGeom>
          <a:noFill/>
        </p:spPr>
      </p:pic>
      <p:pic>
        <p:nvPicPr>
          <p:cNvPr id="30" name="Picture 3" descr="E:\Defense_Slides\v_4\HandCap_Image\syn_man.png"/>
          <p:cNvPicPr>
            <a:picLocks noChangeAspect="1" noChangeArrowheads="1"/>
          </p:cNvPicPr>
          <p:nvPr/>
        </p:nvPicPr>
        <p:blipFill>
          <a:blip r:embed="rId4" cstate="print"/>
          <a:srcRect/>
          <a:stretch>
            <a:fillRect/>
          </a:stretch>
        </p:blipFill>
        <p:spPr bwMode="auto">
          <a:xfrm>
            <a:off x="6804248" y="3717032"/>
            <a:ext cx="1850834" cy="1440160"/>
          </a:xfrm>
          <a:prstGeom prst="rect">
            <a:avLst/>
          </a:prstGeom>
          <a:noFill/>
        </p:spPr>
      </p:pic>
      <p:sp>
        <p:nvSpPr>
          <p:cNvPr id="31" name="Rectangle 30"/>
          <p:cNvSpPr/>
          <p:nvPr/>
        </p:nvSpPr>
        <p:spPr bwMode="auto">
          <a:xfrm>
            <a:off x="179512" y="2060848"/>
            <a:ext cx="4320480" cy="3816424"/>
          </a:xfrm>
          <a:prstGeom prst="rect">
            <a:avLst/>
          </a:prstGeom>
          <a:noFill/>
          <a:ln w="19050" algn="ctr">
            <a:solidFill>
              <a:srgbClr val="C00000"/>
            </a:solidFill>
            <a:miter lim="800000"/>
            <a:headEnd/>
            <a:tailEnd/>
          </a:ln>
          <a:effectLst/>
        </p:spPr>
        <p:txBody>
          <a:bodyPr lIns="91446" tIns="91446" rIns="91446" bIns="91446" rtlCol="0" anchor="ctr"/>
          <a:lstStyle/>
          <a:p>
            <a:pPr algn="ctr"/>
            <a:endParaRPr lang="en-US" sz="2800" smtClean="0">
              <a:solidFill>
                <a:schemeClr val="bg1"/>
              </a:solidFill>
              <a:effectLst>
                <a:outerShdw blurRad="38100" dist="38100" dir="2700000" algn="tl">
                  <a:srgbClr val="000000">
                    <a:alpha val="43137"/>
                  </a:srgbClr>
                </a:outerShdw>
              </a:effectLst>
              <a:latin typeface="黑体" pitchFamily="2" charset="-122"/>
              <a:ea typeface="黑体" pitchFamily="2" charset="-122"/>
            </a:endParaRPr>
          </a:p>
        </p:txBody>
      </p:sp>
      <p:sp>
        <p:nvSpPr>
          <p:cNvPr id="32" name="Rectangle 31"/>
          <p:cNvSpPr/>
          <p:nvPr/>
        </p:nvSpPr>
        <p:spPr bwMode="auto">
          <a:xfrm>
            <a:off x="4644008" y="2060848"/>
            <a:ext cx="4320480" cy="3816424"/>
          </a:xfrm>
          <a:prstGeom prst="rect">
            <a:avLst/>
          </a:prstGeom>
          <a:noFill/>
          <a:ln w="19050" algn="ctr">
            <a:solidFill>
              <a:srgbClr val="C00000"/>
            </a:solidFill>
            <a:miter lim="800000"/>
            <a:headEnd/>
            <a:tailEnd/>
          </a:ln>
          <a:effectLst/>
        </p:spPr>
        <p:txBody>
          <a:bodyPr lIns="91446" tIns="91446" rIns="91446" bIns="91446" rtlCol="0" anchor="ctr"/>
          <a:lstStyle/>
          <a:p>
            <a:pPr algn="ctr"/>
            <a:endParaRPr lang="en-US" sz="2800" smtClean="0">
              <a:solidFill>
                <a:schemeClr val="bg1"/>
              </a:solidFill>
              <a:effectLst>
                <a:outerShdw blurRad="38100" dist="38100" dir="2700000" algn="tl">
                  <a:srgbClr val="000000">
                    <a:alpha val="43137"/>
                  </a:srgbClr>
                </a:outerShdw>
              </a:effectLst>
              <a:latin typeface="黑体" pitchFamily="2" charset="-122"/>
              <a:ea typeface="黑体" pitchFamily="2" charset="-122"/>
            </a:endParaRPr>
          </a:p>
        </p:txBody>
      </p:sp>
      <p:pic>
        <p:nvPicPr>
          <p:cNvPr id="33" name="Picture 32" descr="c.jpg"/>
          <p:cNvPicPr>
            <a:picLocks noChangeAspect="1"/>
          </p:cNvPicPr>
          <p:nvPr/>
        </p:nvPicPr>
        <p:blipFill>
          <a:blip r:embed="rId5" cstate="print"/>
          <a:stretch>
            <a:fillRect/>
          </a:stretch>
        </p:blipFill>
        <p:spPr>
          <a:xfrm>
            <a:off x="323528" y="3573016"/>
            <a:ext cx="1904677" cy="1512168"/>
          </a:xfrm>
          <a:prstGeom prst="rect">
            <a:avLst/>
          </a:prstGeom>
        </p:spPr>
      </p:pic>
      <p:sp>
        <p:nvSpPr>
          <p:cNvPr id="35" name="TextBox 34"/>
          <p:cNvSpPr txBox="1"/>
          <p:nvPr/>
        </p:nvSpPr>
        <p:spPr>
          <a:xfrm>
            <a:off x="179512" y="1713002"/>
            <a:ext cx="648072" cy="707886"/>
          </a:xfrm>
          <a:prstGeom prst="rect">
            <a:avLst/>
          </a:prstGeom>
          <a:noFill/>
        </p:spPr>
        <p:txBody>
          <a:bodyPr wrap="square" rtlCol="0">
            <a:spAutoFit/>
          </a:bodyPr>
          <a:lstStyle/>
          <a:p>
            <a:r>
              <a:rPr lang="en-US" sz="4000" b="1" dirty="0" smtClean="0">
                <a:solidFill>
                  <a:srgbClr val="C00000"/>
                </a:solidFill>
                <a:latin typeface="Stencil Std" pitchFamily="82" charset="0"/>
              </a:rPr>
              <a:t>A</a:t>
            </a:r>
            <a:endParaRPr lang="en-US" sz="4000" b="1" dirty="0">
              <a:solidFill>
                <a:srgbClr val="C00000"/>
              </a:solidFill>
              <a:latin typeface="Stencil Std" pitchFamily="82" charset="0"/>
            </a:endParaRPr>
          </a:p>
        </p:txBody>
      </p:sp>
      <p:sp>
        <p:nvSpPr>
          <p:cNvPr id="36" name="TextBox 35"/>
          <p:cNvSpPr txBox="1"/>
          <p:nvPr/>
        </p:nvSpPr>
        <p:spPr>
          <a:xfrm>
            <a:off x="4644008" y="1700808"/>
            <a:ext cx="648072" cy="707886"/>
          </a:xfrm>
          <a:prstGeom prst="rect">
            <a:avLst/>
          </a:prstGeom>
          <a:noFill/>
        </p:spPr>
        <p:txBody>
          <a:bodyPr wrap="square" rtlCol="0">
            <a:spAutoFit/>
          </a:bodyPr>
          <a:lstStyle/>
          <a:p>
            <a:r>
              <a:rPr lang="en-US" sz="4000" b="1" dirty="0" smtClean="0">
                <a:solidFill>
                  <a:srgbClr val="C00000"/>
                </a:solidFill>
                <a:latin typeface="Stencil Std" pitchFamily="82" charset="0"/>
              </a:rPr>
              <a:t>B</a:t>
            </a:r>
            <a:endParaRPr lang="en-US" sz="4000" b="1" dirty="0">
              <a:solidFill>
                <a:srgbClr val="C00000"/>
              </a:solidFill>
              <a:latin typeface="Stencil Std" pitchFamily="82" charset="0"/>
            </a:endParaRPr>
          </a:p>
        </p:txBody>
      </p:sp>
      <p:sp>
        <p:nvSpPr>
          <p:cNvPr id="37" name="Rectangle 36"/>
          <p:cNvSpPr/>
          <p:nvPr/>
        </p:nvSpPr>
        <p:spPr bwMode="auto">
          <a:xfrm>
            <a:off x="323528" y="5157192"/>
            <a:ext cx="4032448" cy="432048"/>
          </a:xfrm>
          <a:prstGeom prst="rect">
            <a:avLst/>
          </a:prstGeom>
          <a:noFill/>
          <a:ln w="25400" algn="ctr">
            <a:noFill/>
            <a:miter lim="800000"/>
            <a:headEnd/>
            <a:tailEnd/>
          </a:ln>
          <a:effectLst/>
        </p:spPr>
        <p:txBody>
          <a:bodyPr lIns="91446" tIns="91446" rIns="91446" bIns="91446" rtlCol="0" anchor="ctr"/>
          <a:lstStyle/>
          <a:p>
            <a:pPr marL="341313" lvl="0" indent="-341313" algn="ctr">
              <a:spcBef>
                <a:spcPct val="20000"/>
              </a:spcBef>
              <a:buClr>
                <a:srgbClr val="C00000"/>
              </a:buClr>
              <a:buSzPct val="90000"/>
              <a:defRPr/>
            </a:pPr>
            <a:r>
              <a:rPr lang="en-US" sz="2000" kern="0" dirty="0" err="1" smtClean="0">
                <a:latin typeface="+mn-lt"/>
                <a:ea typeface="黑体" pitchFamily="2" charset="-122"/>
              </a:rPr>
              <a:t>AbS</a:t>
            </a:r>
            <a:r>
              <a:rPr lang="en-US" sz="2000" kern="0" dirty="0" smtClean="0">
                <a:latin typeface="+mn-lt"/>
                <a:ea typeface="黑体" pitchFamily="2" charset="-122"/>
              </a:rPr>
              <a:t> for body labeling</a:t>
            </a:r>
            <a:endParaRPr lang="en-US" sz="2000" b="1" kern="0" dirty="0" smtClean="0">
              <a:solidFill>
                <a:srgbClr val="C00000"/>
              </a:solidFill>
              <a:latin typeface="+mn-lt"/>
              <a:ea typeface="黑体" pitchFamily="2" charset="-122"/>
            </a:endParaRPr>
          </a:p>
        </p:txBody>
      </p:sp>
      <p:sp>
        <p:nvSpPr>
          <p:cNvPr id="38" name="Rectangle 37"/>
          <p:cNvSpPr/>
          <p:nvPr/>
        </p:nvSpPr>
        <p:spPr bwMode="auto">
          <a:xfrm>
            <a:off x="4788024" y="5157192"/>
            <a:ext cx="4248472" cy="576064"/>
          </a:xfrm>
          <a:prstGeom prst="rect">
            <a:avLst/>
          </a:prstGeom>
          <a:noFill/>
          <a:ln w="25400" algn="ctr">
            <a:noFill/>
            <a:miter lim="800000"/>
            <a:headEnd/>
            <a:tailEnd/>
          </a:ln>
          <a:effectLst/>
        </p:spPr>
        <p:txBody>
          <a:bodyPr lIns="91446" tIns="91446" rIns="91446" bIns="91446" rtlCol="0" anchor="ctr"/>
          <a:lstStyle/>
          <a:p>
            <a:pPr marL="341313" lvl="0" indent="-341313" algn="ctr">
              <a:spcBef>
                <a:spcPct val="20000"/>
              </a:spcBef>
              <a:buClr>
                <a:srgbClr val="C00000"/>
              </a:buClr>
              <a:buSzPct val="90000"/>
              <a:defRPr/>
            </a:pPr>
            <a:r>
              <a:rPr lang="en-US" sz="2000" kern="0" dirty="0" err="1" smtClean="0">
                <a:latin typeface="+mn-lt"/>
                <a:ea typeface="黑体" pitchFamily="2" charset="-122"/>
              </a:rPr>
              <a:t>AbS</a:t>
            </a:r>
            <a:r>
              <a:rPr lang="en-US" sz="2000" kern="0" dirty="0" smtClean="0">
                <a:latin typeface="+mn-lt"/>
                <a:ea typeface="黑体" pitchFamily="2" charset="-122"/>
              </a:rPr>
              <a:t> with physics constraint</a:t>
            </a:r>
            <a:endParaRPr lang="en-US" sz="2000" b="1" kern="0" dirty="0" smtClean="0">
              <a:solidFill>
                <a:srgbClr val="C00000"/>
              </a:solidFill>
              <a:latin typeface="+mn-lt"/>
              <a:ea typeface="黑体" pitchFamily="2" charset="-122"/>
            </a:endParaRPr>
          </a:p>
        </p:txBody>
      </p:sp>
      <p:sp>
        <p:nvSpPr>
          <p:cNvPr id="42" name="Rectangle 41"/>
          <p:cNvSpPr/>
          <p:nvPr/>
        </p:nvSpPr>
        <p:spPr bwMode="auto">
          <a:xfrm>
            <a:off x="467544" y="2132856"/>
            <a:ext cx="4032448" cy="504056"/>
          </a:xfrm>
          <a:prstGeom prst="rect">
            <a:avLst/>
          </a:prstGeom>
          <a:noFill/>
          <a:ln w="25400" algn="ctr">
            <a:noFill/>
            <a:miter lim="800000"/>
            <a:headEnd/>
            <a:tailEnd/>
          </a:ln>
          <a:effectLst/>
        </p:spPr>
        <p:txBody>
          <a:bodyPr lIns="91446" tIns="91446" rIns="91446" bIns="91446" rtlCol="0" anchor="ctr"/>
          <a:lstStyle/>
          <a:p>
            <a:pPr marL="341313" lvl="0" indent="-341313" algn="ctr">
              <a:spcBef>
                <a:spcPct val="20000"/>
              </a:spcBef>
              <a:buClr>
                <a:srgbClr val="C00000"/>
              </a:buClr>
              <a:buSzPct val="90000"/>
              <a:defRPr/>
            </a:pPr>
            <a:r>
              <a:rPr lang="en-US" sz="2000" b="1" kern="0" dirty="0" smtClean="0">
                <a:solidFill>
                  <a:srgbClr val="C00000"/>
                </a:solidFill>
                <a:latin typeface="+mn-lt"/>
                <a:ea typeface="黑体" pitchFamily="2" charset="-122"/>
              </a:rPr>
              <a:t>Multi-person motion capture </a:t>
            </a:r>
            <a:r>
              <a:rPr lang="en-US" sz="1600" b="1" kern="0" dirty="0" smtClean="0">
                <a:solidFill>
                  <a:srgbClr val="C00000"/>
                </a:solidFill>
                <a:latin typeface="+mn-lt"/>
                <a:ea typeface="黑体" pitchFamily="2" charset="-122"/>
              </a:rPr>
              <a:t>(PAMI 2013) </a:t>
            </a:r>
          </a:p>
        </p:txBody>
      </p:sp>
      <p:sp>
        <p:nvSpPr>
          <p:cNvPr id="43" name="Rectangle 42"/>
          <p:cNvSpPr/>
          <p:nvPr/>
        </p:nvSpPr>
        <p:spPr bwMode="auto">
          <a:xfrm>
            <a:off x="4788024" y="2105472"/>
            <a:ext cx="4248472" cy="531440"/>
          </a:xfrm>
          <a:prstGeom prst="rect">
            <a:avLst/>
          </a:prstGeom>
          <a:noFill/>
          <a:ln w="25400" algn="ctr">
            <a:noFill/>
            <a:miter lim="800000"/>
            <a:headEnd/>
            <a:tailEnd/>
          </a:ln>
          <a:effectLst/>
        </p:spPr>
        <p:txBody>
          <a:bodyPr lIns="91446" tIns="91446" rIns="91446" bIns="91446" rtlCol="0" anchor="ctr"/>
          <a:lstStyle/>
          <a:p>
            <a:pPr marL="341313" lvl="0" indent="-341313" algn="ctr">
              <a:spcBef>
                <a:spcPct val="20000"/>
              </a:spcBef>
              <a:buClr>
                <a:srgbClr val="C00000"/>
              </a:buClr>
              <a:buSzPct val="90000"/>
              <a:defRPr/>
            </a:pPr>
            <a:r>
              <a:rPr lang="en-US" sz="2000" b="1" kern="0" dirty="0" smtClean="0">
                <a:solidFill>
                  <a:srgbClr val="C00000"/>
                </a:solidFill>
                <a:latin typeface="+mn-lt"/>
                <a:ea typeface="黑体" pitchFamily="2" charset="-122"/>
              </a:rPr>
              <a:t>Hand-object motion capture </a:t>
            </a:r>
            <a:r>
              <a:rPr lang="en-US" sz="1600" b="1" kern="0" dirty="0" smtClean="0">
                <a:solidFill>
                  <a:srgbClr val="C00000"/>
                </a:solidFill>
                <a:latin typeface="+mn-lt"/>
                <a:ea typeface="黑体" pitchFamily="2" charset="-122"/>
              </a:rPr>
              <a:t>(SIGGRAPH 2013) </a:t>
            </a:r>
          </a:p>
        </p:txBody>
      </p:sp>
      <p:sp>
        <p:nvSpPr>
          <p:cNvPr id="20" name="Rectangle 19"/>
          <p:cNvSpPr/>
          <p:nvPr/>
        </p:nvSpPr>
        <p:spPr>
          <a:xfrm>
            <a:off x="323528" y="2772217"/>
            <a:ext cx="4248472" cy="584775"/>
          </a:xfrm>
          <a:prstGeom prst="rect">
            <a:avLst/>
          </a:prstGeom>
        </p:spPr>
        <p:txBody>
          <a:bodyPr wrap="square">
            <a:spAutoFit/>
          </a:bodyPr>
          <a:lstStyle/>
          <a:p>
            <a:r>
              <a:rPr lang="en-US" sz="1600" dirty="0" smtClean="0"/>
              <a:t>with </a:t>
            </a:r>
            <a:r>
              <a:rPr lang="en-US" sz="1600" dirty="0" err="1" smtClean="0"/>
              <a:t>Juergen</a:t>
            </a:r>
            <a:r>
              <a:rPr lang="en-US" sz="1600" dirty="0" smtClean="0"/>
              <a:t> Gall, </a:t>
            </a:r>
            <a:r>
              <a:rPr lang="en-US" sz="1600" dirty="0" err="1" smtClean="0"/>
              <a:t>Carsten</a:t>
            </a:r>
            <a:r>
              <a:rPr lang="en-US" sz="1600" dirty="0" smtClean="0"/>
              <a:t> Stoll, </a:t>
            </a:r>
            <a:r>
              <a:rPr lang="en-US" sz="1600" dirty="0" err="1" smtClean="0"/>
              <a:t>Qionghai</a:t>
            </a:r>
            <a:r>
              <a:rPr lang="en-US" sz="1600" dirty="0" smtClean="0"/>
              <a:t> Dai, Hans-Peter Seidel, Christian </a:t>
            </a:r>
            <a:r>
              <a:rPr lang="en-US" sz="1600" dirty="0" err="1" smtClean="0"/>
              <a:t>Theobalt</a:t>
            </a:r>
            <a:endParaRPr lang="en-US" sz="1600" dirty="0"/>
          </a:p>
        </p:txBody>
      </p:sp>
      <p:sp>
        <p:nvSpPr>
          <p:cNvPr id="21" name="Rectangle 20"/>
          <p:cNvSpPr/>
          <p:nvPr/>
        </p:nvSpPr>
        <p:spPr>
          <a:xfrm>
            <a:off x="4644008" y="2780928"/>
            <a:ext cx="4499992" cy="584775"/>
          </a:xfrm>
          <a:prstGeom prst="rect">
            <a:avLst/>
          </a:prstGeom>
        </p:spPr>
        <p:txBody>
          <a:bodyPr wrap="square">
            <a:spAutoFit/>
          </a:bodyPr>
          <a:lstStyle/>
          <a:p>
            <a:r>
              <a:rPr lang="en-US" sz="1600" dirty="0" smtClean="0"/>
              <a:t>with </a:t>
            </a:r>
            <a:r>
              <a:rPr lang="en-US" sz="1600" dirty="0" err="1" smtClean="0"/>
              <a:t>Yangang</a:t>
            </a:r>
            <a:r>
              <a:rPr lang="en-US" sz="1600" dirty="0" smtClean="0"/>
              <a:t> Wang, </a:t>
            </a:r>
            <a:r>
              <a:rPr lang="en-US" sz="1600" dirty="0" err="1" smtClean="0"/>
              <a:t>Jianyuan</a:t>
            </a:r>
            <a:r>
              <a:rPr lang="en-US" sz="1600" dirty="0" smtClean="0"/>
              <a:t> Min, </a:t>
            </a:r>
            <a:r>
              <a:rPr lang="en-US" sz="1600" dirty="0" err="1" smtClean="0"/>
              <a:t>Jianjie</a:t>
            </a:r>
            <a:r>
              <a:rPr lang="en-US" sz="1600" dirty="0" smtClean="0"/>
              <a:t> Zhang, </a:t>
            </a:r>
            <a:r>
              <a:rPr lang="en-US" sz="1600" dirty="0" err="1" smtClean="0"/>
              <a:t>Feng</a:t>
            </a:r>
            <a:r>
              <a:rPr lang="en-US" sz="1600" dirty="0" smtClean="0"/>
              <a:t> </a:t>
            </a:r>
            <a:r>
              <a:rPr lang="en-US" sz="1600" dirty="0" err="1" smtClean="0"/>
              <a:t>Xu</a:t>
            </a:r>
            <a:r>
              <a:rPr lang="en-US" sz="1600" dirty="0" smtClean="0"/>
              <a:t>, </a:t>
            </a:r>
            <a:r>
              <a:rPr lang="en-US" sz="1600" dirty="0" err="1" smtClean="0"/>
              <a:t>Qionghai</a:t>
            </a:r>
            <a:r>
              <a:rPr lang="en-US" sz="1600" dirty="0" smtClean="0"/>
              <a:t> Dai, </a:t>
            </a:r>
            <a:r>
              <a:rPr lang="en-US" sz="1600" dirty="0" err="1" smtClean="0"/>
              <a:t>Jinxiang</a:t>
            </a:r>
            <a:r>
              <a:rPr lang="en-US" sz="1600" dirty="0" smtClean="0"/>
              <a:t> </a:t>
            </a:r>
            <a:r>
              <a:rPr lang="en-US" sz="1600" dirty="0" err="1" smtClean="0"/>
              <a:t>Chai</a:t>
            </a:r>
            <a:endParaRPr lang="en-US" sz="1600" dirty="0"/>
          </a:p>
        </p:txBody>
      </p:sp>
    </p:spTree>
    <p:extLst>
      <p:ext uri="{BB962C8B-B14F-4D97-AF65-F5344CB8AC3E}">
        <p14:creationId xmlns:p14="http://schemas.microsoft.com/office/powerpoint/2010/main" val="195885437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B</a:t>
            </a:r>
            <a:r>
              <a:rPr lang="en-US" dirty="0" smtClean="0"/>
              <a:t>. Hand-object Motion Capture</a:t>
            </a:r>
            <a:endParaRPr lang="zh-CN" altLang="en-US" dirty="0"/>
          </a:p>
        </p:txBody>
      </p:sp>
      <p:pic>
        <p:nvPicPr>
          <p:cNvPr id="6" name="media10.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cstate="print"/>
          <a:stretch>
            <a:fillRect/>
          </a:stretch>
        </p:blipFill>
        <p:spPr>
          <a:xfrm>
            <a:off x="1307637" y="1484784"/>
            <a:ext cx="6432715" cy="4824536"/>
          </a:xfrm>
          <a:prstGeom prst="rect">
            <a:avLst/>
          </a:prstGeom>
        </p:spPr>
      </p:pic>
      <p:sp>
        <p:nvSpPr>
          <p:cNvPr id="4" name="Content Placeholder 2"/>
          <p:cNvSpPr txBox="1">
            <a:spLocks/>
          </p:cNvSpPr>
          <p:nvPr/>
        </p:nvSpPr>
        <p:spPr bwMode="auto">
          <a:xfrm>
            <a:off x="179512" y="980728"/>
            <a:ext cx="8712968"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spcBef>
                <a:spcPct val="20000"/>
              </a:spcBef>
              <a:buClr>
                <a:srgbClr val="C00000"/>
              </a:buClr>
              <a:buSzPct val="90000"/>
            </a:pPr>
            <a:r>
              <a:rPr lang="en-US" b="1" i="1" u="sng" dirty="0" smtClean="0"/>
              <a:t>Results </a:t>
            </a:r>
            <a:r>
              <a:rPr lang="en-US" altLang="zh-CN" b="1" i="1" u="sng" dirty="0" smtClean="0"/>
              <a:t>— </a:t>
            </a:r>
            <a:r>
              <a:rPr lang="en-US" b="1" i="1" u="sng" kern="0" dirty="0" smtClean="0">
                <a:latin typeface="Arial Unicode MS" pitchFamily="34" charset="-122"/>
                <a:ea typeface="黑体" pitchFamily="2" charset="-122"/>
              </a:rPr>
              <a:t>Modifying the Friction Coefficients:</a:t>
            </a:r>
            <a:endParaRPr kumimoji="0" lang="en-US" sz="2400" b="1" i="0" u="none" strike="noStrike" kern="0" cap="none" spc="0" normalizeH="0" baseline="0" noProof="0" dirty="0">
              <a:ln>
                <a:noFill/>
              </a:ln>
              <a:solidFill>
                <a:schemeClr val="tx1"/>
              </a:solidFill>
              <a:effectLst/>
              <a:uLnTx/>
              <a:uFillTx/>
              <a:latin typeface="Arial Unicode MS" pitchFamily="34" charset="-122"/>
              <a:ea typeface="黑体" pitchFamily="2" charset="-122"/>
              <a:cs typeface="+mn-cs"/>
            </a:endParaRPr>
          </a:p>
        </p:txBody>
      </p:sp>
    </p:spTree>
    <p:extLst>
      <p:ext uri="{BB962C8B-B14F-4D97-AF65-F5344CB8AC3E}">
        <p14:creationId xmlns:p14="http://schemas.microsoft.com/office/powerpoint/2010/main" val="2397660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64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152400"/>
            <a:ext cx="9829800" cy="7294305"/>
          </a:xfrm>
          <a:prstGeom prst="rect">
            <a:avLst/>
          </a:prstGeom>
          <a:noFill/>
        </p:spPr>
        <p:txBody>
          <a:bodyPr wrap="square" rtlCol="0">
            <a:spAutoFit/>
          </a:bodyPr>
          <a:lstStyle/>
          <a:p>
            <a:endParaRPr lang="en-US" dirty="0" smtClean="0">
              <a:latin typeface="Arial" pitchFamily="34" charset="0"/>
              <a:cs typeface="Arial" pitchFamily="34" charset="0"/>
            </a:endParaRPr>
          </a:p>
          <a:p>
            <a:endParaRPr lang="en-US" dirty="0">
              <a:latin typeface="Arial" pitchFamily="34" charset="0"/>
              <a:cs typeface="Arial" pitchFamily="34" charset="0"/>
            </a:endParaRPr>
          </a:p>
          <a:p>
            <a:endParaRPr lang="en-US" dirty="0" smtClean="0">
              <a:latin typeface="Arial" pitchFamily="34" charset="0"/>
              <a:cs typeface="Arial" pitchFamily="34" charset="0"/>
            </a:endParaRPr>
          </a:p>
          <a:p>
            <a:endParaRPr lang="en-US" dirty="0">
              <a:latin typeface="Arial" pitchFamily="34" charset="0"/>
              <a:cs typeface="Arial" pitchFamily="34" charset="0"/>
            </a:endParaRPr>
          </a:p>
          <a:p>
            <a:endParaRPr lang="en-US" dirty="0" smtClean="0">
              <a:latin typeface="Arial" pitchFamily="34" charset="0"/>
              <a:cs typeface="Arial" pitchFamily="34" charset="0"/>
            </a:endParaRPr>
          </a:p>
          <a:p>
            <a:endParaRPr lang="en-US" dirty="0">
              <a:latin typeface="Arial" pitchFamily="34" charset="0"/>
              <a:cs typeface="Arial" pitchFamily="34" charset="0"/>
            </a:endParaRPr>
          </a:p>
          <a:p>
            <a:endParaRPr lang="en-US" dirty="0" smtClean="0">
              <a:latin typeface="Arial" pitchFamily="34" charset="0"/>
              <a:cs typeface="Arial" pitchFamily="34" charset="0"/>
            </a:endParaRPr>
          </a:p>
          <a:p>
            <a:endParaRPr lang="en-US" dirty="0">
              <a:latin typeface="Arial" pitchFamily="34" charset="0"/>
              <a:cs typeface="Arial" pitchFamily="34" charset="0"/>
            </a:endParaRPr>
          </a:p>
          <a:p>
            <a:endParaRPr lang="en-US" dirty="0" smtClean="0">
              <a:latin typeface="Arial" pitchFamily="34" charset="0"/>
              <a:cs typeface="Arial" pitchFamily="34" charset="0"/>
            </a:endParaRPr>
          </a:p>
          <a:p>
            <a:endParaRPr lang="en-US" dirty="0">
              <a:latin typeface="Arial" pitchFamily="34" charset="0"/>
              <a:cs typeface="Arial" pitchFamily="34" charset="0"/>
            </a:endParaRPr>
          </a:p>
          <a:p>
            <a:endParaRPr lang="en-US" dirty="0" smtClean="0">
              <a:latin typeface="Arial" pitchFamily="34" charset="0"/>
              <a:cs typeface="Arial" pitchFamily="34" charset="0"/>
            </a:endParaRPr>
          </a:p>
          <a:p>
            <a:endParaRPr lang="en-US" dirty="0">
              <a:latin typeface="Arial" pitchFamily="34" charset="0"/>
              <a:cs typeface="Arial" pitchFamily="34" charset="0"/>
            </a:endParaRPr>
          </a:p>
          <a:p>
            <a:endParaRPr lang="en-US" dirty="0" smtClean="0">
              <a:latin typeface="Arial" pitchFamily="34" charset="0"/>
              <a:cs typeface="Arial" pitchFamily="34" charset="0"/>
            </a:endParaRPr>
          </a:p>
          <a:p>
            <a:endParaRPr lang="en-US" dirty="0">
              <a:latin typeface="Arial" pitchFamily="34" charset="0"/>
              <a:cs typeface="Arial" pitchFamily="34" charset="0"/>
            </a:endParaRPr>
          </a:p>
          <a:p>
            <a:endParaRPr lang="en-US" dirty="0" smtClean="0">
              <a:latin typeface="Arial" pitchFamily="34" charset="0"/>
              <a:cs typeface="Arial" pitchFamily="34" charset="0"/>
            </a:endParaRPr>
          </a:p>
          <a:p>
            <a:endParaRPr lang="en-US" dirty="0">
              <a:latin typeface="Arial" pitchFamily="34" charset="0"/>
              <a:cs typeface="Arial" pitchFamily="34" charset="0"/>
            </a:endParaRPr>
          </a:p>
          <a:p>
            <a:endParaRPr lang="en-US" dirty="0" smtClean="0">
              <a:latin typeface="Arial" pitchFamily="34" charset="0"/>
              <a:cs typeface="Arial" pitchFamily="34" charset="0"/>
            </a:endParaRPr>
          </a:p>
          <a:p>
            <a:endParaRPr lang="en-US" dirty="0">
              <a:latin typeface="Arial" pitchFamily="34" charset="0"/>
              <a:cs typeface="Arial" pitchFamily="34" charset="0"/>
            </a:endParaRPr>
          </a:p>
          <a:p>
            <a:endParaRPr lang="en-US" dirty="0" smtClean="0">
              <a:latin typeface="Arial" pitchFamily="34" charset="0"/>
              <a:cs typeface="Arial" pitchFamily="34" charset="0"/>
            </a:endParaRPr>
          </a:p>
          <a:p>
            <a:endParaRPr lang="en-US" dirty="0">
              <a:latin typeface="Arial" pitchFamily="34" charset="0"/>
              <a:cs typeface="Arial" pitchFamily="34" charset="0"/>
            </a:endParaRPr>
          </a:p>
          <a:p>
            <a:endParaRPr lang="en-US" dirty="0" smtClean="0">
              <a:latin typeface="Arial" pitchFamily="34" charset="0"/>
              <a:cs typeface="Arial" pitchFamily="34" charset="0"/>
            </a:endParaRPr>
          </a:p>
          <a:p>
            <a:endParaRPr lang="en-US" dirty="0">
              <a:latin typeface="Arial" pitchFamily="34" charset="0"/>
              <a:cs typeface="Arial" pitchFamily="34" charset="0"/>
            </a:endParaRPr>
          </a:p>
          <a:p>
            <a:endParaRPr lang="en-US" dirty="0" smtClean="0">
              <a:latin typeface="Arial" pitchFamily="34" charset="0"/>
              <a:cs typeface="Arial" pitchFamily="34" charset="0"/>
            </a:endParaRPr>
          </a:p>
          <a:p>
            <a:endParaRPr lang="en-US" dirty="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p:txBody>
      </p:sp>
      <p:sp>
        <p:nvSpPr>
          <p:cNvPr id="7" name="Title 6"/>
          <p:cNvSpPr>
            <a:spLocks noGrp="1"/>
          </p:cNvSpPr>
          <p:nvPr>
            <p:ph type="title"/>
          </p:nvPr>
        </p:nvSpPr>
        <p:spPr/>
        <p:txBody>
          <a:bodyPr/>
          <a:lstStyle/>
          <a:p>
            <a:r>
              <a:rPr lang="en-US" altLang="zh-CN" dirty="0" smtClean="0"/>
              <a:t>B</a:t>
            </a:r>
            <a:r>
              <a:rPr lang="en-US" dirty="0" smtClean="0"/>
              <a:t>. Hand-object Motion Capture </a:t>
            </a:r>
            <a:endParaRPr lang="en-US" dirty="0"/>
          </a:p>
        </p:txBody>
      </p:sp>
      <p:sp>
        <p:nvSpPr>
          <p:cNvPr id="9" name="Content Placeholder 2"/>
          <p:cNvSpPr>
            <a:spLocks noGrp="1"/>
          </p:cNvSpPr>
          <p:nvPr>
            <p:ph idx="1"/>
          </p:nvPr>
        </p:nvSpPr>
        <p:spPr>
          <a:xfrm>
            <a:off x="179512" y="983704"/>
            <a:ext cx="8839200" cy="5181600"/>
          </a:xfrm>
        </p:spPr>
        <p:txBody>
          <a:bodyPr>
            <a:noAutofit/>
          </a:bodyPr>
          <a:lstStyle/>
          <a:p>
            <a:pPr marL="0" indent="0">
              <a:buNone/>
            </a:pPr>
            <a:r>
              <a:rPr lang="en-US" sz="2600" b="1" dirty="0" smtClean="0">
                <a:latin typeface="+mn-lt"/>
              </a:rPr>
              <a:t>A video-based motion capture system for modeling physically realistic motion for hand manipulation</a:t>
            </a:r>
          </a:p>
        </p:txBody>
      </p:sp>
      <p:pic>
        <p:nvPicPr>
          <p:cNvPr id="2" name="media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387996" y="1900808"/>
            <a:ext cx="6444208" cy="48331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8361"/>
    </mc:Choice>
    <mc:Fallback xmlns="">
      <p:transition spd="slow" advTm="183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6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remove"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extLst mod="1">
    <p:ext uri="{E180D4A7-C9FB-4DFB-919C-405C955672EB}">
      <p14:showEvtLst xmlns:p14="http://schemas.microsoft.com/office/powerpoint/2010/main">
        <p14:playEvt time="9965" objId="3"/>
        <p14:stopEvt time="17612" objId="3"/>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B</a:t>
            </a:r>
            <a:r>
              <a:rPr lang="en-US" dirty="0" smtClean="0"/>
              <a:t>. Hand-object Motion Capture </a:t>
            </a:r>
            <a:endParaRPr lang="en-US" dirty="0"/>
          </a:p>
        </p:txBody>
      </p:sp>
      <p:sp>
        <p:nvSpPr>
          <p:cNvPr id="3" name="Content Placeholder 2"/>
          <p:cNvSpPr>
            <a:spLocks noGrp="1"/>
          </p:cNvSpPr>
          <p:nvPr>
            <p:ph idx="1"/>
          </p:nvPr>
        </p:nvSpPr>
        <p:spPr>
          <a:xfrm>
            <a:off x="251520" y="1563960"/>
            <a:ext cx="6629401" cy="4313312"/>
          </a:xfrm>
        </p:spPr>
        <p:txBody>
          <a:bodyPr>
            <a:normAutofit/>
          </a:bodyPr>
          <a:lstStyle/>
          <a:p>
            <a:pPr>
              <a:buFont typeface="Arial Unicode MS" pitchFamily="34" charset="-122"/>
              <a:buChar char="■"/>
            </a:pPr>
            <a:r>
              <a:rPr lang="en-US" sz="2400" dirty="0" smtClean="0">
                <a:latin typeface="+mn-lt"/>
              </a:rPr>
              <a:t>Requires modeling hand articulations,  object movement, and subtle contact phenomena</a:t>
            </a:r>
          </a:p>
          <a:p>
            <a:pPr marL="0" indent="0">
              <a:buNone/>
            </a:pPr>
            <a:r>
              <a:rPr lang="en-US" sz="2200" dirty="0">
                <a:solidFill>
                  <a:srgbClr val="FFFF00"/>
                </a:solidFill>
                <a:latin typeface="+mn-lt"/>
              </a:rPr>
              <a:t> </a:t>
            </a:r>
            <a:r>
              <a:rPr lang="en-US" sz="2200" dirty="0" smtClean="0">
                <a:solidFill>
                  <a:srgbClr val="FFFF00"/>
                </a:solidFill>
                <a:latin typeface="+mn-lt"/>
              </a:rPr>
              <a:t>     </a:t>
            </a:r>
            <a:r>
              <a:rPr lang="en-US" sz="2200" dirty="0" smtClean="0">
                <a:latin typeface="+mn-lt"/>
              </a:rPr>
              <a:t>- high dimensional (28 + 6)</a:t>
            </a:r>
          </a:p>
          <a:p>
            <a:pPr marL="0" indent="0">
              <a:buNone/>
            </a:pPr>
            <a:r>
              <a:rPr lang="en-US" sz="2200" dirty="0">
                <a:latin typeface="+mn-lt"/>
              </a:rPr>
              <a:t> </a:t>
            </a:r>
            <a:r>
              <a:rPr lang="en-US" sz="2200" dirty="0" smtClean="0">
                <a:latin typeface="+mn-lt"/>
              </a:rPr>
              <a:t>     - discontinuous (frequent contacts)</a:t>
            </a:r>
          </a:p>
          <a:p>
            <a:pPr marL="0" indent="0">
              <a:buNone/>
            </a:pPr>
            <a:r>
              <a:rPr lang="en-US" sz="2200" dirty="0">
                <a:latin typeface="+mn-lt"/>
              </a:rPr>
              <a:t> </a:t>
            </a:r>
            <a:r>
              <a:rPr lang="en-US" sz="2200" dirty="0" smtClean="0">
                <a:latin typeface="+mn-lt"/>
              </a:rPr>
              <a:t>     - coordinated movement and subtle interaction</a:t>
            </a:r>
            <a:endParaRPr lang="en-US" sz="2200" dirty="0">
              <a:latin typeface="+mn-lt"/>
            </a:endParaRPr>
          </a:p>
          <a:p>
            <a:pPr marL="0" indent="0">
              <a:buNone/>
            </a:pPr>
            <a:endParaRPr lang="en-US" sz="3000" dirty="0" smtClean="0"/>
          </a:p>
          <a:p>
            <a:pPr>
              <a:buFont typeface="Arial Unicode MS" pitchFamily="34" charset="-122"/>
              <a:buChar char="■"/>
            </a:pPr>
            <a:r>
              <a:rPr lang="en-US" sz="2600" dirty="0"/>
              <a:t>I</a:t>
            </a:r>
            <a:r>
              <a:rPr lang="en-US" sz="2600" dirty="0" smtClean="0"/>
              <a:t>mage measurement is often ambiguous</a:t>
            </a:r>
          </a:p>
          <a:p>
            <a:pPr marL="0" indent="0">
              <a:buNone/>
            </a:pPr>
            <a:r>
              <a:rPr lang="en-US" sz="2200" dirty="0"/>
              <a:t> </a:t>
            </a:r>
            <a:r>
              <a:rPr lang="en-US" sz="2200" dirty="0" smtClean="0"/>
              <a:t>     - lack of distinctive features </a:t>
            </a:r>
          </a:p>
          <a:p>
            <a:pPr marL="0" indent="0">
              <a:buNone/>
            </a:pPr>
            <a:r>
              <a:rPr lang="en-US" sz="2200" dirty="0"/>
              <a:t> </a:t>
            </a:r>
            <a:r>
              <a:rPr lang="en-US" sz="2200" dirty="0" smtClean="0"/>
              <a:t>     - non-diffuse surfaces</a:t>
            </a:r>
          </a:p>
          <a:p>
            <a:pPr marL="0" indent="0">
              <a:buNone/>
            </a:pPr>
            <a:r>
              <a:rPr lang="en-US" sz="2200" dirty="0"/>
              <a:t> </a:t>
            </a:r>
            <a:r>
              <a:rPr lang="en-US" sz="2200" dirty="0" smtClean="0"/>
              <a:t>     - significant occlusions</a:t>
            </a:r>
            <a:endParaRPr lang="en-US" sz="2200" dirty="0"/>
          </a:p>
        </p:txBody>
      </p:sp>
      <p:pic>
        <p:nvPicPr>
          <p:cNvPr id="140698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1628800"/>
            <a:ext cx="1810072" cy="174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0698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0144" y="4221088"/>
            <a:ext cx="1800200" cy="1719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bwMode="auto">
          <a:xfrm>
            <a:off x="251520" y="981075"/>
            <a:ext cx="8640960" cy="503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1313" lvl="0" indent="-341313">
              <a:spcBef>
                <a:spcPct val="20000"/>
              </a:spcBef>
              <a:buClr>
                <a:srgbClr val="C00000"/>
              </a:buClr>
              <a:buSzPct val="90000"/>
            </a:pPr>
            <a:r>
              <a:rPr lang="en-US" sz="2600" b="1" i="1" u="sng" kern="0" dirty="0" smtClean="0">
                <a:latin typeface="+mn-lt"/>
                <a:ea typeface="黑体" pitchFamily="2" charset="-122"/>
              </a:rPr>
              <a:t>Challenges: </a:t>
            </a:r>
            <a:endParaRPr kumimoji="0" lang="en-US" altLang="zh-CN" sz="2600" b="1" i="0" u="none" strike="noStrike" kern="0" cap="none" spc="0" normalizeH="0" baseline="0" noProof="0" dirty="0" smtClean="0">
              <a:ln>
                <a:noFill/>
              </a:ln>
              <a:solidFill>
                <a:schemeClr val="tx1"/>
              </a:solidFill>
              <a:effectLst/>
              <a:uLnTx/>
              <a:uFillTx/>
              <a:latin typeface="+mn-lt"/>
              <a:ea typeface="黑体" pitchFamily="2" charset="-122"/>
              <a:cs typeface="+mn-cs"/>
            </a:endParaRPr>
          </a:p>
          <a:p>
            <a:pPr marL="341313" marR="0" lvl="0" indent="-341313" algn="l" defTabSz="914400" rtl="0" eaLnBrk="0" fontAlgn="base" latinLnBrk="0" hangingPunct="0">
              <a:lnSpc>
                <a:spcPct val="100000"/>
              </a:lnSpc>
              <a:spcBef>
                <a:spcPct val="20000"/>
              </a:spcBef>
              <a:spcAft>
                <a:spcPct val="0"/>
              </a:spcAft>
              <a:buClr>
                <a:srgbClr val="C00000"/>
              </a:buClr>
              <a:buSzPct val="90000"/>
              <a:buFont typeface="Wingdings" pitchFamily="2" charset="2"/>
              <a:buChar char="§"/>
              <a:tabLst/>
              <a:defRPr/>
            </a:pPr>
            <a:endParaRPr kumimoji="0" lang="en-US" altLang="zh-CN" sz="2600" b="1" i="0" u="none" strike="noStrike" kern="0" cap="none" spc="0" normalizeH="0" baseline="0" noProof="0" dirty="0" smtClean="0">
              <a:ln>
                <a:noFill/>
              </a:ln>
              <a:solidFill>
                <a:schemeClr val="tx1"/>
              </a:solidFill>
              <a:effectLst/>
              <a:uLnTx/>
              <a:uFillTx/>
              <a:latin typeface="+mn-lt"/>
              <a:ea typeface="黑体" pitchFamily="2" charset="-122"/>
              <a:cs typeface="+mn-cs"/>
            </a:endParaRPr>
          </a:p>
          <a:p>
            <a:pPr marL="341313" marR="0" lvl="0" indent="-341313" algn="l" defTabSz="914400" rtl="0" eaLnBrk="0" fontAlgn="base" latinLnBrk="0" hangingPunct="0">
              <a:lnSpc>
                <a:spcPct val="100000"/>
              </a:lnSpc>
              <a:spcBef>
                <a:spcPct val="20000"/>
              </a:spcBef>
              <a:spcAft>
                <a:spcPct val="0"/>
              </a:spcAft>
              <a:buClr>
                <a:srgbClr val="C00000"/>
              </a:buClr>
              <a:buSzPct val="90000"/>
              <a:buFont typeface="Wingdings" panose="05000000000000000000" pitchFamily="2" charset="2"/>
              <a:buNone/>
              <a:tabLst/>
              <a:defRPr/>
            </a:pPr>
            <a:endParaRPr kumimoji="0" lang="en-US" altLang="zh-CN" sz="2600" b="1" i="0" u="none" strike="noStrike" kern="0" cap="none" spc="0" normalizeH="0" baseline="0" noProof="0" dirty="0" smtClean="0">
              <a:ln>
                <a:noFill/>
              </a:ln>
              <a:solidFill>
                <a:schemeClr val="tx1"/>
              </a:solidFill>
              <a:effectLst/>
              <a:uLnTx/>
              <a:uFillTx/>
              <a:latin typeface="+mn-lt"/>
              <a:ea typeface="黑体" pitchFamily="2" charset="-122"/>
              <a:cs typeface="+mn-cs"/>
            </a:endParaRPr>
          </a:p>
          <a:p>
            <a:pPr marL="341313" marR="0" lvl="0" indent="-341313" algn="l" defTabSz="914400" rtl="0" eaLnBrk="0" fontAlgn="base" latinLnBrk="0" hangingPunct="0">
              <a:lnSpc>
                <a:spcPct val="100000"/>
              </a:lnSpc>
              <a:spcBef>
                <a:spcPct val="20000"/>
              </a:spcBef>
              <a:spcAft>
                <a:spcPct val="0"/>
              </a:spcAft>
              <a:buClr>
                <a:srgbClr val="C00000"/>
              </a:buClr>
              <a:buSzPct val="90000"/>
              <a:buFont typeface="Wingdings" panose="05000000000000000000" pitchFamily="2" charset="2"/>
              <a:buNone/>
              <a:tabLst/>
              <a:defRPr/>
            </a:pPr>
            <a:endParaRPr kumimoji="0" lang="en-US" altLang="zh-CN" sz="2600" b="1" i="0" u="none" strike="noStrike" kern="0" cap="none" spc="0" normalizeH="0" baseline="0" noProof="0" dirty="0" smtClean="0">
              <a:ln>
                <a:noFill/>
              </a:ln>
              <a:solidFill>
                <a:schemeClr val="tx1"/>
              </a:solidFill>
              <a:effectLst/>
              <a:uLnTx/>
              <a:uFillTx/>
              <a:latin typeface="+mn-lt"/>
              <a:ea typeface="黑体" pitchFamily="2" charset="-122"/>
              <a:cs typeface="+mn-cs"/>
            </a:endParaRPr>
          </a:p>
          <a:p>
            <a:pPr marL="741363" marR="0" lvl="1" indent="-284163" algn="l" defTabSz="914400" rtl="0" eaLnBrk="0" fontAlgn="base" latinLnBrk="0" hangingPunct="0">
              <a:lnSpc>
                <a:spcPct val="100000"/>
              </a:lnSpc>
              <a:spcBef>
                <a:spcPct val="20000"/>
              </a:spcBef>
              <a:spcAft>
                <a:spcPct val="0"/>
              </a:spcAft>
              <a:buClr>
                <a:srgbClr val="C00000"/>
              </a:buClr>
              <a:buSzPct val="80000"/>
              <a:buFont typeface="Wingdings" panose="05000000000000000000" pitchFamily="2" charset="2"/>
              <a:buNone/>
              <a:tabLst/>
              <a:defRPr/>
            </a:pPr>
            <a:r>
              <a:rPr kumimoji="0" lang="en-US" sz="2600" b="1" i="0" u="none" strike="noStrike" kern="0" cap="none" spc="0" normalizeH="0" baseline="0" noProof="0" dirty="0" smtClean="0">
                <a:ln>
                  <a:noFill/>
                </a:ln>
                <a:solidFill>
                  <a:schemeClr val="tx1"/>
                </a:solidFill>
                <a:effectLst/>
                <a:uLnTx/>
                <a:uFillTx/>
                <a:latin typeface="+mn-lt"/>
                <a:ea typeface="黑体" pitchFamily="2" charset="-122"/>
              </a:rPr>
              <a:t/>
            </a:r>
            <a:br>
              <a:rPr kumimoji="0" lang="en-US" sz="2600" b="1" i="0" u="none" strike="noStrike" kern="0" cap="none" spc="0" normalizeH="0" baseline="0" noProof="0" dirty="0" smtClean="0">
                <a:ln>
                  <a:noFill/>
                </a:ln>
                <a:solidFill>
                  <a:schemeClr val="tx1"/>
                </a:solidFill>
                <a:effectLst/>
                <a:uLnTx/>
                <a:uFillTx/>
                <a:latin typeface="+mn-lt"/>
                <a:ea typeface="黑体" pitchFamily="2" charset="-122"/>
              </a:rPr>
            </a:br>
            <a:endParaRPr kumimoji="0" lang="en-US" sz="2000" b="0" i="0" u="none" strike="noStrike" kern="0" cap="none" spc="0" normalizeH="0" baseline="0" noProof="0" dirty="0" smtClean="0">
              <a:ln>
                <a:noFill/>
              </a:ln>
              <a:solidFill>
                <a:schemeClr val="tx1"/>
              </a:solidFill>
              <a:effectLst/>
              <a:uLnTx/>
              <a:uFillTx/>
              <a:latin typeface="Arial Unicode MS" pitchFamily="34" charset="-122"/>
              <a:ea typeface="黑体" pitchFamily="2" charset="-122"/>
            </a:endParaRPr>
          </a:p>
          <a:p>
            <a:pPr marL="341313" marR="0" lvl="0" indent="-341313" algn="l" defTabSz="914400" rtl="0" eaLnBrk="0" fontAlgn="base" latinLnBrk="0" hangingPunct="0">
              <a:lnSpc>
                <a:spcPct val="100000"/>
              </a:lnSpc>
              <a:spcBef>
                <a:spcPct val="20000"/>
              </a:spcBef>
              <a:spcAft>
                <a:spcPct val="0"/>
              </a:spcAft>
              <a:buClr>
                <a:srgbClr val="C00000"/>
              </a:buClr>
              <a:buSzPct val="90000"/>
              <a:buFont typeface="Wingdings" panose="05000000000000000000" pitchFamily="2" charset="2"/>
              <a:buNone/>
              <a:tabLst/>
              <a:defRPr/>
            </a:pPr>
            <a:endParaRPr kumimoji="0" lang="en-US" sz="2400" b="0" i="0" u="none" strike="noStrike" kern="0" cap="none" spc="0" normalizeH="0" baseline="0" noProof="0" dirty="0" smtClean="0">
              <a:ln>
                <a:noFill/>
              </a:ln>
              <a:solidFill>
                <a:schemeClr val="tx1"/>
              </a:solidFill>
              <a:effectLst/>
              <a:uLnTx/>
              <a:uFillTx/>
              <a:latin typeface="Arial Unicode MS" pitchFamily="34" charset="-122"/>
              <a:ea typeface="黑体" pitchFamily="2" charset="-122"/>
              <a:cs typeface="+mn-cs"/>
            </a:endParaRPr>
          </a:p>
          <a:p>
            <a:pPr marL="341313" marR="0" lvl="0" indent="-341313" algn="l" defTabSz="914400" rtl="0" eaLnBrk="0" fontAlgn="base" latinLnBrk="0" hangingPunct="0">
              <a:lnSpc>
                <a:spcPct val="100000"/>
              </a:lnSpc>
              <a:spcBef>
                <a:spcPct val="20000"/>
              </a:spcBef>
              <a:spcAft>
                <a:spcPct val="0"/>
              </a:spcAft>
              <a:buClr>
                <a:srgbClr val="C00000"/>
              </a:buClr>
              <a:buSzPct val="90000"/>
              <a:buFont typeface="Arial Unicode MS" pitchFamily="34" charset="-122"/>
              <a:buChar char="■"/>
              <a:tabLst/>
              <a:defRPr/>
            </a:pPr>
            <a:endParaRPr kumimoji="0" lang="en-US" sz="2400" b="0" i="0" u="none" strike="noStrike" kern="0" cap="none" spc="0" normalizeH="0" baseline="0" noProof="0" dirty="0" smtClean="0">
              <a:ln>
                <a:noFill/>
              </a:ln>
              <a:solidFill>
                <a:schemeClr val="tx1"/>
              </a:solidFill>
              <a:effectLst/>
              <a:uLnTx/>
              <a:uFillTx/>
              <a:latin typeface="Arial Unicode MS" pitchFamily="34" charset="-122"/>
              <a:ea typeface="黑体" pitchFamily="2" charset="-122"/>
              <a:cs typeface="+mn-cs"/>
            </a:endParaRPr>
          </a:p>
          <a:p>
            <a:pPr marL="341313" marR="0" lvl="0" indent="-341313" algn="l" defTabSz="914400" rtl="0" eaLnBrk="0" fontAlgn="base" latinLnBrk="0" hangingPunct="0">
              <a:lnSpc>
                <a:spcPct val="100000"/>
              </a:lnSpc>
              <a:spcBef>
                <a:spcPct val="20000"/>
              </a:spcBef>
              <a:spcAft>
                <a:spcPct val="0"/>
              </a:spcAft>
              <a:buClr>
                <a:srgbClr val="C00000"/>
              </a:buClr>
              <a:buSzPct val="90000"/>
              <a:buFont typeface="Arial Unicode MS" pitchFamily="34" charset="-122"/>
              <a:buChar char="■"/>
              <a:tabLst/>
              <a:defRPr/>
            </a:pPr>
            <a:endParaRPr kumimoji="0" lang="en-US" sz="2400" b="0" i="0" u="none" strike="noStrike" kern="0" cap="none" spc="0" normalizeH="0" baseline="0" noProof="0" dirty="0" smtClean="0">
              <a:ln>
                <a:noFill/>
              </a:ln>
              <a:solidFill>
                <a:schemeClr val="tx1"/>
              </a:solidFill>
              <a:effectLst/>
              <a:uLnTx/>
              <a:uFillTx/>
              <a:latin typeface="Arial Unicode MS" pitchFamily="34" charset="-122"/>
              <a:ea typeface="黑体" pitchFamily="2" charset="-122"/>
              <a:cs typeface="+mn-cs"/>
            </a:endParaRPr>
          </a:p>
          <a:p>
            <a:pPr marL="341313" marR="0" lvl="0" indent="-341313" algn="l" defTabSz="914400" rtl="0" eaLnBrk="0" fontAlgn="base" latinLnBrk="0" hangingPunct="0">
              <a:lnSpc>
                <a:spcPct val="100000"/>
              </a:lnSpc>
              <a:spcBef>
                <a:spcPct val="20000"/>
              </a:spcBef>
              <a:spcAft>
                <a:spcPct val="0"/>
              </a:spcAft>
              <a:buClr>
                <a:srgbClr val="C00000"/>
              </a:buClr>
              <a:buSzPct val="90000"/>
              <a:buFont typeface="Arial Unicode MS" pitchFamily="34" charset="-122"/>
              <a:buChar char="■"/>
              <a:tabLst/>
              <a:defRPr/>
            </a:pPr>
            <a:endParaRPr kumimoji="0" lang="en-US" sz="2400" b="0" i="0" u="none" strike="noStrike" kern="0" cap="none" spc="0" normalizeH="0" baseline="0" noProof="0" dirty="0" smtClean="0">
              <a:ln>
                <a:noFill/>
              </a:ln>
              <a:solidFill>
                <a:schemeClr val="tx1"/>
              </a:solidFill>
              <a:effectLst/>
              <a:uLnTx/>
              <a:uFillTx/>
              <a:latin typeface="Arial Unicode MS" pitchFamily="34" charset="-122"/>
              <a:ea typeface="黑体" pitchFamily="2" charset="-122"/>
              <a:cs typeface="+mn-cs"/>
            </a:endParaRPr>
          </a:p>
          <a:p>
            <a:pPr marL="341313" marR="0" lvl="0" indent="-341313" algn="l" defTabSz="914400" rtl="0" eaLnBrk="0" fontAlgn="base" latinLnBrk="0" hangingPunct="0">
              <a:lnSpc>
                <a:spcPct val="100000"/>
              </a:lnSpc>
              <a:spcBef>
                <a:spcPct val="20000"/>
              </a:spcBef>
              <a:spcAft>
                <a:spcPct val="0"/>
              </a:spcAft>
              <a:buClr>
                <a:srgbClr val="C00000"/>
              </a:buClr>
              <a:buSzPct val="90000"/>
              <a:buFont typeface="Arial Unicode MS" pitchFamily="34" charset="-122"/>
              <a:buChar char="■"/>
              <a:tabLst/>
              <a:defRPr/>
            </a:pPr>
            <a:endParaRPr kumimoji="0" lang="en-US" sz="2400" b="0" i="0" u="none" strike="noStrike" kern="0" cap="none" spc="0" normalizeH="0" baseline="0" noProof="0" dirty="0" smtClean="0">
              <a:ln>
                <a:noFill/>
              </a:ln>
              <a:solidFill>
                <a:schemeClr val="tx1"/>
              </a:solidFill>
              <a:effectLst/>
              <a:uLnTx/>
              <a:uFillTx/>
              <a:latin typeface="Arial Unicode MS" pitchFamily="34" charset="-122"/>
              <a:ea typeface="黑体" pitchFamily="2" charset="-122"/>
              <a:cs typeface="+mn-cs"/>
            </a:endParaRPr>
          </a:p>
          <a:p>
            <a:pPr marL="341313" marR="0" lvl="0" indent="-341313" algn="l" defTabSz="914400" rtl="0" eaLnBrk="0" fontAlgn="base" latinLnBrk="0" hangingPunct="0">
              <a:lnSpc>
                <a:spcPct val="100000"/>
              </a:lnSpc>
              <a:spcBef>
                <a:spcPct val="20000"/>
              </a:spcBef>
              <a:spcAft>
                <a:spcPct val="0"/>
              </a:spcAft>
              <a:buClr>
                <a:srgbClr val="C00000"/>
              </a:buClr>
              <a:buSzPct val="90000"/>
              <a:buFont typeface="Wingdings" panose="05000000000000000000" pitchFamily="2" charset="2"/>
              <a:buNone/>
              <a:tabLst/>
              <a:defRPr/>
            </a:pPr>
            <a:endParaRPr kumimoji="0" lang="en-US" sz="2400" b="0" i="0" u="none" strike="noStrike" kern="0" cap="none" spc="0" normalizeH="0" baseline="0" noProof="0" dirty="0" smtClean="0">
              <a:ln>
                <a:noFill/>
              </a:ln>
              <a:solidFill>
                <a:schemeClr val="tx1"/>
              </a:solidFill>
              <a:effectLst/>
              <a:uLnTx/>
              <a:uFillTx/>
              <a:latin typeface="Arial Unicode MS" pitchFamily="34" charset="-122"/>
              <a:ea typeface="黑体" pitchFamily="2" charset="-122"/>
              <a:cs typeface="+mn-cs"/>
            </a:endParaRPr>
          </a:p>
        </p:txBody>
      </p:sp>
    </p:spTree>
    <p:extLst>
      <p:ext uri="{BB962C8B-B14F-4D97-AF65-F5344CB8AC3E}">
        <p14:creationId xmlns:p14="http://schemas.microsoft.com/office/powerpoint/2010/main" val="1007327670"/>
      </p:ext>
    </p:extLst>
  </p:cSld>
  <p:clrMapOvr>
    <a:masterClrMapping/>
  </p:clrMapOvr>
  <mc:AlternateContent xmlns:mc="http://schemas.openxmlformats.org/markup-compatibility/2006" xmlns:p14="http://schemas.microsoft.com/office/powerpoint/2010/main">
    <mc:Choice Requires="p14">
      <p:transition spd="slow" p14:dur="2000" advTm="27791"/>
    </mc:Choice>
    <mc:Fallback xmlns="">
      <p:transition spd="slow" advTm="2779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B</a:t>
            </a:r>
            <a:r>
              <a:rPr lang="en-US" dirty="0" smtClean="0"/>
              <a:t>. Hand-object Motion Capture </a:t>
            </a:r>
            <a:endParaRPr lang="en-US" dirty="0"/>
          </a:p>
        </p:txBody>
      </p:sp>
      <p:sp>
        <p:nvSpPr>
          <p:cNvPr id="11" name="Content Placeholder 2"/>
          <p:cNvSpPr txBox="1">
            <a:spLocks/>
          </p:cNvSpPr>
          <p:nvPr/>
        </p:nvSpPr>
        <p:spPr bwMode="auto">
          <a:xfrm>
            <a:off x="251520" y="980728"/>
            <a:ext cx="8640960" cy="503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1313" indent="-341313">
              <a:spcBef>
                <a:spcPct val="20000"/>
              </a:spcBef>
              <a:buClr>
                <a:srgbClr val="C00000"/>
              </a:buClr>
              <a:buSzPct val="90000"/>
            </a:pPr>
            <a:r>
              <a:rPr lang="en-US" sz="2600" b="1" i="1" u="sng" kern="0" dirty="0" smtClean="0">
                <a:latin typeface="+mn-lt"/>
                <a:ea typeface="黑体" pitchFamily="2" charset="-122"/>
              </a:rPr>
              <a:t>Idea: </a:t>
            </a:r>
            <a:r>
              <a:rPr lang="en-US" altLang="zh-CN" sz="2600" b="1" dirty="0" smtClean="0">
                <a:latin typeface="+mn-lt"/>
                <a:ea typeface="黑体" pitchFamily="2" charset="-122"/>
              </a:rPr>
              <a:t> Integrate physics-based constraints to </a:t>
            </a:r>
            <a:r>
              <a:rPr lang="en-US" altLang="zh-CN" sz="2600" b="1" dirty="0" err="1" smtClean="0">
                <a:latin typeface="+mn-lt"/>
                <a:ea typeface="黑体" pitchFamily="2" charset="-122"/>
              </a:rPr>
              <a:t>SbA</a:t>
            </a:r>
            <a:endParaRPr kumimoji="0" lang="en-US" altLang="zh-CN" sz="2600" b="1" i="0" u="none" strike="noStrike" kern="0" cap="none" spc="0" normalizeH="0" baseline="0" noProof="0" dirty="0" smtClean="0">
              <a:ln>
                <a:noFill/>
              </a:ln>
              <a:solidFill>
                <a:schemeClr val="tx1"/>
              </a:solidFill>
              <a:effectLst/>
              <a:uLnTx/>
              <a:uFillTx/>
              <a:latin typeface="+mn-lt"/>
              <a:ea typeface="黑体" pitchFamily="2" charset="-122"/>
              <a:cs typeface="+mn-cs"/>
            </a:endParaRPr>
          </a:p>
          <a:p>
            <a:pPr marL="341313" marR="0" lvl="0" indent="-341313" algn="l" defTabSz="914400" rtl="0" eaLnBrk="0" fontAlgn="base" latinLnBrk="0" hangingPunct="0">
              <a:lnSpc>
                <a:spcPct val="100000"/>
              </a:lnSpc>
              <a:spcBef>
                <a:spcPct val="20000"/>
              </a:spcBef>
              <a:spcAft>
                <a:spcPct val="0"/>
              </a:spcAft>
              <a:buClr>
                <a:srgbClr val="C00000"/>
              </a:buClr>
              <a:buSzPct val="90000"/>
              <a:buFont typeface="Wingdings" panose="05000000000000000000" pitchFamily="2" charset="2"/>
              <a:buNone/>
              <a:tabLst/>
              <a:defRPr/>
            </a:pPr>
            <a:endParaRPr kumimoji="0" lang="en-US" sz="2400" b="0" i="0" u="none" strike="noStrike" kern="0" cap="none" spc="0" normalizeH="0" baseline="0" noProof="0" dirty="0" smtClean="0">
              <a:ln>
                <a:noFill/>
              </a:ln>
              <a:solidFill>
                <a:schemeClr val="tx1"/>
              </a:solidFill>
              <a:effectLst/>
              <a:uLnTx/>
              <a:uFillTx/>
              <a:latin typeface="Arial Unicode MS" pitchFamily="34" charset="-122"/>
              <a:ea typeface="黑体" pitchFamily="2" charset="-122"/>
              <a:cs typeface="+mn-cs"/>
            </a:endParaRPr>
          </a:p>
        </p:txBody>
      </p:sp>
      <p:pic>
        <p:nvPicPr>
          <p:cNvPr id="13" name="Picture 12" descr="10-19-2013 6-23-25 PM.jpg"/>
          <p:cNvPicPr>
            <a:picLocks noChangeAspect="1"/>
          </p:cNvPicPr>
          <p:nvPr/>
        </p:nvPicPr>
        <p:blipFill>
          <a:blip r:embed="rId5" cstate="print"/>
          <a:stretch>
            <a:fillRect/>
          </a:stretch>
        </p:blipFill>
        <p:spPr>
          <a:xfrm>
            <a:off x="685753" y="1791124"/>
            <a:ext cx="1345135" cy="1126000"/>
          </a:xfrm>
          <a:prstGeom prst="rect">
            <a:avLst/>
          </a:prstGeom>
        </p:spPr>
      </p:pic>
      <p:graphicFrame>
        <p:nvGraphicFramePr>
          <p:cNvPr id="15" name="Object 3"/>
          <p:cNvGraphicFramePr>
            <a:graphicFrameLocks noChangeAspect="1"/>
          </p:cNvGraphicFramePr>
          <p:nvPr/>
        </p:nvGraphicFramePr>
        <p:xfrm>
          <a:off x="2622550" y="2106613"/>
          <a:ext cx="3965575" cy="674687"/>
        </p:xfrm>
        <a:graphic>
          <a:graphicData uri="http://schemas.openxmlformats.org/presentationml/2006/ole">
            <mc:AlternateContent xmlns:mc="http://schemas.openxmlformats.org/markup-compatibility/2006">
              <mc:Choice xmlns:v="urn:schemas-microsoft-com:vml" Requires="v">
                <p:oleObj spid="_x0000_s1018930" name="Equation" r:id="rId6" imgW="1866600" imgH="317160" progId="Equation.DSMT4">
                  <p:embed/>
                </p:oleObj>
              </mc:Choice>
              <mc:Fallback>
                <p:oleObj name="Equation" r:id="rId6" imgW="1866600" imgH="317160" progId="Equation.DSMT4">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2550" y="2106613"/>
                        <a:ext cx="3965575" cy="67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 name="Rectangle 20"/>
          <p:cNvSpPr/>
          <p:nvPr/>
        </p:nvSpPr>
        <p:spPr>
          <a:xfrm>
            <a:off x="6444208" y="2924944"/>
            <a:ext cx="2664296" cy="461665"/>
          </a:xfrm>
          <a:prstGeom prst="rect">
            <a:avLst/>
          </a:prstGeom>
        </p:spPr>
        <p:txBody>
          <a:bodyPr wrap="square">
            <a:spAutoFit/>
          </a:bodyPr>
          <a:lstStyle/>
          <a:p>
            <a:pPr marL="285750" indent="-285750" algn="ctr">
              <a:spcBef>
                <a:spcPts val="400"/>
              </a:spcBef>
              <a:buSzPct val="95000"/>
              <a:defRPr/>
            </a:pPr>
            <a:r>
              <a:rPr lang="en-US" altLang="zh-CN" dirty="0" smtClean="0">
                <a:ea typeface="SimSun" pitchFamily="2" charset="-122"/>
              </a:rPr>
              <a:t>    </a:t>
            </a:r>
            <a:r>
              <a:rPr lang="en-US" altLang="zh-CN" sz="1800" dirty="0" smtClean="0">
                <a:ea typeface="SimSun" pitchFamily="2" charset="-122"/>
              </a:rPr>
              <a:t>Skeleton and Shape</a:t>
            </a:r>
          </a:p>
        </p:txBody>
      </p:sp>
      <p:sp>
        <p:nvSpPr>
          <p:cNvPr id="22" name="Rectangle 21"/>
          <p:cNvSpPr/>
          <p:nvPr/>
        </p:nvSpPr>
        <p:spPr>
          <a:xfrm>
            <a:off x="107504" y="3068960"/>
            <a:ext cx="2592288" cy="369332"/>
          </a:xfrm>
          <a:prstGeom prst="rect">
            <a:avLst/>
          </a:prstGeom>
        </p:spPr>
        <p:txBody>
          <a:bodyPr wrap="square">
            <a:spAutoFit/>
          </a:bodyPr>
          <a:lstStyle/>
          <a:p>
            <a:pPr marL="285750" indent="-285750" algn="ctr">
              <a:spcBef>
                <a:spcPts val="400"/>
              </a:spcBef>
              <a:buSzPct val="95000"/>
              <a:defRPr/>
            </a:pPr>
            <a:r>
              <a:rPr lang="en-US" altLang="zh-CN" sz="1800" dirty="0" smtClean="0">
                <a:ea typeface="SimSun" pitchFamily="2" charset="-122"/>
              </a:rPr>
              <a:t>Multi-view video data</a:t>
            </a:r>
          </a:p>
        </p:txBody>
      </p:sp>
      <p:pic>
        <p:nvPicPr>
          <p:cNvPr id="24" name="Picture 23" descr="10-19-2013 6-23-25 PM.jpg"/>
          <p:cNvPicPr>
            <a:picLocks noChangeAspect="1"/>
          </p:cNvPicPr>
          <p:nvPr/>
        </p:nvPicPr>
        <p:blipFill>
          <a:blip r:embed="rId5" cstate="print"/>
          <a:stretch>
            <a:fillRect/>
          </a:stretch>
        </p:blipFill>
        <p:spPr>
          <a:xfrm>
            <a:off x="755576" y="1858468"/>
            <a:ext cx="1345135" cy="1126000"/>
          </a:xfrm>
          <a:prstGeom prst="rect">
            <a:avLst/>
          </a:prstGeom>
        </p:spPr>
      </p:pic>
      <p:pic>
        <p:nvPicPr>
          <p:cNvPr id="26" name="Picture 25" descr="10-21-2013 9-00-05 PM.jpg"/>
          <p:cNvPicPr>
            <a:picLocks noChangeAspect="1"/>
          </p:cNvPicPr>
          <p:nvPr/>
        </p:nvPicPr>
        <p:blipFill>
          <a:blip r:embed="rId8" cstate="print"/>
          <a:stretch>
            <a:fillRect/>
          </a:stretch>
        </p:blipFill>
        <p:spPr>
          <a:xfrm>
            <a:off x="6732240" y="1700808"/>
            <a:ext cx="1487699" cy="1368152"/>
          </a:xfrm>
          <a:prstGeom prst="rect">
            <a:avLst/>
          </a:prstGeom>
        </p:spPr>
      </p:pic>
      <p:pic>
        <p:nvPicPr>
          <p:cNvPr id="27" name="Picture 26" descr="10-21-2013 9-01-44 PM.jpg"/>
          <p:cNvPicPr>
            <a:picLocks noChangeAspect="1"/>
          </p:cNvPicPr>
          <p:nvPr/>
        </p:nvPicPr>
        <p:blipFill>
          <a:blip r:embed="rId9" cstate="print"/>
          <a:stretch>
            <a:fillRect/>
          </a:stretch>
        </p:blipFill>
        <p:spPr>
          <a:xfrm>
            <a:off x="827584" y="1916832"/>
            <a:ext cx="1372197" cy="1152128"/>
          </a:xfrm>
          <a:prstGeom prst="rect">
            <a:avLst/>
          </a:prstGeom>
        </p:spPr>
      </p:pic>
      <p:sp>
        <p:nvSpPr>
          <p:cNvPr id="33" name="Content Placeholder 2"/>
          <p:cNvSpPr>
            <a:spLocks noGrp="1"/>
          </p:cNvSpPr>
          <p:nvPr>
            <p:ph idx="1"/>
          </p:nvPr>
        </p:nvSpPr>
        <p:spPr>
          <a:xfrm>
            <a:off x="611560" y="4869160"/>
            <a:ext cx="7560840" cy="1152128"/>
          </a:xfrm>
        </p:spPr>
        <p:txBody>
          <a:bodyPr/>
          <a:lstStyle/>
          <a:p>
            <a:pPr marL="0" indent="0">
              <a:buFont typeface="Arial" pitchFamily="34" charset="0"/>
              <a:buChar char="■"/>
            </a:pPr>
            <a:r>
              <a:rPr lang="en-US" sz="2000" dirty="0" smtClean="0">
                <a:latin typeface="+mn-lt"/>
              </a:rPr>
              <a:t> Parameterize the pose space       to physics animation space</a:t>
            </a:r>
          </a:p>
          <a:p>
            <a:pPr marL="0" indent="0">
              <a:buFont typeface="Arial" pitchFamily="34" charset="0"/>
              <a:buChar char="■"/>
            </a:pPr>
            <a:r>
              <a:rPr lang="en-US" sz="2000" i="1" dirty="0" smtClean="0">
                <a:latin typeface="+mn-lt"/>
              </a:rPr>
              <a:t> </a:t>
            </a:r>
            <a:r>
              <a:rPr lang="en-US" altLang="zh-CN" sz="2000" dirty="0" smtClean="0">
                <a:latin typeface="+mn-lt"/>
              </a:rPr>
              <a:t>Simultaneously modeling hand articulations, object  movement,   </a:t>
            </a:r>
          </a:p>
          <a:p>
            <a:pPr marL="0" indent="0"/>
            <a:r>
              <a:rPr lang="en-US" altLang="zh-CN" sz="2000" dirty="0" smtClean="0">
                <a:latin typeface="+mn-lt"/>
              </a:rPr>
              <a:t>   and subtle contact phenomena</a:t>
            </a:r>
            <a:endParaRPr lang="en-US" sz="2000" dirty="0">
              <a:latin typeface="+mn-lt"/>
            </a:endParaRPr>
          </a:p>
          <a:p>
            <a:endParaRPr lang="en-US" dirty="0"/>
          </a:p>
        </p:txBody>
      </p:sp>
      <p:graphicFrame>
        <p:nvGraphicFramePr>
          <p:cNvPr id="1018884" name="Object 4"/>
          <p:cNvGraphicFramePr>
            <a:graphicFrameLocks noChangeAspect="1"/>
          </p:cNvGraphicFramePr>
          <p:nvPr/>
        </p:nvGraphicFramePr>
        <p:xfrm>
          <a:off x="4283968" y="4869160"/>
          <a:ext cx="350838" cy="377825"/>
        </p:xfrm>
        <a:graphic>
          <a:graphicData uri="http://schemas.openxmlformats.org/presentationml/2006/ole">
            <mc:AlternateContent xmlns:mc="http://schemas.openxmlformats.org/markup-compatibility/2006">
              <mc:Choice xmlns:v="urn:schemas-microsoft-com:vml" Requires="v">
                <p:oleObj spid="_x0000_s1018931" name="Equation" r:id="rId10" imgW="164880" imgH="177480" progId="Equation.DSMT4">
                  <p:embed/>
                </p:oleObj>
              </mc:Choice>
              <mc:Fallback>
                <p:oleObj name="Equation" r:id="rId10" imgW="164880" imgH="177480" progId="Equation.DSMT4">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83968" y="4869160"/>
                        <a:ext cx="350838"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8885" name="Object 5"/>
          <p:cNvGraphicFramePr>
            <a:graphicFrameLocks noChangeAspect="1"/>
          </p:cNvGraphicFramePr>
          <p:nvPr/>
        </p:nvGraphicFramePr>
        <p:xfrm>
          <a:off x="7845227" y="4869160"/>
          <a:ext cx="399181" cy="324335"/>
        </p:xfrm>
        <a:graphic>
          <a:graphicData uri="http://schemas.openxmlformats.org/presentationml/2006/ole">
            <mc:AlternateContent xmlns:mc="http://schemas.openxmlformats.org/markup-compatibility/2006">
              <mc:Choice xmlns:v="urn:schemas-microsoft-com:vml" Requires="v">
                <p:oleObj spid="_x0000_s1018932" name="Equation" r:id="rId12" imgW="203040" imgH="164880" progId="Equation.DSMT4">
                  <p:embed/>
                </p:oleObj>
              </mc:Choice>
              <mc:Fallback>
                <p:oleObj name="Equation" r:id="rId12" imgW="203040" imgH="164880" progId="Equation.DSMT4">
                  <p:embed/>
                  <p:pic>
                    <p:nvPicPr>
                      <p:cNvPr id="0"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45227" y="4869160"/>
                        <a:ext cx="399181" cy="324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3" name="Group 42"/>
          <p:cNvGrpSpPr/>
          <p:nvPr/>
        </p:nvGrpSpPr>
        <p:grpSpPr>
          <a:xfrm>
            <a:off x="432283" y="2636912"/>
            <a:ext cx="8207426" cy="2160240"/>
            <a:chOff x="432283" y="2636912"/>
            <a:chExt cx="8207426" cy="2160240"/>
          </a:xfrm>
        </p:grpSpPr>
        <p:cxnSp>
          <p:nvCxnSpPr>
            <p:cNvPr id="29" name="Straight Connector 28"/>
            <p:cNvCxnSpPr/>
            <p:nvPr/>
          </p:nvCxnSpPr>
          <p:spPr bwMode="auto">
            <a:xfrm>
              <a:off x="5796136" y="2636912"/>
              <a:ext cx="504056" cy="0"/>
            </a:xfrm>
            <a:prstGeom prst="line">
              <a:avLst/>
            </a:prstGeom>
            <a:solidFill>
              <a:schemeClr val="accent1"/>
            </a:solidFill>
            <a:ln w="28575" cap="flat" cmpd="sng" algn="ctr">
              <a:solidFill>
                <a:srgbClr val="C00000"/>
              </a:solidFill>
              <a:prstDash val="solid"/>
              <a:round/>
              <a:headEnd type="none" w="med" len="med"/>
              <a:tailEnd type="none" w="med" len="med"/>
            </a:ln>
            <a:effectLst/>
          </p:spPr>
        </p:cxnSp>
        <p:cxnSp>
          <p:nvCxnSpPr>
            <p:cNvPr id="30" name="Straight Arrow Connector 29"/>
            <p:cNvCxnSpPr/>
            <p:nvPr/>
          </p:nvCxnSpPr>
          <p:spPr bwMode="auto">
            <a:xfrm>
              <a:off x="6012160" y="2636912"/>
              <a:ext cx="0" cy="1008112"/>
            </a:xfrm>
            <a:prstGeom prst="straightConnector1">
              <a:avLst/>
            </a:prstGeom>
            <a:solidFill>
              <a:schemeClr val="accent1"/>
            </a:solidFill>
            <a:ln w="28575" cap="flat" cmpd="sng" algn="ctr">
              <a:solidFill>
                <a:srgbClr val="C00000"/>
              </a:solidFill>
              <a:prstDash val="solid"/>
              <a:round/>
              <a:headEnd type="none" w="med" len="med"/>
              <a:tailEnd type="arrow"/>
            </a:ln>
            <a:effectLst/>
          </p:spPr>
        </p:cxnSp>
        <p:graphicFrame>
          <p:nvGraphicFramePr>
            <p:cNvPr id="1018883" name="Object 3"/>
            <p:cNvGraphicFramePr>
              <a:graphicFrameLocks noChangeAspect="1"/>
            </p:cNvGraphicFramePr>
            <p:nvPr/>
          </p:nvGraphicFramePr>
          <p:xfrm>
            <a:off x="2192338" y="3573463"/>
            <a:ext cx="4775200" cy="692150"/>
          </p:xfrm>
          <a:graphic>
            <a:graphicData uri="http://schemas.openxmlformats.org/presentationml/2006/ole">
              <mc:AlternateContent xmlns:mc="http://schemas.openxmlformats.org/markup-compatibility/2006">
                <mc:Choice xmlns:v="urn:schemas-microsoft-com:vml" Requires="v">
                  <p:oleObj spid="_x0000_s1018933" name="Equation" r:id="rId14" imgW="2273040" imgH="330120" progId="Equation.DSMT4">
                    <p:embed/>
                  </p:oleObj>
                </mc:Choice>
                <mc:Fallback>
                  <p:oleObj name="Equation" r:id="rId14" imgW="2273040" imgH="330120" progId="Equation.DSMT4">
                    <p:embed/>
                    <p:pic>
                      <p:nvPicPr>
                        <p:cNvPr id="0"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92338" y="3573463"/>
                          <a:ext cx="4775200"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 name="图片 3"/>
            <p:cNvPicPr>
              <a:picLocks noChangeAspect="1"/>
            </p:cNvPicPr>
            <p:nvPr/>
          </p:nvPicPr>
          <p:blipFill>
            <a:blip r:embed="rId16" cstate="print"/>
            <a:stretch>
              <a:fillRect/>
            </a:stretch>
          </p:blipFill>
          <p:spPr>
            <a:xfrm>
              <a:off x="432283" y="3577952"/>
              <a:ext cx="1619437" cy="1219200"/>
            </a:xfrm>
            <a:prstGeom prst="rect">
              <a:avLst/>
            </a:prstGeom>
          </p:spPr>
        </p:pic>
        <p:pic>
          <p:nvPicPr>
            <p:cNvPr id="42" name="图片 5"/>
            <p:cNvPicPr>
              <a:picLocks noChangeAspect="1"/>
            </p:cNvPicPr>
            <p:nvPr/>
          </p:nvPicPr>
          <p:blipFill>
            <a:blip r:embed="rId17" cstate="print"/>
            <a:stretch>
              <a:fillRect/>
            </a:stretch>
          </p:blipFill>
          <p:spPr>
            <a:xfrm>
              <a:off x="7020272" y="3573016"/>
              <a:ext cx="1619437" cy="1219200"/>
            </a:xfrm>
            <a:prstGeom prst="rect">
              <a:avLst/>
            </a:prstGeom>
          </p:spPr>
        </p:pic>
      </p:grpSp>
    </p:spTree>
    <p:custDataLst>
      <p:tags r:id="rId2"/>
    </p:custDataLst>
    <p:extLst>
      <p:ext uri="{BB962C8B-B14F-4D97-AF65-F5344CB8AC3E}">
        <p14:creationId xmlns:p14="http://schemas.microsoft.com/office/powerpoint/2010/main" val="249543480"/>
      </p:ext>
    </p:extLst>
  </p:cSld>
  <p:clrMapOvr>
    <a:masterClrMapping/>
  </p:clrMapOvr>
  <mc:AlternateContent xmlns:mc="http://schemas.openxmlformats.org/markup-compatibility/2006" xmlns:p14="http://schemas.microsoft.com/office/powerpoint/2010/main">
    <mc:Choice Requires="p14">
      <p:transition spd="slow" p14:dur="2000" advTm="35389"/>
    </mc:Choice>
    <mc:Fallback xmlns="">
      <p:transition spd="slow" advTm="353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ppt_x</p:attrName>
                                        </p:attrNameLst>
                                      </p:cBhvr>
                                      <p:tavLst>
                                        <p:tav tm="0">
                                          <p:val>
                                            <p:strVal val="#ppt_x"/>
                                          </p:val>
                                        </p:tav>
                                        <p:tav tm="100000">
                                          <p:val>
                                            <p:strVal val="#ppt_x"/>
                                          </p:val>
                                        </p:tav>
                                      </p:tavLst>
                                    </p:anim>
                                    <p:anim calcmode="lin" valueType="num">
                                      <p:cBhvr>
                                        <p:cTn id="8" dur="500" fill="hold"/>
                                        <p:tgtEl>
                                          <p:spTgt spid="43"/>
                                        </p:tgtEl>
                                        <p:attrNameLst>
                                          <p:attrName>ppt_y</p:attrName>
                                        </p:attrNameLst>
                                      </p:cBhvr>
                                      <p:tavLst>
                                        <p:tav tm="0">
                                          <p:val>
                                            <p:strVal val="#ppt_y-#ppt_h/2"/>
                                          </p:val>
                                        </p:tav>
                                        <p:tav tm="100000">
                                          <p:val>
                                            <p:strVal val="#ppt_y"/>
                                          </p:val>
                                        </p:tav>
                                      </p:tavLst>
                                    </p:anim>
                                    <p:anim calcmode="lin" valueType="num">
                                      <p:cBhvr>
                                        <p:cTn id="9" dur="500" fill="hold"/>
                                        <p:tgtEl>
                                          <p:spTgt spid="43"/>
                                        </p:tgtEl>
                                        <p:attrNameLst>
                                          <p:attrName>ppt_w</p:attrName>
                                        </p:attrNameLst>
                                      </p:cBhvr>
                                      <p:tavLst>
                                        <p:tav tm="0">
                                          <p:val>
                                            <p:strVal val="#ppt_w"/>
                                          </p:val>
                                        </p:tav>
                                        <p:tav tm="100000">
                                          <p:val>
                                            <p:strVal val="#ppt_w"/>
                                          </p:val>
                                        </p:tav>
                                      </p:tavLst>
                                    </p:anim>
                                    <p:anim calcmode="lin" valueType="num">
                                      <p:cBhvr>
                                        <p:cTn id="10" dur="500" fill="hold"/>
                                        <p:tgtEl>
                                          <p:spTgt spid="43"/>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 presetClass="entr" presetSubtype="0" fill="hold" grpId="0" nodeType="afterEffect">
                                  <p:stCondLst>
                                    <p:cond delay="1500"/>
                                  </p:stCondLst>
                                  <p:childTnLst>
                                    <p:set>
                                      <p:cBhvr>
                                        <p:cTn id="13" dur="1" fill="hold">
                                          <p:stCondLst>
                                            <p:cond delay="0"/>
                                          </p:stCondLst>
                                        </p:cTn>
                                        <p:tgtEl>
                                          <p:spTgt spid="33">
                                            <p:txEl>
                                              <p:pRg st="0" end="0"/>
                                            </p:txEl>
                                          </p:spTgt>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1500"/>
                                  </p:stCondLst>
                                  <p:childTnLst>
                                    <p:set>
                                      <p:cBhvr>
                                        <p:cTn id="16" dur="1" fill="hold">
                                          <p:stCondLst>
                                            <p:cond delay="0"/>
                                          </p:stCondLst>
                                        </p:cTn>
                                        <p:tgtEl>
                                          <p:spTgt spid="33">
                                            <p:txEl>
                                              <p:pRg st="1" end="1"/>
                                            </p:txEl>
                                          </p:spTgt>
                                        </p:tgtEl>
                                        <p:attrNameLst>
                                          <p:attrName>style.visibility</p:attrName>
                                        </p:attrNameLst>
                                      </p:cBhvr>
                                      <p:to>
                                        <p:strVal val="visible"/>
                                      </p:to>
                                    </p:set>
                                  </p:childTnLst>
                                </p:cTn>
                              </p:par>
                            </p:childTnLst>
                          </p:cTn>
                        </p:par>
                        <p:par>
                          <p:cTn id="17" fill="hold">
                            <p:stCondLst>
                              <p:cond delay="3500"/>
                            </p:stCondLst>
                            <p:childTnLst>
                              <p:par>
                                <p:cTn id="18" presetID="1" presetClass="entr" presetSubtype="0" fill="hold" grpId="0" nodeType="afterEffect">
                                  <p:stCondLst>
                                    <p:cond delay="1500"/>
                                  </p:stCondLst>
                                  <p:childTnLst>
                                    <p:set>
                                      <p:cBhvr>
                                        <p:cTn id="19" dur="1" fill="hold">
                                          <p:stCondLst>
                                            <p:cond delay="0"/>
                                          </p:stCondLst>
                                        </p:cTn>
                                        <p:tgtEl>
                                          <p:spTgt spid="33">
                                            <p:txEl>
                                              <p:pRg st="2" end="2"/>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01888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0188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B</a:t>
            </a:r>
            <a:r>
              <a:rPr lang="en-US" dirty="0" smtClean="0"/>
              <a:t>. Hand-object Motion Capture </a:t>
            </a:r>
            <a:endParaRPr lang="en-US" dirty="0"/>
          </a:p>
        </p:txBody>
      </p:sp>
      <p:sp>
        <p:nvSpPr>
          <p:cNvPr id="11" name="Content Placeholder 2"/>
          <p:cNvSpPr txBox="1">
            <a:spLocks/>
          </p:cNvSpPr>
          <p:nvPr/>
        </p:nvSpPr>
        <p:spPr bwMode="auto">
          <a:xfrm>
            <a:off x="251520" y="980728"/>
            <a:ext cx="8640960" cy="503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1313" indent="-341313">
              <a:spcBef>
                <a:spcPct val="20000"/>
              </a:spcBef>
              <a:buClr>
                <a:srgbClr val="C00000"/>
              </a:buClr>
              <a:buSzPct val="90000"/>
            </a:pPr>
            <a:r>
              <a:rPr lang="en-US" sz="2600" b="1" i="1" u="sng" kern="0" dirty="0" smtClean="0">
                <a:latin typeface="+mn-lt"/>
                <a:ea typeface="黑体" pitchFamily="2" charset="-122"/>
              </a:rPr>
              <a:t>Idea: </a:t>
            </a:r>
            <a:r>
              <a:rPr lang="en-US" altLang="zh-CN" sz="2600" b="1" dirty="0" smtClean="0">
                <a:latin typeface="+mn-lt"/>
                <a:ea typeface="黑体" pitchFamily="2" charset="-122"/>
              </a:rPr>
              <a:t> </a:t>
            </a:r>
            <a:r>
              <a:rPr lang="en-US" altLang="zh-CN" b="1" dirty="0" smtClean="0">
                <a:latin typeface="+mn-lt"/>
                <a:ea typeface="黑体" pitchFamily="2" charset="-122"/>
              </a:rPr>
              <a:t>Search an optimal motion control </a:t>
            </a:r>
            <a:r>
              <a:rPr lang="en-US" altLang="zh-CN" b="1" i="1" dirty="0" smtClean="0">
                <a:latin typeface="+mn-lt"/>
                <a:ea typeface="黑体" pitchFamily="2" charset="-122"/>
              </a:rPr>
              <a:t>M</a:t>
            </a:r>
            <a:r>
              <a:rPr lang="en-US" altLang="zh-CN" b="1" dirty="0" smtClean="0">
                <a:latin typeface="+mn-lt"/>
                <a:ea typeface="黑体" pitchFamily="2" charset="-122"/>
              </a:rPr>
              <a:t> to drive the simulation </a:t>
            </a:r>
            <a:r>
              <a:rPr lang="en-US" altLang="zh-CN" b="1" i="1" dirty="0" err="1" smtClean="0">
                <a:latin typeface="+mn-lt"/>
                <a:ea typeface="黑体" pitchFamily="2" charset="-122"/>
              </a:rPr>
              <a:t>Sim</a:t>
            </a:r>
            <a:r>
              <a:rPr lang="en-US" altLang="zh-CN" b="1" dirty="0" smtClean="0">
                <a:latin typeface="+mn-lt"/>
                <a:ea typeface="黑体" pitchFamily="2" charset="-122"/>
              </a:rPr>
              <a:t>(</a:t>
            </a:r>
            <a:r>
              <a:rPr lang="en-US" altLang="zh-CN" b="1" i="1" dirty="0" smtClean="0">
                <a:latin typeface="+mn-lt"/>
                <a:ea typeface="黑体" pitchFamily="2" charset="-122"/>
              </a:rPr>
              <a:t>M</a:t>
            </a:r>
            <a:r>
              <a:rPr lang="en-US" altLang="zh-CN" b="1" dirty="0" smtClean="0">
                <a:latin typeface="+mn-lt"/>
                <a:ea typeface="黑体" pitchFamily="2" charset="-122"/>
              </a:rPr>
              <a:t>) to best match the observed image data </a:t>
            </a:r>
            <a:r>
              <a:rPr lang="en-US" altLang="zh-CN" b="1" i="1" dirty="0" smtClean="0">
                <a:latin typeface="Times New Roman" pitchFamily="18" charset="0"/>
                <a:ea typeface="黑体" pitchFamily="2" charset="-122"/>
                <a:cs typeface="Times New Roman" pitchFamily="18" charset="0"/>
              </a:rPr>
              <a:t>I</a:t>
            </a:r>
          </a:p>
          <a:p>
            <a:pPr marL="341313" indent="-341313">
              <a:spcBef>
                <a:spcPct val="20000"/>
              </a:spcBef>
              <a:buClr>
                <a:srgbClr val="C00000"/>
              </a:buClr>
              <a:buSzPct val="90000"/>
            </a:pPr>
            <a:endParaRPr kumimoji="0" lang="en-US" altLang="zh-CN" sz="2600" b="1" i="0" u="none" strike="noStrike" kern="0" cap="none" spc="0" normalizeH="0" baseline="0" noProof="0" dirty="0" smtClean="0">
              <a:ln>
                <a:noFill/>
              </a:ln>
              <a:solidFill>
                <a:schemeClr val="tx1"/>
              </a:solidFill>
              <a:effectLst/>
              <a:uLnTx/>
              <a:uFillTx/>
              <a:latin typeface="+mn-lt"/>
              <a:ea typeface="黑体" pitchFamily="2" charset="-122"/>
              <a:cs typeface="+mn-cs"/>
            </a:endParaRPr>
          </a:p>
          <a:p>
            <a:pPr marL="341313" marR="0" lvl="0" indent="-341313" algn="l" defTabSz="914400" rtl="0" eaLnBrk="0" fontAlgn="base" latinLnBrk="0" hangingPunct="0">
              <a:lnSpc>
                <a:spcPct val="100000"/>
              </a:lnSpc>
              <a:spcBef>
                <a:spcPct val="20000"/>
              </a:spcBef>
              <a:spcAft>
                <a:spcPct val="0"/>
              </a:spcAft>
              <a:buClr>
                <a:srgbClr val="C00000"/>
              </a:buClr>
              <a:buSzPct val="90000"/>
              <a:buFont typeface="Wingdings" panose="05000000000000000000" pitchFamily="2" charset="2"/>
              <a:buNone/>
              <a:tabLst/>
              <a:defRPr/>
            </a:pPr>
            <a:endParaRPr kumimoji="0" lang="en-US" sz="2400" b="0" i="0" u="none" strike="noStrike" kern="0" cap="none" spc="0" normalizeH="0" baseline="0" noProof="0" dirty="0" smtClean="0">
              <a:ln>
                <a:noFill/>
              </a:ln>
              <a:solidFill>
                <a:schemeClr val="tx1"/>
              </a:solidFill>
              <a:effectLst/>
              <a:uLnTx/>
              <a:uFillTx/>
              <a:latin typeface="Arial Unicode MS" pitchFamily="34" charset="-122"/>
              <a:ea typeface="黑体" pitchFamily="2" charset="-122"/>
              <a:cs typeface="+mn-cs"/>
            </a:endParaRPr>
          </a:p>
        </p:txBody>
      </p:sp>
      <p:graphicFrame>
        <p:nvGraphicFramePr>
          <p:cNvPr id="1018883" name="Object 3"/>
          <p:cNvGraphicFramePr>
            <a:graphicFrameLocks noChangeAspect="1"/>
          </p:cNvGraphicFramePr>
          <p:nvPr/>
        </p:nvGraphicFramePr>
        <p:xfrm>
          <a:off x="2192338" y="2729299"/>
          <a:ext cx="4775200" cy="692150"/>
        </p:xfrm>
        <a:graphic>
          <a:graphicData uri="http://schemas.openxmlformats.org/presentationml/2006/ole">
            <mc:AlternateContent xmlns:mc="http://schemas.openxmlformats.org/markup-compatibility/2006">
              <mc:Choice xmlns:v="urn:schemas-microsoft-com:vml" Requires="v">
                <p:oleObj spid="_x0000_s1119247" name="Equation" r:id="rId5" imgW="2273040" imgH="330120" progId="Equation.DSMT4">
                  <p:embed/>
                </p:oleObj>
              </mc:Choice>
              <mc:Fallback>
                <p:oleObj name="Equation" r:id="rId5" imgW="2273040" imgH="3301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2338" y="2729299"/>
                        <a:ext cx="4775200"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 name="图片 3"/>
          <p:cNvPicPr>
            <a:picLocks noChangeAspect="1"/>
          </p:cNvPicPr>
          <p:nvPr/>
        </p:nvPicPr>
        <p:blipFill>
          <a:blip r:embed="rId7" cstate="print"/>
          <a:stretch>
            <a:fillRect/>
          </a:stretch>
        </p:blipFill>
        <p:spPr>
          <a:xfrm>
            <a:off x="432283" y="2346265"/>
            <a:ext cx="1619437" cy="1219200"/>
          </a:xfrm>
          <a:prstGeom prst="rect">
            <a:avLst/>
          </a:prstGeom>
        </p:spPr>
      </p:pic>
      <p:pic>
        <p:nvPicPr>
          <p:cNvPr id="42" name="图片 5"/>
          <p:cNvPicPr>
            <a:picLocks noChangeAspect="1"/>
          </p:cNvPicPr>
          <p:nvPr/>
        </p:nvPicPr>
        <p:blipFill>
          <a:blip r:embed="rId8" cstate="print"/>
          <a:stretch>
            <a:fillRect/>
          </a:stretch>
        </p:blipFill>
        <p:spPr>
          <a:xfrm>
            <a:off x="7020272" y="2341329"/>
            <a:ext cx="1619437" cy="1219200"/>
          </a:xfrm>
          <a:prstGeom prst="rect">
            <a:avLst/>
          </a:prstGeom>
        </p:spPr>
      </p:pic>
      <p:sp>
        <p:nvSpPr>
          <p:cNvPr id="25" name="Rectangle 24"/>
          <p:cNvSpPr/>
          <p:nvPr/>
        </p:nvSpPr>
        <p:spPr>
          <a:xfrm>
            <a:off x="6012160" y="4357553"/>
            <a:ext cx="2376264" cy="1015663"/>
          </a:xfrm>
          <a:prstGeom prst="rect">
            <a:avLst/>
          </a:prstGeom>
          <a:ln w="19050">
            <a:solidFill>
              <a:srgbClr val="FF0000"/>
            </a:solidFill>
          </a:ln>
        </p:spPr>
        <p:txBody>
          <a:bodyPr wrap="square">
            <a:spAutoFit/>
          </a:bodyPr>
          <a:lstStyle/>
          <a:p>
            <a:r>
              <a:rPr lang="en-US" altLang="zh-CN" sz="2000" dirty="0" smtClean="0">
                <a:latin typeface="+mn-lt"/>
                <a:ea typeface="黑体" pitchFamily="2" charset="-122"/>
              </a:rPr>
              <a:t>How to design a physics-based motion control </a:t>
            </a:r>
            <a:r>
              <a:rPr lang="en-US" altLang="zh-CN" sz="2000" i="1" dirty="0" smtClean="0">
                <a:solidFill>
                  <a:srgbClr val="FF0000"/>
                </a:solidFill>
                <a:latin typeface="+mn-lt"/>
                <a:ea typeface="黑体" pitchFamily="2" charset="-122"/>
              </a:rPr>
              <a:t>M</a:t>
            </a:r>
            <a:r>
              <a:rPr lang="zh-CN" altLang="en-US" sz="2000" dirty="0" smtClean="0">
                <a:latin typeface="+mn-lt"/>
                <a:ea typeface="黑体" pitchFamily="2" charset="-122"/>
              </a:rPr>
              <a:t>？</a:t>
            </a:r>
            <a:r>
              <a:rPr lang="en-US" altLang="zh-CN" sz="2000" dirty="0" smtClean="0">
                <a:latin typeface="+mn-lt"/>
                <a:ea typeface="黑体" pitchFamily="2" charset="-122"/>
              </a:rPr>
              <a:t> </a:t>
            </a:r>
            <a:endParaRPr lang="en-US" sz="2000" dirty="0" smtClean="0">
              <a:latin typeface="+mn-lt"/>
              <a:ea typeface="黑体" pitchFamily="2" charset="-122"/>
            </a:endParaRPr>
          </a:p>
        </p:txBody>
      </p:sp>
      <p:cxnSp>
        <p:nvCxnSpPr>
          <p:cNvPr id="31" name="Straight Connector 30"/>
          <p:cNvCxnSpPr/>
          <p:nvPr/>
        </p:nvCxnSpPr>
        <p:spPr>
          <a:xfrm>
            <a:off x="2771800" y="3493457"/>
            <a:ext cx="288032" cy="0"/>
          </a:xfrm>
          <a:prstGeom prst="line">
            <a:avLst/>
          </a:prstGeom>
          <a:ln w="317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915816" y="3493457"/>
            <a:ext cx="0" cy="504056"/>
          </a:xfrm>
          <a:prstGeom prst="line">
            <a:avLst/>
          </a:prstGeom>
          <a:ln w="31750">
            <a:solidFill>
              <a:srgbClr val="0000CC"/>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3203848" y="4677523"/>
            <a:ext cx="2376264" cy="400110"/>
          </a:xfrm>
          <a:prstGeom prst="rect">
            <a:avLst/>
          </a:prstGeom>
          <a:ln w="19050">
            <a:solidFill>
              <a:srgbClr val="0000CC"/>
            </a:solidFill>
          </a:ln>
        </p:spPr>
        <p:txBody>
          <a:bodyPr wrap="square">
            <a:spAutoFit/>
          </a:bodyPr>
          <a:lstStyle/>
          <a:p>
            <a:r>
              <a:rPr lang="en-US" altLang="zh-CN" sz="2000" dirty="0" smtClean="0">
                <a:latin typeface="+mn-lt"/>
                <a:ea typeface="黑体" pitchFamily="2" charset="-122"/>
              </a:rPr>
              <a:t>How to measure</a:t>
            </a:r>
            <a:r>
              <a:rPr lang="zh-CN" altLang="en-US" sz="2000" dirty="0" smtClean="0">
                <a:latin typeface="+mn-lt"/>
                <a:ea typeface="黑体" pitchFamily="2" charset="-122"/>
              </a:rPr>
              <a:t>？</a:t>
            </a:r>
            <a:r>
              <a:rPr lang="en-US" altLang="zh-CN" sz="2000" dirty="0" smtClean="0">
                <a:latin typeface="+mn-lt"/>
                <a:ea typeface="黑体" pitchFamily="2" charset="-122"/>
              </a:rPr>
              <a:t> </a:t>
            </a:r>
            <a:endParaRPr lang="en-US" sz="2000" dirty="0" smtClean="0">
              <a:latin typeface="+mn-lt"/>
              <a:ea typeface="黑体" pitchFamily="2" charset="-122"/>
            </a:endParaRPr>
          </a:p>
        </p:txBody>
      </p:sp>
      <p:cxnSp>
        <p:nvCxnSpPr>
          <p:cNvPr id="49" name="Straight Connector 48"/>
          <p:cNvCxnSpPr/>
          <p:nvPr/>
        </p:nvCxnSpPr>
        <p:spPr>
          <a:xfrm>
            <a:off x="2267744" y="3493457"/>
            <a:ext cx="432048" cy="0"/>
          </a:xfrm>
          <a:prstGeom prst="line">
            <a:avLst/>
          </a:prstGeom>
          <a:ln w="3175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483768" y="3493457"/>
            <a:ext cx="0" cy="1152128"/>
          </a:xfrm>
          <a:prstGeom prst="line">
            <a:avLst/>
          </a:prstGeom>
          <a:ln w="31750">
            <a:solidFill>
              <a:srgbClr val="008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508104" y="3493457"/>
            <a:ext cx="100811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179512" y="4677523"/>
            <a:ext cx="2808312" cy="400110"/>
          </a:xfrm>
          <a:prstGeom prst="rect">
            <a:avLst/>
          </a:prstGeom>
          <a:ln w="19050">
            <a:solidFill>
              <a:srgbClr val="008000"/>
            </a:solidFill>
          </a:ln>
        </p:spPr>
        <p:txBody>
          <a:bodyPr wrap="square">
            <a:spAutoFit/>
          </a:bodyPr>
          <a:lstStyle/>
          <a:p>
            <a:r>
              <a:rPr lang="en-US" altLang="zh-CN" sz="2000" dirty="0" smtClean="0">
                <a:latin typeface="+mn-lt"/>
                <a:ea typeface="黑体" pitchFamily="2" charset="-122"/>
              </a:rPr>
              <a:t>How to do sampling</a:t>
            </a:r>
            <a:r>
              <a:rPr lang="zh-CN" altLang="en-US" sz="2000" dirty="0" smtClean="0">
                <a:latin typeface="+mn-lt"/>
                <a:ea typeface="黑体" pitchFamily="2" charset="-122"/>
              </a:rPr>
              <a:t>？</a:t>
            </a:r>
            <a:r>
              <a:rPr lang="en-US" altLang="zh-CN" sz="2000" dirty="0" smtClean="0">
                <a:latin typeface="+mn-lt"/>
                <a:ea typeface="黑体" pitchFamily="2" charset="-122"/>
              </a:rPr>
              <a:t> </a:t>
            </a:r>
            <a:endParaRPr lang="en-US" sz="2000" dirty="0" smtClean="0">
              <a:latin typeface="+mn-lt"/>
              <a:ea typeface="黑体" pitchFamily="2" charset="-122"/>
            </a:endParaRPr>
          </a:p>
        </p:txBody>
      </p:sp>
      <p:cxnSp>
        <p:nvCxnSpPr>
          <p:cNvPr id="56" name="Straight Connector 55"/>
          <p:cNvCxnSpPr/>
          <p:nvPr/>
        </p:nvCxnSpPr>
        <p:spPr>
          <a:xfrm>
            <a:off x="2924200" y="3997513"/>
            <a:ext cx="1431776" cy="0"/>
          </a:xfrm>
          <a:prstGeom prst="line">
            <a:avLst/>
          </a:prstGeom>
          <a:ln w="317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355976" y="3997513"/>
            <a:ext cx="0" cy="648072"/>
          </a:xfrm>
          <a:prstGeom prst="line">
            <a:avLst/>
          </a:prstGeom>
          <a:ln w="31750">
            <a:solidFill>
              <a:srgbClr val="0000C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372200" y="3493457"/>
            <a:ext cx="0" cy="864096"/>
          </a:xfrm>
          <a:prstGeom prst="line">
            <a:avLst/>
          </a:prstGeom>
          <a:ln w="317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bwMode="auto">
          <a:xfrm>
            <a:off x="6516216" y="3861048"/>
            <a:ext cx="432048" cy="360040"/>
          </a:xfrm>
          <a:prstGeom prst="rect">
            <a:avLst/>
          </a:prstGeom>
          <a:noFill/>
          <a:ln w="3175" algn="ctr">
            <a:noFill/>
            <a:miter lim="800000"/>
            <a:headEnd/>
            <a:tailEnd/>
          </a:ln>
          <a:effectLst/>
        </p:spPr>
        <p:txBody>
          <a:bodyPr lIns="91446" tIns="91446" rIns="91446" bIns="91446" rtlCol="0" anchor="ctr"/>
          <a:lstStyle/>
          <a:p>
            <a:pPr algn="ctr"/>
            <a:r>
              <a:rPr lang="en-US" sz="2800" dirty="0" smtClean="0">
                <a:solidFill>
                  <a:srgbClr val="FF0000"/>
                </a:solidFill>
                <a:effectLst>
                  <a:outerShdw blurRad="38100" dist="38100" dir="2700000" algn="tl">
                    <a:srgbClr val="000000">
                      <a:alpha val="43137"/>
                    </a:srgbClr>
                  </a:outerShdw>
                </a:effectLst>
                <a:latin typeface="黑体" pitchFamily="2" charset="-122"/>
                <a:ea typeface="黑体" pitchFamily="2" charset="-122"/>
              </a:rPr>
              <a:t>1</a:t>
            </a:r>
          </a:p>
        </p:txBody>
      </p:sp>
      <p:sp>
        <p:nvSpPr>
          <p:cNvPr id="19" name="Rectangle 18"/>
          <p:cNvSpPr/>
          <p:nvPr/>
        </p:nvSpPr>
        <p:spPr bwMode="auto">
          <a:xfrm>
            <a:off x="4427984" y="4149080"/>
            <a:ext cx="432048" cy="360040"/>
          </a:xfrm>
          <a:prstGeom prst="rect">
            <a:avLst/>
          </a:prstGeom>
          <a:noFill/>
          <a:ln w="3175" algn="ctr">
            <a:noFill/>
            <a:miter lim="800000"/>
            <a:headEnd/>
            <a:tailEnd/>
          </a:ln>
          <a:effectLst/>
        </p:spPr>
        <p:txBody>
          <a:bodyPr lIns="91446" tIns="91446" rIns="91446" bIns="91446" rtlCol="0" anchor="ctr"/>
          <a:lstStyle/>
          <a:p>
            <a:pPr algn="ctr"/>
            <a:r>
              <a:rPr lang="en-US" sz="2800" dirty="0" smtClean="0">
                <a:solidFill>
                  <a:srgbClr val="0000CC"/>
                </a:solidFill>
                <a:effectLst>
                  <a:outerShdw blurRad="38100" dist="38100" dir="2700000" algn="tl">
                    <a:srgbClr val="000000">
                      <a:alpha val="43137"/>
                    </a:srgbClr>
                  </a:outerShdw>
                </a:effectLst>
                <a:latin typeface="黑体" pitchFamily="2" charset="-122"/>
                <a:ea typeface="黑体" pitchFamily="2" charset="-122"/>
              </a:rPr>
              <a:t>2</a:t>
            </a:r>
          </a:p>
        </p:txBody>
      </p:sp>
      <p:sp>
        <p:nvSpPr>
          <p:cNvPr id="20" name="Rectangle 19"/>
          <p:cNvSpPr/>
          <p:nvPr/>
        </p:nvSpPr>
        <p:spPr bwMode="auto">
          <a:xfrm>
            <a:off x="1907704" y="4221088"/>
            <a:ext cx="432048" cy="360040"/>
          </a:xfrm>
          <a:prstGeom prst="rect">
            <a:avLst/>
          </a:prstGeom>
          <a:noFill/>
          <a:ln w="3175" algn="ctr">
            <a:noFill/>
            <a:miter lim="800000"/>
            <a:headEnd/>
            <a:tailEnd/>
          </a:ln>
          <a:effectLst/>
        </p:spPr>
        <p:txBody>
          <a:bodyPr lIns="91446" tIns="91446" rIns="91446" bIns="91446" rtlCol="0" anchor="ctr"/>
          <a:lstStyle/>
          <a:p>
            <a:pPr algn="ctr"/>
            <a:r>
              <a:rPr lang="en-US" sz="2800" dirty="0" smtClean="0">
                <a:solidFill>
                  <a:srgbClr val="008000"/>
                </a:solidFill>
                <a:effectLst>
                  <a:outerShdw blurRad="38100" dist="38100" dir="2700000" algn="tl">
                    <a:srgbClr val="000000">
                      <a:alpha val="43137"/>
                    </a:srgbClr>
                  </a:outerShdw>
                </a:effectLst>
                <a:latin typeface="黑体" pitchFamily="2" charset="-122"/>
                <a:ea typeface="黑体" pitchFamily="2" charset="-122"/>
              </a:rPr>
              <a:t>3</a:t>
            </a:r>
          </a:p>
        </p:txBody>
      </p:sp>
    </p:spTree>
    <p:custDataLst>
      <p:tags r:id="rId2"/>
    </p:custDataLst>
    <p:extLst>
      <p:ext uri="{BB962C8B-B14F-4D97-AF65-F5344CB8AC3E}">
        <p14:creationId xmlns:p14="http://schemas.microsoft.com/office/powerpoint/2010/main" val="249543480"/>
      </p:ext>
    </p:extLst>
  </p:cSld>
  <p:clrMapOvr>
    <a:masterClrMapping/>
  </p:clrMapOvr>
  <mc:AlternateContent xmlns:mc="http://schemas.openxmlformats.org/markup-compatibility/2006" xmlns:p14="http://schemas.microsoft.com/office/powerpoint/2010/main">
    <mc:Choice Requires="p14">
      <p:transition spd="slow" p14:dur="2000" advTm="35389"/>
    </mc:Choice>
    <mc:Fallback xmlns="">
      <p:transition spd="slow" advTm="353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ppt_x</p:attrName>
                                        </p:attrNameLst>
                                      </p:cBhvr>
                                      <p:tavLst>
                                        <p:tav tm="0">
                                          <p:val>
                                            <p:strVal val="#ppt_x"/>
                                          </p:val>
                                        </p:tav>
                                        <p:tav tm="100000">
                                          <p:val>
                                            <p:strVal val="#ppt_x"/>
                                          </p:val>
                                        </p:tav>
                                      </p:tavLst>
                                    </p:anim>
                                    <p:anim calcmode="lin" valueType="num">
                                      <p:cBhvr>
                                        <p:cTn id="8" dur="500" fill="hold"/>
                                        <p:tgtEl>
                                          <p:spTgt spid="52"/>
                                        </p:tgtEl>
                                        <p:attrNameLst>
                                          <p:attrName>ppt_y</p:attrName>
                                        </p:attrNameLst>
                                      </p:cBhvr>
                                      <p:tavLst>
                                        <p:tav tm="0">
                                          <p:val>
                                            <p:strVal val="#ppt_y-#ppt_h/2"/>
                                          </p:val>
                                        </p:tav>
                                        <p:tav tm="100000">
                                          <p:val>
                                            <p:strVal val="#ppt_y"/>
                                          </p:val>
                                        </p:tav>
                                      </p:tavLst>
                                    </p:anim>
                                    <p:anim calcmode="lin" valueType="num">
                                      <p:cBhvr>
                                        <p:cTn id="9" dur="500" fill="hold"/>
                                        <p:tgtEl>
                                          <p:spTgt spid="52"/>
                                        </p:tgtEl>
                                        <p:attrNameLst>
                                          <p:attrName>ppt_w</p:attrName>
                                        </p:attrNameLst>
                                      </p:cBhvr>
                                      <p:tavLst>
                                        <p:tav tm="0">
                                          <p:val>
                                            <p:strVal val="#ppt_w"/>
                                          </p:val>
                                        </p:tav>
                                        <p:tav tm="100000">
                                          <p:val>
                                            <p:strVal val="#ppt_w"/>
                                          </p:val>
                                        </p:tav>
                                      </p:tavLst>
                                    </p:anim>
                                    <p:anim calcmode="lin" valueType="num">
                                      <p:cBhvr>
                                        <p:cTn id="10" dur="500" fill="hold"/>
                                        <p:tgtEl>
                                          <p:spTgt spid="52"/>
                                        </p:tgtEl>
                                        <p:attrNameLst>
                                          <p:attrName>ppt_h</p:attrName>
                                        </p:attrNameLst>
                                      </p:cBhvr>
                                      <p:tavLst>
                                        <p:tav tm="0">
                                          <p:val>
                                            <p:fltVal val="0"/>
                                          </p:val>
                                        </p:tav>
                                        <p:tav tm="100000">
                                          <p:val>
                                            <p:strVal val="#ppt_h"/>
                                          </p:val>
                                        </p:tav>
                                      </p:tavLst>
                                    </p:anim>
                                  </p:childTnLst>
                                </p:cTn>
                              </p:par>
                              <p:par>
                                <p:cTn id="11" presetID="17" presetClass="entr" presetSubtype="1"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p:cTn id="13" dur="500" fill="hold"/>
                                        <p:tgtEl>
                                          <p:spTgt spid="61"/>
                                        </p:tgtEl>
                                        <p:attrNameLst>
                                          <p:attrName>ppt_x</p:attrName>
                                        </p:attrNameLst>
                                      </p:cBhvr>
                                      <p:tavLst>
                                        <p:tav tm="0">
                                          <p:val>
                                            <p:strVal val="#ppt_x"/>
                                          </p:val>
                                        </p:tav>
                                        <p:tav tm="100000">
                                          <p:val>
                                            <p:strVal val="#ppt_x"/>
                                          </p:val>
                                        </p:tav>
                                      </p:tavLst>
                                    </p:anim>
                                    <p:anim calcmode="lin" valueType="num">
                                      <p:cBhvr>
                                        <p:cTn id="14" dur="500" fill="hold"/>
                                        <p:tgtEl>
                                          <p:spTgt spid="61"/>
                                        </p:tgtEl>
                                        <p:attrNameLst>
                                          <p:attrName>ppt_y</p:attrName>
                                        </p:attrNameLst>
                                      </p:cBhvr>
                                      <p:tavLst>
                                        <p:tav tm="0">
                                          <p:val>
                                            <p:strVal val="#ppt_y-#ppt_h/2"/>
                                          </p:val>
                                        </p:tav>
                                        <p:tav tm="100000">
                                          <p:val>
                                            <p:strVal val="#ppt_y"/>
                                          </p:val>
                                        </p:tav>
                                      </p:tavLst>
                                    </p:anim>
                                    <p:anim calcmode="lin" valueType="num">
                                      <p:cBhvr>
                                        <p:cTn id="15" dur="500" fill="hold"/>
                                        <p:tgtEl>
                                          <p:spTgt spid="61"/>
                                        </p:tgtEl>
                                        <p:attrNameLst>
                                          <p:attrName>ppt_w</p:attrName>
                                        </p:attrNameLst>
                                      </p:cBhvr>
                                      <p:tavLst>
                                        <p:tav tm="0">
                                          <p:val>
                                            <p:strVal val="#ppt_w"/>
                                          </p:val>
                                        </p:tav>
                                        <p:tav tm="100000">
                                          <p:val>
                                            <p:strVal val="#ppt_w"/>
                                          </p:val>
                                        </p:tav>
                                      </p:tavLst>
                                    </p:anim>
                                    <p:anim calcmode="lin" valueType="num">
                                      <p:cBhvr>
                                        <p:cTn id="16" dur="500" fill="hold"/>
                                        <p:tgtEl>
                                          <p:spTgt spid="61"/>
                                        </p:tgtEl>
                                        <p:attrNameLst>
                                          <p:attrName>ppt_h</p:attrName>
                                        </p:attrNameLst>
                                      </p:cBhvr>
                                      <p:tavLst>
                                        <p:tav tm="0">
                                          <p:val>
                                            <p:fltVal val="0"/>
                                          </p:val>
                                        </p:tav>
                                        <p:tav tm="100000">
                                          <p:val>
                                            <p:strVal val="#ppt_h"/>
                                          </p:val>
                                        </p:tav>
                                      </p:tavLst>
                                    </p:anim>
                                  </p:childTnLst>
                                </p:cTn>
                              </p:par>
                              <p:par>
                                <p:cTn id="17" presetID="17" presetClass="entr" presetSubtype="1"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ppt_x</p:attrName>
                                        </p:attrNameLst>
                                      </p:cBhvr>
                                      <p:tavLst>
                                        <p:tav tm="0">
                                          <p:val>
                                            <p:strVal val="#ppt_x"/>
                                          </p:val>
                                        </p:tav>
                                        <p:tav tm="100000">
                                          <p:val>
                                            <p:strVal val="#ppt_x"/>
                                          </p:val>
                                        </p:tav>
                                      </p:tavLst>
                                    </p:anim>
                                    <p:anim calcmode="lin" valueType="num">
                                      <p:cBhvr>
                                        <p:cTn id="20" dur="500" fill="hold"/>
                                        <p:tgtEl>
                                          <p:spTgt spid="25"/>
                                        </p:tgtEl>
                                        <p:attrNameLst>
                                          <p:attrName>ppt_y</p:attrName>
                                        </p:attrNameLst>
                                      </p:cBhvr>
                                      <p:tavLst>
                                        <p:tav tm="0">
                                          <p:val>
                                            <p:strVal val="#ppt_y-#ppt_h/2"/>
                                          </p:val>
                                        </p:tav>
                                        <p:tav tm="100000">
                                          <p:val>
                                            <p:strVal val="#ppt_y"/>
                                          </p:val>
                                        </p:tav>
                                      </p:tavLst>
                                    </p:anim>
                                    <p:anim calcmode="lin" valueType="num">
                                      <p:cBhvr>
                                        <p:cTn id="21" dur="500" fill="hold"/>
                                        <p:tgtEl>
                                          <p:spTgt spid="25"/>
                                        </p:tgtEl>
                                        <p:attrNameLst>
                                          <p:attrName>ppt_w</p:attrName>
                                        </p:attrNameLst>
                                      </p:cBhvr>
                                      <p:tavLst>
                                        <p:tav tm="0">
                                          <p:val>
                                            <p:strVal val="#ppt_w"/>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childTnLst>
                                </p:cTn>
                              </p:par>
                              <p:par>
                                <p:cTn id="23" presetID="17" presetClass="entr" presetSubtype="1"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ppt_x</p:attrName>
                                        </p:attrNameLst>
                                      </p:cBhvr>
                                      <p:tavLst>
                                        <p:tav tm="0">
                                          <p:val>
                                            <p:strVal val="#ppt_x"/>
                                          </p:val>
                                        </p:tav>
                                        <p:tav tm="100000">
                                          <p:val>
                                            <p:strVal val="#ppt_x"/>
                                          </p:val>
                                        </p:tav>
                                      </p:tavLst>
                                    </p:anim>
                                    <p:anim calcmode="lin" valueType="num">
                                      <p:cBhvr>
                                        <p:cTn id="26" dur="500" fill="hold"/>
                                        <p:tgtEl>
                                          <p:spTgt spid="18"/>
                                        </p:tgtEl>
                                        <p:attrNameLst>
                                          <p:attrName>ppt_y</p:attrName>
                                        </p:attrNameLst>
                                      </p:cBhvr>
                                      <p:tavLst>
                                        <p:tav tm="0">
                                          <p:val>
                                            <p:strVal val="#ppt_y-#ppt_h/2"/>
                                          </p:val>
                                        </p:tav>
                                        <p:tav tm="100000">
                                          <p:val>
                                            <p:strVal val="#ppt_y"/>
                                          </p:val>
                                        </p:tav>
                                      </p:tavLst>
                                    </p:anim>
                                    <p:anim calcmode="lin" valueType="num">
                                      <p:cBhvr>
                                        <p:cTn id="27" dur="500" fill="hold"/>
                                        <p:tgtEl>
                                          <p:spTgt spid="18"/>
                                        </p:tgtEl>
                                        <p:attrNameLst>
                                          <p:attrName>ppt_w</p:attrName>
                                        </p:attrNameLst>
                                      </p:cBhvr>
                                      <p:tavLst>
                                        <p:tav tm="0">
                                          <p:val>
                                            <p:strVal val="#ppt_w"/>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1"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500" fill="hold"/>
                                        <p:tgtEl>
                                          <p:spTgt spid="34"/>
                                        </p:tgtEl>
                                        <p:attrNameLst>
                                          <p:attrName>ppt_x</p:attrName>
                                        </p:attrNameLst>
                                      </p:cBhvr>
                                      <p:tavLst>
                                        <p:tav tm="0">
                                          <p:val>
                                            <p:strVal val="#ppt_x"/>
                                          </p:val>
                                        </p:tav>
                                        <p:tav tm="100000">
                                          <p:val>
                                            <p:strVal val="#ppt_x"/>
                                          </p:val>
                                        </p:tav>
                                      </p:tavLst>
                                    </p:anim>
                                    <p:anim calcmode="lin" valueType="num">
                                      <p:cBhvr>
                                        <p:cTn id="34" dur="500" fill="hold"/>
                                        <p:tgtEl>
                                          <p:spTgt spid="34"/>
                                        </p:tgtEl>
                                        <p:attrNameLst>
                                          <p:attrName>ppt_y</p:attrName>
                                        </p:attrNameLst>
                                      </p:cBhvr>
                                      <p:tavLst>
                                        <p:tav tm="0">
                                          <p:val>
                                            <p:strVal val="#ppt_y-#ppt_h/2"/>
                                          </p:val>
                                        </p:tav>
                                        <p:tav tm="100000">
                                          <p:val>
                                            <p:strVal val="#ppt_y"/>
                                          </p:val>
                                        </p:tav>
                                      </p:tavLst>
                                    </p:anim>
                                    <p:anim calcmode="lin" valueType="num">
                                      <p:cBhvr>
                                        <p:cTn id="35" dur="500" fill="hold"/>
                                        <p:tgtEl>
                                          <p:spTgt spid="34"/>
                                        </p:tgtEl>
                                        <p:attrNameLst>
                                          <p:attrName>ppt_w</p:attrName>
                                        </p:attrNameLst>
                                      </p:cBhvr>
                                      <p:tavLst>
                                        <p:tav tm="0">
                                          <p:val>
                                            <p:strVal val="#ppt_w"/>
                                          </p:val>
                                        </p:tav>
                                        <p:tav tm="100000">
                                          <p:val>
                                            <p:strVal val="#ppt_w"/>
                                          </p:val>
                                        </p:tav>
                                      </p:tavLst>
                                    </p:anim>
                                    <p:anim calcmode="lin" valueType="num">
                                      <p:cBhvr>
                                        <p:cTn id="36" dur="500" fill="hold"/>
                                        <p:tgtEl>
                                          <p:spTgt spid="34"/>
                                        </p:tgtEl>
                                        <p:attrNameLst>
                                          <p:attrName>ppt_h</p:attrName>
                                        </p:attrNameLst>
                                      </p:cBhvr>
                                      <p:tavLst>
                                        <p:tav tm="0">
                                          <p:val>
                                            <p:fltVal val="0"/>
                                          </p:val>
                                        </p:tav>
                                        <p:tav tm="100000">
                                          <p:val>
                                            <p:strVal val="#ppt_h"/>
                                          </p:val>
                                        </p:tav>
                                      </p:tavLst>
                                    </p:anim>
                                  </p:childTnLst>
                                </p:cTn>
                              </p:par>
                              <p:par>
                                <p:cTn id="37" presetID="17" presetClass="entr" presetSubtype="1"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p:cTn id="39" dur="500" fill="hold"/>
                                        <p:tgtEl>
                                          <p:spTgt spid="31"/>
                                        </p:tgtEl>
                                        <p:attrNameLst>
                                          <p:attrName>ppt_x</p:attrName>
                                        </p:attrNameLst>
                                      </p:cBhvr>
                                      <p:tavLst>
                                        <p:tav tm="0">
                                          <p:val>
                                            <p:strVal val="#ppt_x"/>
                                          </p:val>
                                        </p:tav>
                                        <p:tav tm="100000">
                                          <p:val>
                                            <p:strVal val="#ppt_x"/>
                                          </p:val>
                                        </p:tav>
                                      </p:tavLst>
                                    </p:anim>
                                    <p:anim calcmode="lin" valueType="num">
                                      <p:cBhvr>
                                        <p:cTn id="40" dur="500" fill="hold"/>
                                        <p:tgtEl>
                                          <p:spTgt spid="31"/>
                                        </p:tgtEl>
                                        <p:attrNameLst>
                                          <p:attrName>ppt_y</p:attrName>
                                        </p:attrNameLst>
                                      </p:cBhvr>
                                      <p:tavLst>
                                        <p:tav tm="0">
                                          <p:val>
                                            <p:strVal val="#ppt_y-#ppt_h/2"/>
                                          </p:val>
                                        </p:tav>
                                        <p:tav tm="100000">
                                          <p:val>
                                            <p:strVal val="#ppt_y"/>
                                          </p:val>
                                        </p:tav>
                                      </p:tavLst>
                                    </p:anim>
                                    <p:anim calcmode="lin" valueType="num">
                                      <p:cBhvr>
                                        <p:cTn id="41" dur="500" fill="hold"/>
                                        <p:tgtEl>
                                          <p:spTgt spid="31"/>
                                        </p:tgtEl>
                                        <p:attrNameLst>
                                          <p:attrName>ppt_w</p:attrName>
                                        </p:attrNameLst>
                                      </p:cBhvr>
                                      <p:tavLst>
                                        <p:tav tm="0">
                                          <p:val>
                                            <p:strVal val="#ppt_w"/>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childTnLst>
                                </p:cTn>
                              </p:par>
                              <p:par>
                                <p:cTn id="43" presetID="17" presetClass="entr" presetSubtype="1" fill="hold" nodeType="withEffect">
                                  <p:stCondLst>
                                    <p:cond delay="0"/>
                                  </p:stCondLst>
                                  <p:childTnLst>
                                    <p:set>
                                      <p:cBhvr>
                                        <p:cTn id="44" dur="1" fill="hold">
                                          <p:stCondLst>
                                            <p:cond delay="0"/>
                                          </p:stCondLst>
                                        </p:cTn>
                                        <p:tgtEl>
                                          <p:spTgt spid="56"/>
                                        </p:tgtEl>
                                        <p:attrNameLst>
                                          <p:attrName>style.visibility</p:attrName>
                                        </p:attrNameLst>
                                      </p:cBhvr>
                                      <p:to>
                                        <p:strVal val="visible"/>
                                      </p:to>
                                    </p:set>
                                    <p:anim calcmode="lin" valueType="num">
                                      <p:cBhvr>
                                        <p:cTn id="45" dur="500" fill="hold"/>
                                        <p:tgtEl>
                                          <p:spTgt spid="56"/>
                                        </p:tgtEl>
                                        <p:attrNameLst>
                                          <p:attrName>ppt_x</p:attrName>
                                        </p:attrNameLst>
                                      </p:cBhvr>
                                      <p:tavLst>
                                        <p:tav tm="0">
                                          <p:val>
                                            <p:strVal val="#ppt_x"/>
                                          </p:val>
                                        </p:tav>
                                        <p:tav tm="100000">
                                          <p:val>
                                            <p:strVal val="#ppt_x"/>
                                          </p:val>
                                        </p:tav>
                                      </p:tavLst>
                                    </p:anim>
                                    <p:anim calcmode="lin" valueType="num">
                                      <p:cBhvr>
                                        <p:cTn id="46" dur="500" fill="hold"/>
                                        <p:tgtEl>
                                          <p:spTgt spid="56"/>
                                        </p:tgtEl>
                                        <p:attrNameLst>
                                          <p:attrName>ppt_y</p:attrName>
                                        </p:attrNameLst>
                                      </p:cBhvr>
                                      <p:tavLst>
                                        <p:tav tm="0">
                                          <p:val>
                                            <p:strVal val="#ppt_y-#ppt_h/2"/>
                                          </p:val>
                                        </p:tav>
                                        <p:tav tm="100000">
                                          <p:val>
                                            <p:strVal val="#ppt_y"/>
                                          </p:val>
                                        </p:tav>
                                      </p:tavLst>
                                    </p:anim>
                                    <p:anim calcmode="lin" valueType="num">
                                      <p:cBhvr>
                                        <p:cTn id="47" dur="500" fill="hold"/>
                                        <p:tgtEl>
                                          <p:spTgt spid="56"/>
                                        </p:tgtEl>
                                        <p:attrNameLst>
                                          <p:attrName>ppt_w</p:attrName>
                                        </p:attrNameLst>
                                      </p:cBhvr>
                                      <p:tavLst>
                                        <p:tav tm="0">
                                          <p:val>
                                            <p:strVal val="#ppt_w"/>
                                          </p:val>
                                        </p:tav>
                                        <p:tav tm="100000">
                                          <p:val>
                                            <p:strVal val="#ppt_w"/>
                                          </p:val>
                                        </p:tav>
                                      </p:tavLst>
                                    </p:anim>
                                    <p:anim calcmode="lin" valueType="num">
                                      <p:cBhvr>
                                        <p:cTn id="48" dur="500" fill="hold"/>
                                        <p:tgtEl>
                                          <p:spTgt spid="56"/>
                                        </p:tgtEl>
                                        <p:attrNameLst>
                                          <p:attrName>ppt_h</p:attrName>
                                        </p:attrNameLst>
                                      </p:cBhvr>
                                      <p:tavLst>
                                        <p:tav tm="0">
                                          <p:val>
                                            <p:fltVal val="0"/>
                                          </p:val>
                                        </p:tav>
                                        <p:tav tm="100000">
                                          <p:val>
                                            <p:strVal val="#ppt_h"/>
                                          </p:val>
                                        </p:tav>
                                      </p:tavLst>
                                    </p:anim>
                                  </p:childTnLst>
                                </p:cTn>
                              </p:par>
                              <p:par>
                                <p:cTn id="49" presetID="17" presetClass="entr" presetSubtype="1" fill="hold" nodeType="with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p:cTn id="51" dur="500" fill="hold"/>
                                        <p:tgtEl>
                                          <p:spTgt spid="58"/>
                                        </p:tgtEl>
                                        <p:attrNameLst>
                                          <p:attrName>ppt_x</p:attrName>
                                        </p:attrNameLst>
                                      </p:cBhvr>
                                      <p:tavLst>
                                        <p:tav tm="0">
                                          <p:val>
                                            <p:strVal val="#ppt_x"/>
                                          </p:val>
                                        </p:tav>
                                        <p:tav tm="100000">
                                          <p:val>
                                            <p:strVal val="#ppt_x"/>
                                          </p:val>
                                        </p:tav>
                                      </p:tavLst>
                                    </p:anim>
                                    <p:anim calcmode="lin" valueType="num">
                                      <p:cBhvr>
                                        <p:cTn id="52" dur="500" fill="hold"/>
                                        <p:tgtEl>
                                          <p:spTgt spid="58"/>
                                        </p:tgtEl>
                                        <p:attrNameLst>
                                          <p:attrName>ppt_y</p:attrName>
                                        </p:attrNameLst>
                                      </p:cBhvr>
                                      <p:tavLst>
                                        <p:tav tm="0">
                                          <p:val>
                                            <p:strVal val="#ppt_y-#ppt_h/2"/>
                                          </p:val>
                                        </p:tav>
                                        <p:tav tm="100000">
                                          <p:val>
                                            <p:strVal val="#ppt_y"/>
                                          </p:val>
                                        </p:tav>
                                      </p:tavLst>
                                    </p:anim>
                                    <p:anim calcmode="lin" valueType="num">
                                      <p:cBhvr>
                                        <p:cTn id="53" dur="500" fill="hold"/>
                                        <p:tgtEl>
                                          <p:spTgt spid="58"/>
                                        </p:tgtEl>
                                        <p:attrNameLst>
                                          <p:attrName>ppt_w</p:attrName>
                                        </p:attrNameLst>
                                      </p:cBhvr>
                                      <p:tavLst>
                                        <p:tav tm="0">
                                          <p:val>
                                            <p:strVal val="#ppt_w"/>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childTnLst>
                                </p:cTn>
                              </p:par>
                              <p:par>
                                <p:cTn id="55" presetID="17" presetClass="entr" presetSubtype="1"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ppt_x</p:attrName>
                                        </p:attrNameLst>
                                      </p:cBhvr>
                                      <p:tavLst>
                                        <p:tav tm="0">
                                          <p:val>
                                            <p:strVal val="#ppt_x"/>
                                          </p:val>
                                        </p:tav>
                                        <p:tav tm="100000">
                                          <p:val>
                                            <p:strVal val="#ppt_x"/>
                                          </p:val>
                                        </p:tav>
                                      </p:tavLst>
                                    </p:anim>
                                    <p:anim calcmode="lin" valueType="num">
                                      <p:cBhvr>
                                        <p:cTn id="58" dur="500" fill="hold"/>
                                        <p:tgtEl>
                                          <p:spTgt spid="47"/>
                                        </p:tgtEl>
                                        <p:attrNameLst>
                                          <p:attrName>ppt_y</p:attrName>
                                        </p:attrNameLst>
                                      </p:cBhvr>
                                      <p:tavLst>
                                        <p:tav tm="0">
                                          <p:val>
                                            <p:strVal val="#ppt_y-#ppt_h/2"/>
                                          </p:val>
                                        </p:tav>
                                        <p:tav tm="100000">
                                          <p:val>
                                            <p:strVal val="#ppt_y"/>
                                          </p:val>
                                        </p:tav>
                                      </p:tavLst>
                                    </p:anim>
                                    <p:anim calcmode="lin" valueType="num">
                                      <p:cBhvr>
                                        <p:cTn id="59" dur="500" fill="hold"/>
                                        <p:tgtEl>
                                          <p:spTgt spid="47"/>
                                        </p:tgtEl>
                                        <p:attrNameLst>
                                          <p:attrName>ppt_w</p:attrName>
                                        </p:attrNameLst>
                                      </p:cBhvr>
                                      <p:tavLst>
                                        <p:tav tm="0">
                                          <p:val>
                                            <p:strVal val="#ppt_w"/>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childTnLst>
                                </p:cTn>
                              </p:par>
                              <p:par>
                                <p:cTn id="61" presetID="17" presetClass="entr" presetSubtype="1"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500" fill="hold"/>
                                        <p:tgtEl>
                                          <p:spTgt spid="19"/>
                                        </p:tgtEl>
                                        <p:attrNameLst>
                                          <p:attrName>ppt_x</p:attrName>
                                        </p:attrNameLst>
                                      </p:cBhvr>
                                      <p:tavLst>
                                        <p:tav tm="0">
                                          <p:val>
                                            <p:strVal val="#ppt_x"/>
                                          </p:val>
                                        </p:tav>
                                        <p:tav tm="100000">
                                          <p:val>
                                            <p:strVal val="#ppt_x"/>
                                          </p:val>
                                        </p:tav>
                                      </p:tavLst>
                                    </p:anim>
                                    <p:anim calcmode="lin" valueType="num">
                                      <p:cBhvr>
                                        <p:cTn id="64" dur="500" fill="hold"/>
                                        <p:tgtEl>
                                          <p:spTgt spid="19"/>
                                        </p:tgtEl>
                                        <p:attrNameLst>
                                          <p:attrName>ppt_y</p:attrName>
                                        </p:attrNameLst>
                                      </p:cBhvr>
                                      <p:tavLst>
                                        <p:tav tm="0">
                                          <p:val>
                                            <p:strVal val="#ppt_y-#ppt_h/2"/>
                                          </p:val>
                                        </p:tav>
                                        <p:tav tm="100000">
                                          <p:val>
                                            <p:strVal val="#ppt_y"/>
                                          </p:val>
                                        </p:tav>
                                      </p:tavLst>
                                    </p:anim>
                                    <p:anim calcmode="lin" valueType="num">
                                      <p:cBhvr>
                                        <p:cTn id="65" dur="500" fill="hold"/>
                                        <p:tgtEl>
                                          <p:spTgt spid="19"/>
                                        </p:tgtEl>
                                        <p:attrNameLst>
                                          <p:attrName>ppt_w</p:attrName>
                                        </p:attrNameLst>
                                      </p:cBhvr>
                                      <p:tavLst>
                                        <p:tav tm="0">
                                          <p:val>
                                            <p:strVal val="#ppt_w"/>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17" presetClass="entr" presetSubtype="1" fill="hold" nodeType="clickEffect">
                                  <p:stCondLst>
                                    <p:cond delay="0"/>
                                  </p:stCondLst>
                                  <p:childTnLst>
                                    <p:set>
                                      <p:cBhvr>
                                        <p:cTn id="70" dur="1" fill="hold">
                                          <p:stCondLst>
                                            <p:cond delay="0"/>
                                          </p:stCondLst>
                                        </p:cTn>
                                        <p:tgtEl>
                                          <p:spTgt spid="49"/>
                                        </p:tgtEl>
                                        <p:attrNameLst>
                                          <p:attrName>style.visibility</p:attrName>
                                        </p:attrNameLst>
                                      </p:cBhvr>
                                      <p:to>
                                        <p:strVal val="visible"/>
                                      </p:to>
                                    </p:set>
                                    <p:anim calcmode="lin" valueType="num">
                                      <p:cBhvr>
                                        <p:cTn id="71" dur="500" fill="hold"/>
                                        <p:tgtEl>
                                          <p:spTgt spid="49"/>
                                        </p:tgtEl>
                                        <p:attrNameLst>
                                          <p:attrName>ppt_x</p:attrName>
                                        </p:attrNameLst>
                                      </p:cBhvr>
                                      <p:tavLst>
                                        <p:tav tm="0">
                                          <p:val>
                                            <p:strVal val="#ppt_x"/>
                                          </p:val>
                                        </p:tav>
                                        <p:tav tm="100000">
                                          <p:val>
                                            <p:strVal val="#ppt_x"/>
                                          </p:val>
                                        </p:tav>
                                      </p:tavLst>
                                    </p:anim>
                                    <p:anim calcmode="lin" valueType="num">
                                      <p:cBhvr>
                                        <p:cTn id="72" dur="500" fill="hold"/>
                                        <p:tgtEl>
                                          <p:spTgt spid="49"/>
                                        </p:tgtEl>
                                        <p:attrNameLst>
                                          <p:attrName>ppt_y</p:attrName>
                                        </p:attrNameLst>
                                      </p:cBhvr>
                                      <p:tavLst>
                                        <p:tav tm="0">
                                          <p:val>
                                            <p:strVal val="#ppt_y-#ppt_h/2"/>
                                          </p:val>
                                        </p:tav>
                                        <p:tav tm="100000">
                                          <p:val>
                                            <p:strVal val="#ppt_y"/>
                                          </p:val>
                                        </p:tav>
                                      </p:tavLst>
                                    </p:anim>
                                    <p:anim calcmode="lin" valueType="num">
                                      <p:cBhvr>
                                        <p:cTn id="73" dur="500" fill="hold"/>
                                        <p:tgtEl>
                                          <p:spTgt spid="49"/>
                                        </p:tgtEl>
                                        <p:attrNameLst>
                                          <p:attrName>ppt_w</p:attrName>
                                        </p:attrNameLst>
                                      </p:cBhvr>
                                      <p:tavLst>
                                        <p:tav tm="0">
                                          <p:val>
                                            <p:strVal val="#ppt_w"/>
                                          </p:val>
                                        </p:tav>
                                        <p:tav tm="100000">
                                          <p:val>
                                            <p:strVal val="#ppt_w"/>
                                          </p:val>
                                        </p:tav>
                                      </p:tavLst>
                                    </p:anim>
                                    <p:anim calcmode="lin" valueType="num">
                                      <p:cBhvr>
                                        <p:cTn id="74" dur="500" fill="hold"/>
                                        <p:tgtEl>
                                          <p:spTgt spid="49"/>
                                        </p:tgtEl>
                                        <p:attrNameLst>
                                          <p:attrName>ppt_h</p:attrName>
                                        </p:attrNameLst>
                                      </p:cBhvr>
                                      <p:tavLst>
                                        <p:tav tm="0">
                                          <p:val>
                                            <p:fltVal val="0"/>
                                          </p:val>
                                        </p:tav>
                                        <p:tav tm="100000">
                                          <p:val>
                                            <p:strVal val="#ppt_h"/>
                                          </p:val>
                                        </p:tav>
                                      </p:tavLst>
                                    </p:anim>
                                  </p:childTnLst>
                                </p:cTn>
                              </p:par>
                              <p:par>
                                <p:cTn id="75" presetID="17" presetClass="entr" presetSubtype="1" fill="hold"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p:cTn id="77" dur="500" fill="hold"/>
                                        <p:tgtEl>
                                          <p:spTgt spid="50"/>
                                        </p:tgtEl>
                                        <p:attrNameLst>
                                          <p:attrName>ppt_x</p:attrName>
                                        </p:attrNameLst>
                                      </p:cBhvr>
                                      <p:tavLst>
                                        <p:tav tm="0">
                                          <p:val>
                                            <p:strVal val="#ppt_x"/>
                                          </p:val>
                                        </p:tav>
                                        <p:tav tm="100000">
                                          <p:val>
                                            <p:strVal val="#ppt_x"/>
                                          </p:val>
                                        </p:tav>
                                      </p:tavLst>
                                    </p:anim>
                                    <p:anim calcmode="lin" valueType="num">
                                      <p:cBhvr>
                                        <p:cTn id="78" dur="500" fill="hold"/>
                                        <p:tgtEl>
                                          <p:spTgt spid="50"/>
                                        </p:tgtEl>
                                        <p:attrNameLst>
                                          <p:attrName>ppt_y</p:attrName>
                                        </p:attrNameLst>
                                      </p:cBhvr>
                                      <p:tavLst>
                                        <p:tav tm="0">
                                          <p:val>
                                            <p:strVal val="#ppt_y-#ppt_h/2"/>
                                          </p:val>
                                        </p:tav>
                                        <p:tav tm="100000">
                                          <p:val>
                                            <p:strVal val="#ppt_y"/>
                                          </p:val>
                                        </p:tav>
                                      </p:tavLst>
                                    </p:anim>
                                    <p:anim calcmode="lin" valueType="num">
                                      <p:cBhvr>
                                        <p:cTn id="79" dur="500" fill="hold"/>
                                        <p:tgtEl>
                                          <p:spTgt spid="50"/>
                                        </p:tgtEl>
                                        <p:attrNameLst>
                                          <p:attrName>ppt_w</p:attrName>
                                        </p:attrNameLst>
                                      </p:cBhvr>
                                      <p:tavLst>
                                        <p:tav tm="0">
                                          <p:val>
                                            <p:strVal val="#ppt_w"/>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childTnLst>
                                </p:cTn>
                              </p:par>
                              <p:par>
                                <p:cTn id="81" presetID="17" presetClass="entr" presetSubtype="1" fill="hold" grpId="0" nodeType="with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ppt_x</p:attrName>
                                        </p:attrNameLst>
                                      </p:cBhvr>
                                      <p:tavLst>
                                        <p:tav tm="0">
                                          <p:val>
                                            <p:strVal val="#ppt_x"/>
                                          </p:val>
                                        </p:tav>
                                        <p:tav tm="100000">
                                          <p:val>
                                            <p:strVal val="#ppt_x"/>
                                          </p:val>
                                        </p:tav>
                                      </p:tavLst>
                                    </p:anim>
                                    <p:anim calcmode="lin" valueType="num">
                                      <p:cBhvr>
                                        <p:cTn id="84" dur="500" fill="hold"/>
                                        <p:tgtEl>
                                          <p:spTgt spid="54"/>
                                        </p:tgtEl>
                                        <p:attrNameLst>
                                          <p:attrName>ppt_y</p:attrName>
                                        </p:attrNameLst>
                                      </p:cBhvr>
                                      <p:tavLst>
                                        <p:tav tm="0">
                                          <p:val>
                                            <p:strVal val="#ppt_y-#ppt_h/2"/>
                                          </p:val>
                                        </p:tav>
                                        <p:tav tm="100000">
                                          <p:val>
                                            <p:strVal val="#ppt_y"/>
                                          </p:val>
                                        </p:tav>
                                      </p:tavLst>
                                    </p:anim>
                                    <p:anim calcmode="lin" valueType="num">
                                      <p:cBhvr>
                                        <p:cTn id="85" dur="500" fill="hold"/>
                                        <p:tgtEl>
                                          <p:spTgt spid="54"/>
                                        </p:tgtEl>
                                        <p:attrNameLst>
                                          <p:attrName>ppt_w</p:attrName>
                                        </p:attrNameLst>
                                      </p:cBhvr>
                                      <p:tavLst>
                                        <p:tav tm="0">
                                          <p:val>
                                            <p:strVal val="#ppt_w"/>
                                          </p:val>
                                        </p:tav>
                                        <p:tav tm="100000">
                                          <p:val>
                                            <p:strVal val="#ppt_w"/>
                                          </p:val>
                                        </p:tav>
                                      </p:tavLst>
                                    </p:anim>
                                    <p:anim calcmode="lin" valueType="num">
                                      <p:cBhvr>
                                        <p:cTn id="86" dur="500" fill="hold"/>
                                        <p:tgtEl>
                                          <p:spTgt spid="54"/>
                                        </p:tgtEl>
                                        <p:attrNameLst>
                                          <p:attrName>ppt_h</p:attrName>
                                        </p:attrNameLst>
                                      </p:cBhvr>
                                      <p:tavLst>
                                        <p:tav tm="0">
                                          <p:val>
                                            <p:fltVal val="0"/>
                                          </p:val>
                                        </p:tav>
                                        <p:tav tm="100000">
                                          <p:val>
                                            <p:strVal val="#ppt_h"/>
                                          </p:val>
                                        </p:tav>
                                      </p:tavLst>
                                    </p:anim>
                                  </p:childTnLst>
                                </p:cTn>
                              </p:par>
                              <p:par>
                                <p:cTn id="87" presetID="17" presetClass="entr" presetSubtype="1" fill="hold" grpId="0" nodeType="with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ppt_x</p:attrName>
                                        </p:attrNameLst>
                                      </p:cBhvr>
                                      <p:tavLst>
                                        <p:tav tm="0">
                                          <p:val>
                                            <p:strVal val="#ppt_x"/>
                                          </p:val>
                                        </p:tav>
                                        <p:tav tm="100000">
                                          <p:val>
                                            <p:strVal val="#ppt_x"/>
                                          </p:val>
                                        </p:tav>
                                      </p:tavLst>
                                    </p:anim>
                                    <p:anim calcmode="lin" valueType="num">
                                      <p:cBhvr>
                                        <p:cTn id="90" dur="500" fill="hold"/>
                                        <p:tgtEl>
                                          <p:spTgt spid="20"/>
                                        </p:tgtEl>
                                        <p:attrNameLst>
                                          <p:attrName>ppt_y</p:attrName>
                                        </p:attrNameLst>
                                      </p:cBhvr>
                                      <p:tavLst>
                                        <p:tav tm="0">
                                          <p:val>
                                            <p:strVal val="#ppt_y-#ppt_h/2"/>
                                          </p:val>
                                        </p:tav>
                                        <p:tav tm="100000">
                                          <p:val>
                                            <p:strVal val="#ppt_y"/>
                                          </p:val>
                                        </p:tav>
                                      </p:tavLst>
                                    </p:anim>
                                    <p:anim calcmode="lin" valueType="num">
                                      <p:cBhvr>
                                        <p:cTn id="91" dur="500" fill="hold"/>
                                        <p:tgtEl>
                                          <p:spTgt spid="20"/>
                                        </p:tgtEl>
                                        <p:attrNameLst>
                                          <p:attrName>ppt_w</p:attrName>
                                        </p:attrNameLst>
                                      </p:cBhvr>
                                      <p:tavLst>
                                        <p:tav tm="0">
                                          <p:val>
                                            <p:strVal val="#ppt_w"/>
                                          </p:val>
                                        </p:tav>
                                        <p:tav tm="100000">
                                          <p:val>
                                            <p:strVal val="#ppt_w"/>
                                          </p:val>
                                        </p:tav>
                                      </p:tavLst>
                                    </p:anim>
                                    <p:anim calcmode="lin" valueType="num">
                                      <p:cBhvr>
                                        <p:cTn id="92"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7" grpId="0" animBg="1"/>
      <p:bldP spid="54" grpId="0" animBg="1"/>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80728"/>
            <a:ext cx="8534400" cy="5105400"/>
          </a:xfrm>
        </p:spPr>
        <p:txBody>
          <a:bodyPr>
            <a:normAutofit/>
          </a:bodyPr>
          <a:lstStyle/>
          <a:p>
            <a:pPr marL="0" indent="0">
              <a:spcBef>
                <a:spcPts val="700"/>
              </a:spcBef>
              <a:buClr>
                <a:schemeClr val="tx2"/>
              </a:buClr>
              <a:buSzPct val="95000"/>
              <a:defRPr/>
            </a:pPr>
            <a:r>
              <a:rPr lang="en-US" sz="2600" b="1" i="1" u="sng" dirty="0" smtClean="0">
                <a:latin typeface="+mn-lt"/>
              </a:rPr>
              <a:t>Overview: </a:t>
            </a:r>
            <a:r>
              <a:rPr lang="en-US" altLang="zh-CN" sz="2600" b="1" i="1" u="sng" dirty="0" smtClean="0">
                <a:latin typeface="+mn-lt"/>
              </a:rPr>
              <a:t> </a:t>
            </a:r>
            <a:r>
              <a:rPr lang="en-US" altLang="zh-CN" sz="2600" b="1" kern="1200" dirty="0" smtClean="0">
                <a:latin typeface="+mn-lt"/>
              </a:rPr>
              <a:t>Search target poses in the vicinity of video-based kinematic tracking poses</a:t>
            </a:r>
          </a:p>
        </p:txBody>
      </p:sp>
      <p:sp>
        <p:nvSpPr>
          <p:cNvPr id="48" name="Title 1"/>
          <p:cNvSpPr>
            <a:spLocks noGrp="1"/>
          </p:cNvSpPr>
          <p:nvPr>
            <p:ph type="title"/>
          </p:nvPr>
        </p:nvSpPr>
        <p:spPr>
          <a:xfrm>
            <a:off x="457200" y="44624"/>
            <a:ext cx="8458200" cy="792162"/>
          </a:xfrm>
        </p:spPr>
        <p:txBody>
          <a:bodyPr>
            <a:normAutofit/>
          </a:bodyPr>
          <a:lstStyle/>
          <a:p>
            <a:r>
              <a:rPr lang="en-US" altLang="zh-CN" dirty="0" smtClean="0"/>
              <a:t>B</a:t>
            </a:r>
            <a:r>
              <a:rPr lang="en-US" dirty="0" smtClean="0"/>
              <a:t>. Hand-object Motion Capture </a:t>
            </a:r>
            <a:endParaRPr lang="en-US" dirty="0"/>
          </a:p>
        </p:txBody>
      </p:sp>
      <p:sp>
        <p:nvSpPr>
          <p:cNvPr id="53" name="TextBox 52"/>
          <p:cNvSpPr txBox="1"/>
          <p:nvPr/>
        </p:nvSpPr>
        <p:spPr>
          <a:xfrm>
            <a:off x="2966695" y="2350621"/>
            <a:ext cx="2487216" cy="646331"/>
          </a:xfrm>
          <a:prstGeom prst="rect">
            <a:avLst/>
          </a:prstGeom>
          <a:solidFill>
            <a:schemeClr val="bg1"/>
          </a:solidFill>
          <a:ln>
            <a:solidFill>
              <a:srgbClr val="0000CC"/>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altLang="zh-CN" sz="1800" b="1" dirty="0" smtClean="0">
                <a:solidFill>
                  <a:srgbClr val="C00000"/>
                </a:solidFill>
                <a:ea typeface="SimSun" pitchFamily="2" charset="-122"/>
              </a:rPr>
              <a:t>Video-based </a:t>
            </a:r>
          </a:p>
          <a:p>
            <a:pPr algn="ctr"/>
            <a:r>
              <a:rPr lang="en-US" altLang="zh-CN" sz="1800" b="1" dirty="0" smtClean="0">
                <a:solidFill>
                  <a:srgbClr val="C00000"/>
                </a:solidFill>
                <a:ea typeface="SimSun" pitchFamily="2" charset="-122"/>
              </a:rPr>
              <a:t>Kinematic Tracking</a:t>
            </a:r>
          </a:p>
        </p:txBody>
      </p:sp>
      <p:sp>
        <p:nvSpPr>
          <p:cNvPr id="54" name="TextBox 53"/>
          <p:cNvSpPr txBox="1"/>
          <p:nvPr/>
        </p:nvSpPr>
        <p:spPr>
          <a:xfrm>
            <a:off x="2966695" y="3861048"/>
            <a:ext cx="2482280" cy="646331"/>
          </a:xfrm>
          <a:prstGeom prst="rect">
            <a:avLst/>
          </a:prstGeom>
          <a:solidFill>
            <a:srgbClr val="92D050"/>
          </a:solidFill>
          <a:ln>
            <a:solidFill>
              <a:srgbClr val="0000CC"/>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altLang="zh-CN" sz="1800" b="1" dirty="0" smtClean="0">
                <a:solidFill>
                  <a:srgbClr val="C00000"/>
                </a:solidFill>
                <a:ea typeface="SimSun" pitchFamily="2" charset="-122"/>
              </a:rPr>
              <a:t>Sampling-based</a:t>
            </a:r>
          </a:p>
          <a:p>
            <a:pPr algn="ctr"/>
            <a:r>
              <a:rPr lang="en-US" altLang="zh-CN" sz="1800" b="1" dirty="0" smtClean="0">
                <a:solidFill>
                  <a:srgbClr val="C00000"/>
                </a:solidFill>
                <a:ea typeface="SimSun" pitchFamily="2" charset="-122"/>
              </a:rPr>
              <a:t>Control Optimization</a:t>
            </a:r>
          </a:p>
        </p:txBody>
      </p:sp>
      <p:cxnSp>
        <p:nvCxnSpPr>
          <p:cNvPr id="55" name="Straight Arrow Connector 54"/>
          <p:cNvCxnSpPr/>
          <p:nvPr/>
        </p:nvCxnSpPr>
        <p:spPr bwMode="auto">
          <a:xfrm>
            <a:off x="1412135" y="2708920"/>
            <a:ext cx="1512168" cy="0"/>
          </a:xfrm>
          <a:prstGeom prst="straightConnector1">
            <a:avLst/>
          </a:prstGeom>
          <a:ln w="62865">
            <a:solidFill>
              <a:srgbClr val="008000"/>
            </a:solidFill>
            <a:headEnd type="none" w="sm" len="med"/>
            <a:tailEnd type="triangle"/>
          </a:ln>
        </p:spPr>
        <p:style>
          <a:lnRef idx="1">
            <a:schemeClr val="accent3"/>
          </a:lnRef>
          <a:fillRef idx="0">
            <a:schemeClr val="accent3"/>
          </a:fillRef>
          <a:effectRef idx="0">
            <a:schemeClr val="accent3"/>
          </a:effectRef>
          <a:fontRef idx="minor">
            <a:schemeClr val="tx1"/>
          </a:fontRef>
        </p:style>
      </p:cxnSp>
      <p:cxnSp>
        <p:nvCxnSpPr>
          <p:cNvPr id="56" name="Straight Arrow Connector 55"/>
          <p:cNvCxnSpPr/>
          <p:nvPr/>
        </p:nvCxnSpPr>
        <p:spPr bwMode="auto">
          <a:xfrm>
            <a:off x="5588599" y="5589240"/>
            <a:ext cx="1440160" cy="0"/>
          </a:xfrm>
          <a:prstGeom prst="straightConnector1">
            <a:avLst/>
          </a:prstGeom>
          <a:ln w="62865">
            <a:solidFill>
              <a:srgbClr val="008000"/>
            </a:solidFill>
            <a:headEnd type="none" w="sm" len="med"/>
            <a:tailEnd type="triangle"/>
          </a:ln>
        </p:spPr>
        <p:style>
          <a:lnRef idx="1">
            <a:schemeClr val="accent3"/>
          </a:lnRef>
          <a:fillRef idx="0">
            <a:schemeClr val="accent3"/>
          </a:fillRef>
          <a:effectRef idx="0">
            <a:schemeClr val="accent3"/>
          </a:effectRef>
          <a:fontRef idx="minor">
            <a:schemeClr val="tx1"/>
          </a:fontRef>
        </p:style>
      </p:cxnSp>
      <p:cxnSp>
        <p:nvCxnSpPr>
          <p:cNvPr id="57" name="Straight Arrow Connector 56"/>
          <p:cNvCxnSpPr/>
          <p:nvPr/>
        </p:nvCxnSpPr>
        <p:spPr bwMode="auto">
          <a:xfrm rot="5400000">
            <a:off x="3738617" y="3449166"/>
            <a:ext cx="762000" cy="1588"/>
          </a:xfrm>
          <a:prstGeom prst="straightConnector1">
            <a:avLst/>
          </a:prstGeom>
          <a:ln w="62865">
            <a:solidFill>
              <a:srgbClr val="008000"/>
            </a:solidFill>
            <a:headEnd type="none" w="sm" len="med"/>
            <a:tailEnd type="triangle"/>
          </a:ln>
        </p:spPr>
        <p:style>
          <a:lnRef idx="1">
            <a:schemeClr val="accent3"/>
          </a:lnRef>
          <a:fillRef idx="0">
            <a:schemeClr val="accent3"/>
          </a:fillRef>
          <a:effectRef idx="0">
            <a:schemeClr val="accent3"/>
          </a:effectRef>
          <a:fontRef idx="minor">
            <a:schemeClr val="tx1"/>
          </a:fontRef>
        </p:style>
      </p:cxnSp>
      <p:cxnSp>
        <p:nvCxnSpPr>
          <p:cNvPr id="58" name="Straight Connector 57"/>
          <p:cNvCxnSpPr/>
          <p:nvPr/>
        </p:nvCxnSpPr>
        <p:spPr bwMode="auto">
          <a:xfrm rot="5400000">
            <a:off x="268763" y="3724994"/>
            <a:ext cx="991394" cy="794"/>
          </a:xfrm>
          <a:prstGeom prst="line">
            <a:avLst/>
          </a:prstGeom>
          <a:solidFill>
            <a:schemeClr val="tx1"/>
          </a:solidFill>
          <a:ln w="62865" cap="flat" cmpd="sng" algn="ctr">
            <a:solidFill>
              <a:srgbClr val="008000"/>
            </a:solidFill>
            <a:prstDash val="solid"/>
            <a:round/>
            <a:headEnd type="none" w="med" len="med"/>
            <a:tailEnd type="none" w="med" len="med"/>
          </a:ln>
          <a:effectLst/>
        </p:spPr>
      </p:cxnSp>
      <p:cxnSp>
        <p:nvCxnSpPr>
          <p:cNvPr id="59" name="Straight Arrow Connector 58"/>
          <p:cNvCxnSpPr/>
          <p:nvPr/>
        </p:nvCxnSpPr>
        <p:spPr bwMode="auto">
          <a:xfrm>
            <a:off x="764063" y="4221088"/>
            <a:ext cx="2160240" cy="0"/>
          </a:xfrm>
          <a:prstGeom prst="straightConnector1">
            <a:avLst/>
          </a:prstGeom>
          <a:ln w="62865">
            <a:solidFill>
              <a:srgbClr val="008000"/>
            </a:solidFill>
            <a:headEnd type="none" w="sm" len="med"/>
            <a:tailEnd type="triangle"/>
          </a:ln>
        </p:spPr>
        <p:style>
          <a:lnRef idx="1">
            <a:schemeClr val="accent3"/>
          </a:lnRef>
          <a:fillRef idx="0">
            <a:schemeClr val="accent3"/>
          </a:fillRef>
          <a:effectRef idx="0">
            <a:schemeClr val="accent3"/>
          </a:effectRef>
          <a:fontRef idx="minor">
            <a:schemeClr val="tx1"/>
          </a:fontRef>
        </p:style>
      </p:cxnSp>
      <p:grpSp>
        <p:nvGrpSpPr>
          <p:cNvPr id="2" name="Group 59"/>
          <p:cNvGrpSpPr/>
          <p:nvPr/>
        </p:nvGrpSpPr>
        <p:grpSpPr>
          <a:xfrm>
            <a:off x="86375" y="1988840"/>
            <a:ext cx="1289248" cy="1092696"/>
            <a:chOff x="609600" y="1657350"/>
            <a:chExt cx="1371600" cy="1138026"/>
          </a:xfrm>
        </p:grpSpPr>
        <p:pic>
          <p:nvPicPr>
            <p:cNvPr id="61" name="Picture 2" descr="E:\Defense_Slides\v_4\HandCap_Image\real_man.png"/>
            <p:cNvPicPr>
              <a:picLocks noChangeAspect="1" noChangeArrowheads="1"/>
            </p:cNvPicPr>
            <p:nvPr/>
          </p:nvPicPr>
          <p:blipFill>
            <a:blip r:embed="rId4" cstate="print"/>
            <a:srcRect/>
            <a:stretch>
              <a:fillRect/>
            </a:stretch>
          </p:blipFill>
          <p:spPr bwMode="auto">
            <a:xfrm>
              <a:off x="609600" y="1657350"/>
              <a:ext cx="1219200" cy="909426"/>
            </a:xfrm>
            <a:prstGeom prst="rect">
              <a:avLst/>
            </a:prstGeom>
            <a:noFill/>
          </p:spPr>
        </p:pic>
        <p:pic>
          <p:nvPicPr>
            <p:cNvPr id="62" name="Picture 2" descr="E:\Defense_Slides\v_4\HandCap_Image\real_man.png"/>
            <p:cNvPicPr>
              <a:picLocks noChangeAspect="1" noChangeArrowheads="1"/>
            </p:cNvPicPr>
            <p:nvPr/>
          </p:nvPicPr>
          <p:blipFill>
            <a:blip r:embed="rId4" cstate="print"/>
            <a:srcRect/>
            <a:stretch>
              <a:fillRect/>
            </a:stretch>
          </p:blipFill>
          <p:spPr bwMode="auto">
            <a:xfrm>
              <a:off x="685800" y="1733550"/>
              <a:ext cx="1219200" cy="909426"/>
            </a:xfrm>
            <a:prstGeom prst="rect">
              <a:avLst/>
            </a:prstGeom>
            <a:noFill/>
          </p:spPr>
        </p:pic>
        <p:pic>
          <p:nvPicPr>
            <p:cNvPr id="63" name="Picture 2" descr="E:\Defense_Slides\v_4\HandCap_Image\real_man.png"/>
            <p:cNvPicPr>
              <a:picLocks noChangeAspect="1" noChangeArrowheads="1"/>
            </p:cNvPicPr>
            <p:nvPr/>
          </p:nvPicPr>
          <p:blipFill>
            <a:blip r:embed="rId4" cstate="print"/>
            <a:srcRect/>
            <a:stretch>
              <a:fillRect/>
            </a:stretch>
          </p:blipFill>
          <p:spPr bwMode="auto">
            <a:xfrm>
              <a:off x="762000" y="1885950"/>
              <a:ext cx="1219200" cy="909426"/>
            </a:xfrm>
            <a:prstGeom prst="rect">
              <a:avLst/>
            </a:prstGeom>
            <a:noFill/>
          </p:spPr>
        </p:pic>
      </p:grpSp>
      <p:grpSp>
        <p:nvGrpSpPr>
          <p:cNvPr id="4" name="Group 63"/>
          <p:cNvGrpSpPr/>
          <p:nvPr/>
        </p:nvGrpSpPr>
        <p:grpSpPr>
          <a:xfrm>
            <a:off x="7100767" y="5053136"/>
            <a:ext cx="1221432" cy="1112168"/>
            <a:chOff x="6934200" y="3456025"/>
            <a:chExt cx="1524000" cy="1249325"/>
          </a:xfrm>
        </p:grpSpPr>
        <p:pic>
          <p:nvPicPr>
            <p:cNvPr id="65" name="Picture 3" descr="E:\Defense_Slides\v_4\HandCap_Image\syn_man.png"/>
            <p:cNvPicPr>
              <a:picLocks noChangeAspect="1" noChangeArrowheads="1"/>
            </p:cNvPicPr>
            <p:nvPr/>
          </p:nvPicPr>
          <p:blipFill>
            <a:blip r:embed="rId5" cstate="print"/>
            <a:srcRect/>
            <a:stretch>
              <a:fillRect/>
            </a:stretch>
          </p:blipFill>
          <p:spPr bwMode="auto">
            <a:xfrm>
              <a:off x="6934200" y="3456025"/>
              <a:ext cx="1371600" cy="1020725"/>
            </a:xfrm>
            <a:prstGeom prst="rect">
              <a:avLst/>
            </a:prstGeom>
            <a:noFill/>
          </p:spPr>
        </p:pic>
        <p:pic>
          <p:nvPicPr>
            <p:cNvPr id="66" name="Picture 3" descr="E:\Defense_Slides\v_4\HandCap_Image\syn_man.png"/>
            <p:cNvPicPr>
              <a:picLocks noChangeAspect="1" noChangeArrowheads="1"/>
            </p:cNvPicPr>
            <p:nvPr/>
          </p:nvPicPr>
          <p:blipFill>
            <a:blip r:embed="rId5" cstate="print"/>
            <a:srcRect/>
            <a:stretch>
              <a:fillRect/>
            </a:stretch>
          </p:blipFill>
          <p:spPr bwMode="auto">
            <a:xfrm>
              <a:off x="7010400" y="3562350"/>
              <a:ext cx="1371600" cy="1020725"/>
            </a:xfrm>
            <a:prstGeom prst="rect">
              <a:avLst/>
            </a:prstGeom>
            <a:noFill/>
          </p:spPr>
        </p:pic>
        <p:pic>
          <p:nvPicPr>
            <p:cNvPr id="67" name="Picture 3" descr="E:\Defense_Slides\v_4\HandCap_Image\syn_man.png"/>
            <p:cNvPicPr>
              <a:picLocks noChangeAspect="1" noChangeArrowheads="1"/>
            </p:cNvPicPr>
            <p:nvPr/>
          </p:nvPicPr>
          <p:blipFill>
            <a:blip r:embed="rId5" cstate="print"/>
            <a:srcRect/>
            <a:stretch>
              <a:fillRect/>
            </a:stretch>
          </p:blipFill>
          <p:spPr bwMode="auto">
            <a:xfrm>
              <a:off x="7086600" y="3684625"/>
              <a:ext cx="1371600" cy="1020725"/>
            </a:xfrm>
            <a:prstGeom prst="rect">
              <a:avLst/>
            </a:prstGeom>
            <a:noFill/>
          </p:spPr>
        </p:pic>
      </p:grpSp>
      <p:sp>
        <p:nvSpPr>
          <p:cNvPr id="68" name="Rectangle 67"/>
          <p:cNvSpPr/>
          <p:nvPr/>
        </p:nvSpPr>
        <p:spPr>
          <a:xfrm>
            <a:off x="1196111" y="2113692"/>
            <a:ext cx="1828800" cy="523220"/>
          </a:xfrm>
          <a:prstGeom prst="rect">
            <a:avLst/>
          </a:prstGeom>
        </p:spPr>
        <p:txBody>
          <a:bodyPr wrap="square">
            <a:spAutoFit/>
          </a:bodyPr>
          <a:lstStyle/>
          <a:p>
            <a:pPr algn="ctr"/>
            <a:r>
              <a:rPr lang="en-US" sz="1400" b="1" dirty="0" smtClean="0"/>
              <a:t>Image </a:t>
            </a:r>
          </a:p>
          <a:p>
            <a:pPr algn="ctr"/>
            <a:r>
              <a:rPr lang="en-US" sz="1400" b="1" dirty="0" smtClean="0"/>
              <a:t>measurements</a:t>
            </a:r>
          </a:p>
        </p:txBody>
      </p:sp>
      <p:sp>
        <p:nvSpPr>
          <p:cNvPr id="69" name="Rectangle 68"/>
          <p:cNvSpPr/>
          <p:nvPr/>
        </p:nvSpPr>
        <p:spPr>
          <a:xfrm>
            <a:off x="870992" y="3645024"/>
            <a:ext cx="1828800" cy="523220"/>
          </a:xfrm>
          <a:prstGeom prst="rect">
            <a:avLst/>
          </a:prstGeom>
        </p:spPr>
        <p:txBody>
          <a:bodyPr wrap="square">
            <a:spAutoFit/>
          </a:bodyPr>
          <a:lstStyle/>
          <a:p>
            <a:pPr algn="ctr"/>
            <a:r>
              <a:rPr lang="en-US" sz="1400" b="1" dirty="0" smtClean="0"/>
              <a:t>Image </a:t>
            </a:r>
          </a:p>
          <a:p>
            <a:pPr algn="ctr"/>
            <a:r>
              <a:rPr lang="en-US" sz="1400" b="1" dirty="0" smtClean="0"/>
              <a:t>measurements</a:t>
            </a:r>
          </a:p>
        </p:txBody>
      </p:sp>
      <p:sp>
        <p:nvSpPr>
          <p:cNvPr id="70" name="Rectangle 69"/>
          <p:cNvSpPr/>
          <p:nvPr/>
        </p:nvSpPr>
        <p:spPr>
          <a:xfrm>
            <a:off x="5702999" y="4869160"/>
            <a:ext cx="1152128" cy="677108"/>
          </a:xfrm>
          <a:prstGeom prst="rect">
            <a:avLst/>
          </a:prstGeom>
        </p:spPr>
        <p:txBody>
          <a:bodyPr wrap="square">
            <a:spAutoFit/>
          </a:bodyPr>
          <a:lstStyle/>
          <a:p>
            <a:pPr algn="ctr"/>
            <a:endParaRPr lang="en-US" sz="1000" dirty="0" smtClean="0"/>
          </a:p>
          <a:p>
            <a:pPr algn="ctr"/>
            <a:r>
              <a:rPr lang="en-US" sz="1400" b="1" dirty="0" smtClean="0"/>
              <a:t>Simulated motion</a:t>
            </a:r>
          </a:p>
        </p:txBody>
      </p:sp>
      <p:sp>
        <p:nvSpPr>
          <p:cNvPr id="71" name="Rectangle 70"/>
          <p:cNvSpPr/>
          <p:nvPr/>
        </p:nvSpPr>
        <p:spPr>
          <a:xfrm>
            <a:off x="4118823" y="2996952"/>
            <a:ext cx="1396752" cy="677108"/>
          </a:xfrm>
          <a:prstGeom prst="rect">
            <a:avLst/>
          </a:prstGeom>
        </p:spPr>
        <p:txBody>
          <a:bodyPr wrap="square">
            <a:spAutoFit/>
          </a:bodyPr>
          <a:lstStyle/>
          <a:p>
            <a:pPr algn="ctr"/>
            <a:endParaRPr lang="en-US" sz="1000" dirty="0" smtClean="0"/>
          </a:p>
          <a:p>
            <a:pPr algn="ctr"/>
            <a:r>
              <a:rPr lang="en-US" sz="1400" b="1" dirty="0" smtClean="0"/>
              <a:t>Kinematic motion</a:t>
            </a:r>
          </a:p>
        </p:txBody>
      </p:sp>
      <p:sp>
        <p:nvSpPr>
          <p:cNvPr id="72" name="TextBox 71"/>
          <p:cNvSpPr txBox="1"/>
          <p:nvPr/>
        </p:nvSpPr>
        <p:spPr>
          <a:xfrm>
            <a:off x="2997799" y="5316161"/>
            <a:ext cx="2590800" cy="646331"/>
          </a:xfrm>
          <a:prstGeom prst="rect">
            <a:avLst/>
          </a:prstGeom>
          <a:solidFill>
            <a:schemeClr val="bg1"/>
          </a:solidFill>
          <a:ln>
            <a:solidFill>
              <a:srgbClr val="0000CC"/>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altLang="zh-CN" sz="1800" b="1" dirty="0" smtClean="0">
                <a:solidFill>
                  <a:srgbClr val="C00000"/>
                </a:solidFill>
                <a:ea typeface="SimSun" pitchFamily="2" charset="-122"/>
              </a:rPr>
              <a:t>Forward Simulation </a:t>
            </a:r>
          </a:p>
          <a:p>
            <a:pPr algn="ctr"/>
            <a:r>
              <a:rPr lang="en-US" altLang="zh-CN" sz="1800" b="1" dirty="0" smtClean="0">
                <a:solidFill>
                  <a:srgbClr val="C00000"/>
                </a:solidFill>
                <a:ea typeface="SimSun" pitchFamily="2" charset="-122"/>
              </a:rPr>
              <a:t>(ODE)</a:t>
            </a:r>
          </a:p>
        </p:txBody>
      </p:sp>
      <p:cxnSp>
        <p:nvCxnSpPr>
          <p:cNvPr id="73" name="Straight Arrow Connector 72"/>
          <p:cNvCxnSpPr/>
          <p:nvPr/>
        </p:nvCxnSpPr>
        <p:spPr bwMode="auto">
          <a:xfrm>
            <a:off x="4118823" y="4581128"/>
            <a:ext cx="0" cy="710208"/>
          </a:xfrm>
          <a:prstGeom prst="straightConnector1">
            <a:avLst/>
          </a:prstGeom>
          <a:ln w="62865">
            <a:solidFill>
              <a:srgbClr val="008000"/>
            </a:solidFill>
            <a:headEnd type="none" w="sm" len="med"/>
            <a:tailEnd type="triangle"/>
          </a:ln>
        </p:spPr>
        <p:style>
          <a:lnRef idx="1">
            <a:schemeClr val="accent3"/>
          </a:lnRef>
          <a:fillRef idx="0">
            <a:schemeClr val="accent3"/>
          </a:fillRef>
          <a:effectRef idx="0">
            <a:schemeClr val="accent3"/>
          </a:effectRef>
          <a:fontRef idx="minor">
            <a:schemeClr val="tx1"/>
          </a:fontRef>
        </p:style>
      </p:cxnSp>
      <p:sp>
        <p:nvSpPr>
          <p:cNvPr id="74" name="Rectangle 73"/>
          <p:cNvSpPr/>
          <p:nvPr/>
        </p:nvSpPr>
        <p:spPr>
          <a:xfrm>
            <a:off x="3974807" y="4623519"/>
            <a:ext cx="1828800" cy="461665"/>
          </a:xfrm>
          <a:prstGeom prst="rect">
            <a:avLst/>
          </a:prstGeom>
        </p:spPr>
        <p:txBody>
          <a:bodyPr wrap="square">
            <a:spAutoFit/>
          </a:bodyPr>
          <a:lstStyle/>
          <a:p>
            <a:pPr algn="ctr"/>
            <a:endParaRPr lang="en-US" sz="1000" dirty="0" smtClean="0"/>
          </a:p>
          <a:p>
            <a:pPr algn="ctr"/>
            <a:r>
              <a:rPr lang="en-US" sz="1400" b="1" dirty="0" smtClean="0"/>
              <a:t>Motion control</a:t>
            </a:r>
          </a:p>
        </p:txBody>
      </p:sp>
      <p:graphicFrame>
        <p:nvGraphicFramePr>
          <p:cNvPr id="1204226" name="Object 2"/>
          <p:cNvGraphicFramePr>
            <a:graphicFrameLocks noChangeAspect="1"/>
          </p:cNvGraphicFramePr>
          <p:nvPr/>
        </p:nvGraphicFramePr>
        <p:xfrm>
          <a:off x="5702999" y="2420888"/>
          <a:ext cx="3168352" cy="539051"/>
        </p:xfrm>
        <a:graphic>
          <a:graphicData uri="http://schemas.openxmlformats.org/presentationml/2006/ole">
            <mc:AlternateContent xmlns:mc="http://schemas.openxmlformats.org/markup-compatibility/2006">
              <mc:Choice xmlns:v="urn:schemas-microsoft-com:vml" Requires="v">
                <p:oleObj spid="_x0000_s1260570" name="Equation" r:id="rId6" imgW="1866600" imgH="317160" progId="Equation.DSMT4">
                  <p:embed/>
                </p:oleObj>
              </mc:Choice>
              <mc:Fallback>
                <p:oleObj name="Equation" r:id="rId6" imgW="1866600" imgH="317160" progId="Equation.DSMT4">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02999" y="2420888"/>
                        <a:ext cx="3168352" cy="5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 name="Object 3"/>
          <p:cNvGraphicFramePr>
            <a:graphicFrameLocks noChangeAspect="1"/>
          </p:cNvGraphicFramePr>
          <p:nvPr/>
        </p:nvGraphicFramePr>
        <p:xfrm>
          <a:off x="5486975" y="3912182"/>
          <a:ext cx="3621529" cy="524930"/>
        </p:xfrm>
        <a:graphic>
          <a:graphicData uri="http://schemas.openxmlformats.org/presentationml/2006/ole">
            <mc:AlternateContent xmlns:mc="http://schemas.openxmlformats.org/markup-compatibility/2006">
              <mc:Choice xmlns:v="urn:schemas-microsoft-com:vml" Requires="v">
                <p:oleObj spid="_x0000_s1260571" name="Equation" r:id="rId8" imgW="2273040" imgH="330120" progId="Equation.DSMT4">
                  <p:embed/>
                </p:oleObj>
              </mc:Choice>
              <mc:Fallback>
                <p:oleObj name="Equation" r:id="rId8" imgW="2273040" imgH="330120" progId="Equation.DSMT4">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86975" y="3912182"/>
                        <a:ext cx="3621529" cy="52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975436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面向传输的立体视频编码技术的研究&amp;quot;&quot;/&gt;&lt;property id=&quot;20307&quot; value=&quot;256&quot;/&gt;&lt;/object&gt;&lt;object type=&quot;3&quot; unique_id=&quot;10005&quot;&gt;&lt;property id=&quot;20148&quot; value=&quot;5&quot;/&gt;&lt;property id=&quot;20300&quot; value=&quot;Slide 2 - &amp;quot;内容提纲&amp;quot;&quot;/&gt;&lt;property id=&quot;20307&quot; value=&quot;374&quot;/&gt;&lt;/object&gt;&lt;object type=&quot;3&quot; unique_id=&quot;10008&quot;&gt;&lt;property id=&quot;20148&quot; value=&quot;5&quot;/&gt;&lt;property id=&quot;20300&quot; value=&quot;Slide 5 - &amp;quot;研究意义&amp;quot;&quot;/&gt;&lt;property id=&quot;20307&quot; value=&quot;461&quot;/&gt;&lt;/object&gt;&lt;object type=&quot;3&quot; unique_id=&quot;10025&quot;&gt;&lt;property id=&quot;20148&quot; value=&quot;5&quot;/&gt;&lt;property id=&quot;20300&quot; value=&quot;Slide 10 - &amp;quot;关键问题&amp;quot;&quot;/&gt;&lt;property id=&quot;20307&quot; value=&quot;515&quot;/&gt;&lt;/object&gt;&lt;object type=&quot;3&quot; unique_id=&quot;10068&quot;&gt;&lt;property id=&quot;20148&quot; value=&quot;5&quot;/&gt;&lt;property id=&quot;20300&quot; value=&quot;Slide 20 - &amp;quot;预期成果&amp;quot;&quot;/&gt;&lt;property id=&quot;20307&quot; value=&quot;432&quot;/&gt;&lt;/object&gt;&lt;object type=&quot;3&quot; unique_id=&quot;10093&quot;&gt;&lt;property id=&quot;20148&quot; value=&quot;5&quot;/&gt;&lt;property id=&quot;20300&quot; value=&quot;Slide 21&quot;/&gt;&lt;property id=&quot;20307&quot; value=&quot;300&quot;/&gt;&lt;/object&gt;&lt;object type=&quot;3&quot; unique_id=&quot;10895&quot;&gt;&lt;property id=&quot;20148&quot; value=&quot;5&quot;/&gt;&lt;property id=&quot;20300&quot; value=&quot;Slide 3 - &amp;quot;内容提纲&amp;quot;&quot;/&gt;&lt;property id=&quot;20307&quot; value=&quot;517&quot;/&gt;&lt;/object&gt;&lt;object type=&quot;3&quot; unique_id=&quot;10896&quot;&gt;&lt;property id=&quot;20148&quot; value=&quot;5&quot;/&gt;&lt;property id=&quot;20300&quot; value=&quot;Slide 4&quot;/&gt;&lt;property id=&quot;20307&quot; value=&quot;518&quot;/&gt;&lt;/object&gt;&lt;object type=&quot;3&quot; unique_id=&quot;10897&quot;&gt;&lt;property id=&quot;20148&quot; value=&quot;5&quot;/&gt;&lt;property id=&quot;20300&quot; value=&quot;Slide 6 - &amp;quot;研究意义&amp;quot;&quot;/&gt;&lt;property id=&quot;20307&quot; value=&quot;519&quot;/&gt;&lt;/object&gt;&lt;object type=&quot;3&quot; unique_id=&quot;10898&quot;&gt;&lt;property id=&quot;20148&quot; value=&quot;5&quot;/&gt;&lt;property id=&quot;20300&quot; value=&quot;Slide 7 - &amp;quot;内容提纲&amp;quot;&quot;/&gt;&lt;property id=&quot;20307&quot; value=&quot;527&quot;/&gt;&lt;/object&gt;&lt;object type=&quot;3&quot; unique_id=&quot;10899&quot;&gt;&lt;property id=&quot;20148&quot; value=&quot;5&quot;/&gt;&lt;property id=&quot;20300&quot; value=&quot;Slide 8&quot;/&gt;&lt;property id=&quot;20307&quot; value=&quot;531&quot;/&gt;&lt;/object&gt;&lt;object type=&quot;3&quot; unique_id=&quot;10900&quot;&gt;&lt;property id=&quot;20148&quot; value=&quot;5&quot;/&gt;&lt;property id=&quot;20300&quot; value=&quot;Slide 9 - &amp;quot;立体视频系统&amp;quot;&quot;/&gt;&lt;property id=&quot;20307&quot; value=&quot;520&quot;/&gt;&lt;/object&gt;&lt;object type=&quot;3&quot; unique_id=&quot;10901&quot;&gt;&lt;property id=&quot;20148&quot; value=&quot;5&quot;/&gt;&lt;property id=&quot;20300&quot; value=&quot;Slide 11 - &amp;quot;内容提纲&amp;quot;&quot;/&gt;&lt;property id=&quot;20307&quot; value=&quot;528&quot;/&gt;&lt;/object&gt;&lt;object type=&quot;3&quot; unique_id=&quot;10902&quot;&gt;&lt;property id=&quot;20148&quot; value=&quot;5&quot;/&gt;&lt;property id=&quot;20300&quot; value=&quot;Slide 12 - &amp;quot;研究内容&amp;quot;&quot;/&gt;&lt;property id=&quot;20307&quot; value=&quot;525&quot;/&gt;&lt;/object&gt;&lt;object type=&quot;3&quot; unique_id=&quot;10903&quot;&gt;&lt;property id=&quot;20148&quot; value=&quot;5&quot;/&gt;&lt;property id=&quot;20300&quot; value=&quot;Slide 13 - &amp;quot;建立立体视频编码率失真模型&amp;quot;&quot;/&gt;&lt;property id=&quot;20307&quot; value=&quot;521&quot;/&gt;&lt;/object&gt;&lt;object type=&quot;3&quot; unique_id=&quot;10904&quot;&gt;&lt;property id=&quot;20148&quot; value=&quot;5&quot;/&gt;&lt;property id=&quot;20300&quot; value=&quot;Slide 14 - &amp;quot;面向绘制的多视点视频与深度联合编码&amp;quot;&quot;/&gt;&lt;property id=&quot;20307&quot; value=&quot;522&quot;/&gt;&lt;/object&gt;&lt;object type=&quot;3&quot; unique_id=&quot;10905&quot;&gt;&lt;property id=&quot;20148&quot; value=&quot;5&quot;/&gt;&lt;property id=&quot;20300&quot; value=&quot;Slide 15 - &amp;quot;面向传输的立体视频多描述编码方案&amp;quot;&quot;/&gt;&lt;property id=&quot;20307&quot; value=&quot;523&quot;/&gt;&lt;/object&gt;&lt;object type=&quot;3&quot; unique_id=&quot;10906&quot;&gt;&lt;property id=&quot;20148&quot; value=&quot;5&quot;/&gt;&lt;property id=&quot;20300&quot; value=&quot;Slide 16 - &amp;quot;立体视频编码复杂度分析与优化 &amp;quot;&quot;/&gt;&lt;property id=&quot;20307&quot; value=&quot;524&quot;/&gt;&lt;/object&gt;&lt;object type=&quot;3&quot; unique_id=&quot;10907&quot;&gt;&lt;property id=&quot;20148&quot; value=&quot;5&quot;/&gt;&lt;property id=&quot;20300&quot; value=&quot;Slide 17 - &amp;quot;内容提纲&amp;quot;&quot;/&gt;&lt;property id=&quot;20307&quot; value=&quot;529&quot;/&gt;&lt;/object&gt;&lt;object type=&quot;3&quot; unique_id=&quot;10908&quot;&gt;&lt;property id=&quot;20148&quot; value=&quot;5&quot;/&gt;&lt;property id=&quot;20300&quot; value=&quot;Slide 18 - &amp;quot;主要创新点&amp;quot;&quot;/&gt;&lt;property id=&quot;20307&quot; value=&quot;526&quot;/&gt;&lt;/object&gt;&lt;object type=&quot;3&quot; unique_id=&quot;10909&quot;&gt;&lt;property id=&quot;20148&quot; value=&quot;5&quot;/&gt;&lt;property id=&quot;20300&quot; value=&quot;Slide 19 - &amp;quot;内容提纲&amp;quot;&quot;/&gt;&lt;property id=&quot;20307&quot; value=&quot;530&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7.7|1.6"/>
</p:tagLst>
</file>

<file path=ppt/tags/tag3.xml><?xml version="1.0" encoding="utf-8"?>
<p:tagLst xmlns:a="http://schemas.openxmlformats.org/drawingml/2006/main" xmlns:r="http://schemas.openxmlformats.org/officeDocument/2006/relationships" xmlns:p="http://schemas.openxmlformats.org/presentationml/2006/main">
  <p:tag name="TIMING" val="|2|12.7|1.8"/>
</p:tagLst>
</file>

<file path=ppt/tags/tag4.xml><?xml version="1.0" encoding="utf-8"?>
<p:tagLst xmlns:a="http://schemas.openxmlformats.org/drawingml/2006/main" xmlns:r="http://schemas.openxmlformats.org/officeDocument/2006/relationships" xmlns:p="http://schemas.openxmlformats.org/presentationml/2006/main">
  <p:tag name="TIMING" val="|32.6"/>
</p:tagLst>
</file>

<file path=ppt/tags/tag5.xml><?xml version="1.0" encoding="utf-8"?>
<p:tagLst xmlns:a="http://schemas.openxmlformats.org/drawingml/2006/main" xmlns:r="http://schemas.openxmlformats.org/officeDocument/2006/relationships" xmlns:p="http://schemas.openxmlformats.org/presentationml/2006/main">
  <p:tag name="TIMING" val="|21|0.9"/>
</p:tagLst>
</file>

<file path=ppt/tags/tag6.xml><?xml version="1.0" encoding="utf-8"?>
<p:tagLst xmlns:a="http://schemas.openxmlformats.org/drawingml/2006/main" xmlns:r="http://schemas.openxmlformats.org/officeDocument/2006/relationships" xmlns:p="http://schemas.openxmlformats.org/presentationml/2006/main">
  <p:tag name="TIMING" val="|8.3"/>
</p:tagLst>
</file>

<file path=ppt/theme/theme1.xml><?xml version="1.0" encoding="utf-8"?>
<a:theme xmlns:a="http://schemas.openxmlformats.org/drawingml/2006/main" name="1_Tsinghua">
  <a:themeElements>
    <a:clrScheme name="Tsinghua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Tsinghua">
      <a:majorFont>
        <a:latin typeface="Arial"/>
        <a:ea typeface="黑体"/>
        <a:cs typeface=""/>
      </a:majorFont>
      <a:minorFont>
        <a:latin typeface="Arial"/>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3175" algn="ctr">
          <a:solidFill>
            <a:schemeClr val="tx1"/>
          </a:solidFill>
          <a:miter lim="800000"/>
          <a:headEnd/>
          <a:tailEnd/>
        </a:ln>
        <a:effectLst>
          <a:outerShdw dist="57150" dir="2700000" algn="ctr" rotWithShape="0">
            <a:srgbClr val="888888">
              <a:alpha val="50000"/>
            </a:srgbClr>
          </a:outerShdw>
        </a:effectLst>
      </a:spPr>
      <a:bodyPr lIns="91446" tIns="91446" rIns="91446" bIns="91446" anchor="ctr"/>
      <a:lstStyle>
        <a:defPPr algn="ctr">
          <a:defRPr sz="2800" smtClean="0">
            <a:solidFill>
              <a:schemeClr val="bg1"/>
            </a:solidFill>
            <a:effectLst>
              <a:outerShdw blurRad="38100" dist="38100" dir="2700000" algn="tl">
                <a:srgbClr val="000000">
                  <a:alpha val="43137"/>
                </a:srgbClr>
              </a:outerShdw>
            </a:effectLst>
            <a:latin typeface="黑体" pitchFamily="2" charset="-122"/>
            <a:ea typeface="黑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Tsinghua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Tsinghua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Tsinghua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Tsinghua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Tsinghua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Tsinghua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Tsinghua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Tsinghua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Tsinghua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Tsinghua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TotalTime>
  <Words>2918</Words>
  <Application>Microsoft Office PowerPoint</Application>
  <PresentationFormat>全屏显示(4:3)</PresentationFormat>
  <Paragraphs>482</Paragraphs>
  <Slides>40</Slides>
  <Notes>38</Notes>
  <HiddenSlides>1</HiddenSlides>
  <MMClips>11</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vt:i4>
      </vt:variant>
      <vt:variant>
        <vt:lpstr>幻灯片标题</vt:lpstr>
      </vt:variant>
      <vt:variant>
        <vt:i4>40</vt:i4>
      </vt:variant>
    </vt:vector>
  </HeadingPairs>
  <TitlesOfParts>
    <vt:vector size="54" baseType="lpstr">
      <vt:lpstr>Arial Unicode MS</vt:lpstr>
      <vt:lpstr>Stencil Std</vt:lpstr>
      <vt:lpstr>黑体</vt:lpstr>
      <vt:lpstr>宋体</vt:lpstr>
      <vt:lpstr>宋体</vt:lpstr>
      <vt:lpstr>微软雅黑</vt:lpstr>
      <vt:lpstr>幼圆</vt:lpstr>
      <vt:lpstr>Arial</vt:lpstr>
      <vt:lpstr>Calibri</vt:lpstr>
      <vt:lpstr>Tahoma</vt:lpstr>
      <vt:lpstr>Times New Roman</vt:lpstr>
      <vt:lpstr>Wingdings</vt:lpstr>
      <vt:lpstr>1_Tsinghua</vt:lpstr>
      <vt:lpstr>Equation</vt:lpstr>
      <vt:lpstr> Capture  Close Interacting Motions </vt:lpstr>
      <vt:lpstr>Close Interacting Motions</vt:lpstr>
      <vt:lpstr>Problem Formulation: Single Target</vt:lpstr>
      <vt:lpstr>Outline</vt:lpstr>
      <vt:lpstr>B. Hand-object Motion Capture </vt:lpstr>
      <vt:lpstr>B. Hand-object Motion Capture </vt:lpstr>
      <vt:lpstr>B. Hand-object Motion Capture </vt:lpstr>
      <vt:lpstr>B. Hand-object Motion Capture </vt:lpstr>
      <vt:lpstr>B. Hand-object Motion Capture </vt:lpstr>
      <vt:lpstr>B. Hand-object Motion Capture </vt:lpstr>
      <vt:lpstr>B. Hand-object Motion Capture </vt:lpstr>
      <vt:lpstr>B. Hand-object Motion Capture </vt:lpstr>
      <vt:lpstr>B. Hand-object Motion Capture </vt:lpstr>
      <vt:lpstr>B. Hand-object Motion Capture </vt:lpstr>
      <vt:lpstr>B. Hand-object Motion Capture </vt:lpstr>
      <vt:lpstr>B. Hand-object Motion Capture </vt:lpstr>
      <vt:lpstr>B. Hand-object Motion Capture </vt:lpstr>
      <vt:lpstr>B. Hand-object Motion Capture </vt:lpstr>
      <vt:lpstr>B. Hand-object Motion Capture </vt:lpstr>
      <vt:lpstr>B. Hand-object Motion Capture </vt:lpstr>
      <vt:lpstr>B. Hand-object Motion Capture </vt:lpstr>
      <vt:lpstr>B. Hand-object Motion Capture</vt:lpstr>
      <vt:lpstr>B. Hand-object Motion Capture</vt:lpstr>
      <vt:lpstr>B. Hand-object Motion Capture</vt:lpstr>
      <vt:lpstr>B. Hand-object Motion Capture</vt:lpstr>
      <vt:lpstr>B. Hand-object Motion Capture</vt:lpstr>
      <vt:lpstr>B. Hand-object Motion Capture</vt:lpstr>
      <vt:lpstr>B. Hand-object Motion Capture</vt:lpstr>
      <vt:lpstr>B. Hand-object Motion Capture</vt:lpstr>
      <vt:lpstr>B. Hand-object Motion Capture</vt:lpstr>
      <vt:lpstr>B. Hand-object Motion Capture</vt:lpstr>
      <vt:lpstr>B. Hand-object Motion Capture</vt:lpstr>
      <vt:lpstr>B. Hand-object Motion Capture</vt:lpstr>
      <vt:lpstr>B. Hand-object Motion Capture</vt:lpstr>
      <vt:lpstr>B. Hand-object Motion Capture</vt:lpstr>
      <vt:lpstr>B. Hand-object Motion Capture</vt:lpstr>
      <vt:lpstr>B. Hand-object Motion Capture</vt:lpstr>
      <vt:lpstr>B. Hand-object Motion Capture</vt:lpstr>
      <vt:lpstr>B. Hand-object Motion Capture</vt:lpstr>
      <vt:lpstr>B. Hand-object Motion Capture</vt:lpstr>
    </vt:vector>
  </TitlesOfParts>
  <Company>TNList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2009年度总结</dc:title>
  <dc:creator>Dai</dc:creator>
  <cp:lastModifiedBy>liuyebin</cp:lastModifiedBy>
  <cp:revision>3025</cp:revision>
  <dcterms:created xsi:type="dcterms:W3CDTF">2006-03-31T00:38:41Z</dcterms:created>
  <dcterms:modified xsi:type="dcterms:W3CDTF">2022-03-21T03:15:14Z</dcterms:modified>
</cp:coreProperties>
</file>