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07" r:id="rId2"/>
    <p:sldId id="377" r:id="rId3"/>
    <p:sldId id="308" r:id="rId4"/>
    <p:sldId id="362" r:id="rId5"/>
    <p:sldId id="363" r:id="rId6"/>
    <p:sldId id="364" r:id="rId7"/>
    <p:sldId id="365" r:id="rId8"/>
    <p:sldId id="366" r:id="rId9"/>
    <p:sldId id="339" r:id="rId10"/>
    <p:sldId id="340" r:id="rId11"/>
    <p:sldId id="341" r:id="rId12"/>
    <p:sldId id="342" r:id="rId13"/>
    <p:sldId id="370" r:id="rId14"/>
    <p:sldId id="344" r:id="rId15"/>
    <p:sldId id="371" r:id="rId16"/>
    <p:sldId id="346" r:id="rId17"/>
    <p:sldId id="347" r:id="rId18"/>
    <p:sldId id="380" r:id="rId19"/>
    <p:sldId id="348" r:id="rId20"/>
    <p:sldId id="373" r:id="rId21"/>
    <p:sldId id="349" r:id="rId22"/>
    <p:sldId id="372" r:id="rId23"/>
    <p:sldId id="351" r:id="rId24"/>
    <p:sldId id="352" r:id="rId25"/>
    <p:sldId id="353" r:id="rId26"/>
    <p:sldId id="354" r:id="rId27"/>
    <p:sldId id="356" r:id="rId28"/>
    <p:sldId id="358" r:id="rId29"/>
    <p:sldId id="360" r:id="rId30"/>
    <p:sldId id="359" r:id="rId31"/>
    <p:sldId id="374" r:id="rId32"/>
    <p:sldId id="379" r:id="rId33"/>
    <p:sldId id="378" r:id="rId34"/>
    <p:sldId id="376" r:id="rId35"/>
    <p:sldId id="375" r:id="rId36"/>
    <p:sldId id="337" r:id="rId37"/>
  </p:sldIdLst>
  <p:sldSz cx="9144000" cy="5143500" type="screen16x9"/>
  <p:notesSz cx="6858000" cy="9144000"/>
  <p:defaultTex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FFF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0126" autoAdjust="0"/>
    <p:restoredTop sz="47396" autoAdjust="0"/>
  </p:normalViewPr>
  <p:slideViewPr>
    <p:cSldViewPr>
      <p:cViewPr varScale="1">
        <p:scale>
          <a:sx n="72" d="100"/>
          <a:sy n="72" d="100"/>
        </p:scale>
        <p:origin x="-2760" y="-90"/>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24.wmf"/><Relationship Id="rId4" Type="http://schemas.openxmlformats.org/officeDocument/2006/relationships/image" Target="../media/image27.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37.emf"/><Relationship Id="rId13" Type="http://schemas.openxmlformats.org/officeDocument/2006/relationships/image" Target="../media/image42.emf"/><Relationship Id="rId3" Type="http://schemas.openxmlformats.org/officeDocument/2006/relationships/image" Target="../media/image32.emf"/><Relationship Id="rId7" Type="http://schemas.openxmlformats.org/officeDocument/2006/relationships/image" Target="../media/image36.emf"/><Relationship Id="rId12" Type="http://schemas.openxmlformats.org/officeDocument/2006/relationships/image" Target="../media/image41.emf"/><Relationship Id="rId2" Type="http://schemas.openxmlformats.org/officeDocument/2006/relationships/image" Target="../media/image31.emf"/><Relationship Id="rId1" Type="http://schemas.openxmlformats.org/officeDocument/2006/relationships/image" Target="../media/image30.emf"/><Relationship Id="rId6" Type="http://schemas.openxmlformats.org/officeDocument/2006/relationships/image" Target="../media/image35.emf"/><Relationship Id="rId11" Type="http://schemas.openxmlformats.org/officeDocument/2006/relationships/image" Target="../media/image40.emf"/><Relationship Id="rId5" Type="http://schemas.openxmlformats.org/officeDocument/2006/relationships/image" Target="../media/image34.emf"/><Relationship Id="rId15" Type="http://schemas.openxmlformats.org/officeDocument/2006/relationships/image" Target="../media/image44.emf"/><Relationship Id="rId10" Type="http://schemas.openxmlformats.org/officeDocument/2006/relationships/image" Target="../media/image39.emf"/><Relationship Id="rId4" Type="http://schemas.openxmlformats.org/officeDocument/2006/relationships/image" Target="../media/image33.emf"/><Relationship Id="rId9" Type="http://schemas.openxmlformats.org/officeDocument/2006/relationships/image" Target="../media/image38.emf"/><Relationship Id="rId14" Type="http://schemas.openxmlformats.org/officeDocument/2006/relationships/image" Target="../media/image43.e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image" Target="../media/image47.emf"/><Relationship Id="rId7" Type="http://schemas.openxmlformats.org/officeDocument/2006/relationships/image" Target="../media/image51.emf"/><Relationship Id="rId2" Type="http://schemas.openxmlformats.org/officeDocument/2006/relationships/image" Target="../media/image46.emf"/><Relationship Id="rId1" Type="http://schemas.openxmlformats.org/officeDocument/2006/relationships/image" Target="../media/image45.emf"/><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emf"/><Relationship Id="rId9" Type="http://schemas.openxmlformats.org/officeDocument/2006/relationships/image" Target="../media/image53.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image" Target="../media/image5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A776C264-0988-43B6-881F-B2F03116E588}" type="datetimeFigureOut">
              <a:rPr lang="zh-CN" altLang="en-US"/>
              <a:pPr>
                <a:defRPr/>
              </a:pPr>
              <a:t>2013-11-3</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smtClean="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E511F5AB-1901-460C-B480-E18C45DEDDB0}" type="slidenum">
              <a:rPr lang="zh-CN" altLang="en-US"/>
              <a:pPr>
                <a:defRPr/>
              </a:pPr>
              <a:t>‹#›</a:t>
            </a:fld>
            <a:endParaRPr lang="zh-CN" altLang="en-US"/>
          </a:p>
        </p:txBody>
      </p:sp>
    </p:spTree>
    <p:extLst>
      <p:ext uri="{BB962C8B-B14F-4D97-AF65-F5344CB8AC3E}">
        <p14:creationId xmlns="" xmlns:p14="http://schemas.microsoft.com/office/powerpoint/2010/main" val="36514213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宋体"/>
      </a:defRPr>
    </a:lvl1pPr>
    <a:lvl2pPr marL="457200" algn="l" rtl="0" eaLnBrk="0" fontAlgn="base" hangingPunct="0">
      <a:spcBef>
        <a:spcPct val="30000"/>
      </a:spcBef>
      <a:spcAft>
        <a:spcPct val="0"/>
      </a:spcAft>
      <a:defRPr sz="1200" kern="1200">
        <a:solidFill>
          <a:schemeClr val="tx1"/>
        </a:solidFill>
        <a:latin typeface="+mn-lt"/>
        <a:ea typeface="+mn-ea"/>
        <a:cs typeface="宋体"/>
      </a:defRPr>
    </a:lvl2pPr>
    <a:lvl3pPr marL="914400" algn="l" rtl="0" eaLnBrk="0" fontAlgn="base" hangingPunct="0">
      <a:spcBef>
        <a:spcPct val="30000"/>
      </a:spcBef>
      <a:spcAft>
        <a:spcPct val="0"/>
      </a:spcAft>
      <a:defRPr sz="1200" kern="1200">
        <a:solidFill>
          <a:schemeClr val="tx1"/>
        </a:solidFill>
        <a:latin typeface="+mn-lt"/>
        <a:ea typeface="+mn-ea"/>
        <a:cs typeface="宋体"/>
      </a:defRPr>
    </a:lvl3pPr>
    <a:lvl4pPr marL="1371600" algn="l" rtl="0" eaLnBrk="0" fontAlgn="base" hangingPunct="0">
      <a:spcBef>
        <a:spcPct val="30000"/>
      </a:spcBef>
      <a:spcAft>
        <a:spcPct val="0"/>
      </a:spcAft>
      <a:defRPr sz="1200" kern="1200">
        <a:solidFill>
          <a:schemeClr val="tx1"/>
        </a:solidFill>
        <a:latin typeface="+mn-lt"/>
        <a:ea typeface="+mn-ea"/>
        <a:cs typeface="宋体"/>
      </a:defRPr>
    </a:lvl4pPr>
    <a:lvl5pPr marL="1828800" algn="l" rtl="0" eaLnBrk="0" fontAlgn="base" hangingPunct="0">
      <a:spcBef>
        <a:spcPct val="30000"/>
      </a:spcBef>
      <a:spcAft>
        <a:spcPct val="0"/>
      </a:spcAft>
      <a:defRPr sz="1200" kern="1200">
        <a:solidFill>
          <a:schemeClr val="tx1"/>
        </a:solidFill>
        <a:latin typeface="+mn-lt"/>
        <a:ea typeface="+mn-ea"/>
        <a:cs typeface="宋体"/>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1"/>
          <p:cNvSpPr>
            <a:spLocks noGrp="1" noRot="1" noChangeAspect="1" noTextEdit="1"/>
          </p:cNvSpPr>
          <p:nvPr>
            <p:ph type="sldImg"/>
          </p:nvPr>
        </p:nvSpPr>
        <p:spPr bwMode="auto">
          <a:noFill/>
          <a:ln>
            <a:solidFill>
              <a:srgbClr val="000000"/>
            </a:solidFill>
            <a:miter lim="800000"/>
            <a:headEnd/>
            <a:tailEnd/>
          </a:ln>
        </p:spPr>
      </p:sp>
      <p:sp>
        <p:nvSpPr>
          <p:cNvPr id="40963" name="备注占位符 2"/>
          <p:cNvSpPr>
            <a:spLocks noGrp="1"/>
          </p:cNvSpPr>
          <p:nvPr>
            <p:ph type="body" idx="1"/>
          </p:nvPr>
        </p:nvSpPr>
        <p:spPr bwMode="auto">
          <a:noFill/>
        </p:spPr>
        <p:txBody>
          <a:bodyPr wrap="square" numCol="1" anchor="t" anchorCtr="0" compatLnSpc="1">
            <a:prstTxWarp prst="textNoShape">
              <a:avLst/>
            </a:prstTxWarp>
          </a:bodyPr>
          <a:lstStyle/>
          <a:p>
            <a:r>
              <a:rPr lang="en-US" altLang="zh-CN" dirty="0" smtClean="0"/>
              <a:t>Our </a:t>
            </a:r>
            <a:r>
              <a:rPr lang="en-US" altLang="zh-CN" dirty="0" smtClean="0"/>
              <a:t>work is titled </a:t>
            </a:r>
            <a:r>
              <a:rPr lang="en-US" altLang="zh-CN" dirty="0" smtClean="0">
                <a:latin typeface="Arial Unicode MS" pitchFamily="34" charset="-122"/>
              </a:rPr>
              <a:t>Video-based Characters, Creating New Human Performances from a Multi-view Video Database. This work is coauthored with </a:t>
            </a:r>
            <a:r>
              <a:rPr lang="en-US" altLang="zh-CN" dirty="0" err="1" smtClean="0"/>
              <a:t>Yebin</a:t>
            </a:r>
            <a:r>
              <a:rPr lang="en-US" altLang="zh-CN" dirty="0" smtClean="0"/>
              <a:t> Liu, </a:t>
            </a:r>
            <a:r>
              <a:rPr lang="en-US" altLang="zh-CN" dirty="0" err="1" smtClean="0"/>
              <a:t>Carsten</a:t>
            </a:r>
            <a:r>
              <a:rPr lang="en-US" altLang="zh-CN" dirty="0" smtClean="0"/>
              <a:t> Stoll, James </a:t>
            </a:r>
            <a:r>
              <a:rPr lang="en-US" altLang="zh-CN" dirty="0" err="1" smtClean="0"/>
              <a:t>Tompkin</a:t>
            </a:r>
            <a:r>
              <a:rPr lang="en-US" altLang="zh-CN" dirty="0" smtClean="0"/>
              <a:t>, </a:t>
            </a:r>
            <a:r>
              <a:rPr lang="en-US" altLang="zh-CN" dirty="0" err="1" smtClean="0"/>
              <a:t>Gaurav</a:t>
            </a:r>
            <a:r>
              <a:rPr lang="en-US" altLang="zh-CN" dirty="0" smtClean="0"/>
              <a:t> </a:t>
            </a:r>
            <a:r>
              <a:rPr lang="en-US" altLang="zh-CN" dirty="0" err="1" smtClean="0"/>
              <a:t>Bharaj</a:t>
            </a:r>
            <a:r>
              <a:rPr lang="en-US" altLang="zh-CN" dirty="0" smtClean="0"/>
              <a:t>, </a:t>
            </a:r>
            <a:r>
              <a:rPr lang="en-US" altLang="zh-CN" dirty="0" err="1" smtClean="0"/>
              <a:t>Qionghai</a:t>
            </a:r>
            <a:r>
              <a:rPr lang="en-US" altLang="zh-CN" dirty="0" smtClean="0"/>
              <a:t> Dai, Hans-Peter Seidel, Jan </a:t>
            </a:r>
            <a:r>
              <a:rPr lang="en-US" altLang="zh-CN" dirty="0" err="1" smtClean="0"/>
              <a:t>Kautz</a:t>
            </a:r>
            <a:r>
              <a:rPr lang="en-US" altLang="zh-CN" dirty="0" smtClean="0"/>
              <a:t> and Christian </a:t>
            </a:r>
            <a:r>
              <a:rPr lang="en-US" altLang="zh-CN" dirty="0" err="1" smtClean="0"/>
              <a:t>Theobalt</a:t>
            </a:r>
            <a:r>
              <a:rPr lang="en-US" altLang="zh-CN" dirty="0" smtClean="0"/>
              <a:t>.</a:t>
            </a:r>
            <a:endParaRPr lang="zh-CN" altLang="en-US" dirty="0" smtClean="0"/>
          </a:p>
        </p:txBody>
      </p:sp>
      <p:sp>
        <p:nvSpPr>
          <p:cNvPr id="4" name="灯片编号占位符 3"/>
          <p:cNvSpPr>
            <a:spLocks noGrp="1"/>
          </p:cNvSpPr>
          <p:nvPr>
            <p:ph type="sldNum" sz="quarter" idx="5"/>
          </p:nvPr>
        </p:nvSpPr>
        <p:spPr/>
        <p:txBody>
          <a:bodyPr/>
          <a:lstStyle/>
          <a:p>
            <a:pPr>
              <a:defRPr/>
            </a:pPr>
            <a:fld id="{4FF897DD-464D-40CA-B0AB-22F2F0865C8B}" type="slidenum">
              <a:rPr lang="zh-CN" altLang="en-US" smtClean="0"/>
              <a:pPr>
                <a:defRPr/>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bwMode="auto">
          <a:noFill/>
          <a:ln>
            <a:solidFill>
              <a:srgbClr val="000000"/>
            </a:solidFill>
            <a:miter lim="800000"/>
            <a:headEnd/>
            <a:tailEnd/>
          </a:ln>
        </p:spPr>
      </p:sp>
      <p:sp>
        <p:nvSpPr>
          <p:cNvPr id="50179" name="备注占位符 2"/>
          <p:cNvSpPr>
            <a:spLocks noGrp="1"/>
          </p:cNvSpPr>
          <p:nvPr>
            <p:ph type="body" idx="1"/>
          </p:nvPr>
        </p:nvSpPr>
        <p:spPr bwMode="auto">
          <a:noFill/>
        </p:spPr>
        <p:txBody>
          <a:bodyPr wrap="square" numCol="1" anchor="t" anchorCtr="0" compatLnSpc="1">
            <a:prstTxWarp prst="textNoShape">
              <a:avLst/>
            </a:prstTxWarp>
          </a:bodyPr>
          <a:lstStyle/>
          <a:p>
            <a:r>
              <a:rPr lang="en-GB" altLang="zh-CN" dirty="0" smtClean="0"/>
              <a:t>As stated, the first step is to build a database. </a:t>
            </a:r>
            <a:r>
              <a:rPr lang="en-US" altLang="zh-CN" dirty="0" smtClean="0"/>
              <a:t>The database contains multi-view frames of a character performing various basic motions. For each</a:t>
            </a:r>
            <a:r>
              <a:rPr lang="en-US" altLang="zh-CN" baseline="0" dirty="0" smtClean="0"/>
              <a:t> frame of multi-view video</a:t>
            </a:r>
            <a:r>
              <a:rPr lang="en-US" altLang="zh-CN" dirty="0" smtClean="0"/>
              <a:t> the database also contains a 3D bone skeleton and a deformed mesh surface.</a:t>
            </a:r>
          </a:p>
          <a:p>
            <a:r>
              <a:rPr lang="en-US" altLang="zh-CN" dirty="0" smtClean="0"/>
              <a:t> </a:t>
            </a:r>
          </a:p>
          <a:p>
            <a:endParaRPr lang="zh-CN" altLang="en-US" dirty="0" smtClean="0"/>
          </a:p>
        </p:txBody>
      </p:sp>
      <p:sp>
        <p:nvSpPr>
          <p:cNvPr id="4" name="灯片编号占位符 3"/>
          <p:cNvSpPr>
            <a:spLocks noGrp="1"/>
          </p:cNvSpPr>
          <p:nvPr>
            <p:ph type="sldNum" sz="quarter" idx="5"/>
          </p:nvPr>
        </p:nvSpPr>
        <p:spPr/>
        <p:txBody>
          <a:bodyPr/>
          <a:lstStyle/>
          <a:p>
            <a:pPr>
              <a:defRPr/>
            </a:pPr>
            <a:fld id="{2526F409-A20E-4ADA-AD5E-45D692C2A60F}" type="slidenum">
              <a:rPr lang="zh-CN" altLang="en-US" smtClean="0"/>
              <a:pPr>
                <a:defRPr/>
              </a:pPr>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1"/>
          <p:cNvSpPr>
            <a:spLocks noGrp="1" noRot="1" noChangeAspect="1" noTextEdit="1"/>
          </p:cNvSpPr>
          <p:nvPr>
            <p:ph type="sldImg"/>
          </p:nvPr>
        </p:nvSpPr>
        <p:spPr bwMode="auto">
          <a:noFill/>
          <a:ln>
            <a:solidFill>
              <a:srgbClr val="000000"/>
            </a:solidFill>
            <a:miter lim="800000"/>
            <a:headEnd/>
            <a:tailEnd/>
          </a:ln>
        </p:spPr>
      </p:sp>
      <p:sp>
        <p:nvSpPr>
          <p:cNvPr id="51203" name="备注占位符 2"/>
          <p:cNvSpPr>
            <a:spLocks noGrp="1"/>
          </p:cNvSpPr>
          <p:nvPr>
            <p:ph type="body" idx="1"/>
          </p:nvPr>
        </p:nvSpPr>
        <p:spPr bwMode="auto">
          <a:noFill/>
        </p:spPr>
        <p:txBody>
          <a:bodyPr wrap="square" numCol="1" anchor="t" anchorCtr="0" compatLnSpc="1">
            <a:prstTxWarp prst="textNoShape">
              <a:avLst/>
            </a:prstTxWarp>
          </a:bodyPr>
          <a:lstStyle/>
          <a:p>
            <a:r>
              <a:rPr lang="en-US" altLang="zh-CN" dirty="0" smtClean="0"/>
              <a:t>We first perform a 3D body scan of the actor to obtain a 3D mesh model and manually insert a skeleton into the model.</a:t>
            </a:r>
            <a:endParaRPr lang="zh-CN" altLang="en-US" dirty="0" smtClean="0"/>
          </a:p>
        </p:txBody>
      </p:sp>
      <p:sp>
        <p:nvSpPr>
          <p:cNvPr id="4" name="灯片编号占位符 3"/>
          <p:cNvSpPr>
            <a:spLocks noGrp="1"/>
          </p:cNvSpPr>
          <p:nvPr>
            <p:ph type="sldNum" sz="quarter" idx="5"/>
          </p:nvPr>
        </p:nvSpPr>
        <p:spPr/>
        <p:txBody>
          <a:bodyPr/>
          <a:lstStyle/>
          <a:p>
            <a:pPr>
              <a:defRPr/>
            </a:pPr>
            <a:fld id="{3C0D3C9B-597F-48DB-86F2-C578883D0639}" type="slidenum">
              <a:rPr lang="zh-CN" altLang="en-US" smtClean="0"/>
              <a:pPr>
                <a:defRPr/>
              </a:pPr>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r>
              <a:rPr lang="en-US" altLang="zh-CN" dirty="0" smtClean="0"/>
              <a:t>We then capture multi-view video sequences. We fit our 3D model to the captured images and track it in the video sequences. This provides a skeleton-based performance capture with a mesh model and a skeleton corresponding to each time step. We stress that t</a:t>
            </a:r>
            <a:r>
              <a:rPr lang="en-US" sz="1200" kern="1200" dirty="0" smtClean="0">
                <a:solidFill>
                  <a:schemeClr val="tx1"/>
                </a:solidFill>
                <a:latin typeface="+mn-lt"/>
                <a:ea typeface="+mn-ea"/>
                <a:cs typeface="宋体"/>
              </a:rPr>
              <a:t>here is no specific set of motions that</a:t>
            </a:r>
            <a:r>
              <a:rPr lang="en-US" sz="1200" kern="1200" baseline="0" dirty="0" smtClean="0">
                <a:solidFill>
                  <a:schemeClr val="tx1"/>
                </a:solidFill>
                <a:latin typeface="+mn-lt"/>
                <a:ea typeface="+mn-ea"/>
                <a:cs typeface="宋体"/>
              </a:rPr>
              <a:t> must be captured:</a:t>
            </a:r>
            <a:r>
              <a:rPr lang="en-US" sz="1200" kern="1200" dirty="0" smtClean="0">
                <a:solidFill>
                  <a:schemeClr val="tx1"/>
                </a:solidFill>
                <a:latin typeface="+mn-lt"/>
                <a:ea typeface="+mn-ea"/>
                <a:cs typeface="宋体"/>
              </a:rPr>
              <a:t> a basic set of simple motions such as walking and</a:t>
            </a:r>
            <a:r>
              <a:rPr lang="en-US" sz="1200" kern="1200" baseline="0" dirty="0" smtClean="0">
                <a:solidFill>
                  <a:schemeClr val="tx1"/>
                </a:solidFill>
                <a:latin typeface="+mn-lt"/>
                <a:ea typeface="+mn-ea"/>
                <a:cs typeface="宋体"/>
              </a:rPr>
              <a:t> </a:t>
            </a:r>
            <a:r>
              <a:rPr lang="en-US" sz="1200" kern="1200" dirty="0" smtClean="0">
                <a:solidFill>
                  <a:schemeClr val="tx1"/>
                </a:solidFill>
                <a:latin typeface="+mn-lt"/>
                <a:ea typeface="+mn-ea"/>
                <a:cs typeface="宋体"/>
              </a:rPr>
              <a:t>jumping  is sufficient to build a large range of target animations.</a:t>
            </a:r>
            <a:endParaRPr lang="en-US" altLang="zh-CN" dirty="0" smtClean="0"/>
          </a:p>
          <a:p>
            <a:endParaRPr lang="en-US" altLang="zh-CN" dirty="0" smtClean="0"/>
          </a:p>
          <a:p>
            <a:r>
              <a:rPr lang="en-US" altLang="zh-CN" dirty="0" smtClean="0"/>
              <a:t>The skeletons, mesh models, and captured multi-view </a:t>
            </a:r>
            <a:r>
              <a:rPr lang="en-US" altLang="zh-CN" dirty="0" smtClean="0">
                <a:solidFill>
                  <a:srgbClr val="FF0000"/>
                </a:solidFill>
              </a:rPr>
              <a:t>sequences form our database.</a:t>
            </a:r>
          </a:p>
          <a:p>
            <a:endParaRPr lang="en-US" altLang="zh-CN" dirty="0" smtClean="0">
              <a:solidFill>
                <a:srgbClr val="FF0000"/>
              </a:solidFill>
            </a:endParaRPr>
          </a:p>
          <a:p>
            <a:r>
              <a:rPr lang="en-US" sz="1200" kern="1200" dirty="0" smtClean="0">
                <a:solidFill>
                  <a:schemeClr val="tx1"/>
                </a:solidFill>
                <a:latin typeface="+mn-lt"/>
                <a:ea typeface="+mn-ea"/>
                <a:cs typeface="宋体"/>
              </a:rPr>
              <a:t/>
            </a:r>
            <a:br>
              <a:rPr lang="en-US" sz="1200" kern="1200" dirty="0" smtClean="0">
                <a:solidFill>
                  <a:schemeClr val="tx1"/>
                </a:solidFill>
                <a:latin typeface="+mn-lt"/>
                <a:ea typeface="+mn-ea"/>
                <a:cs typeface="宋体"/>
              </a:rPr>
            </a:br>
            <a:endParaRPr lang="en-US" altLang="zh-CN" dirty="0" smtClean="0">
              <a:solidFill>
                <a:srgbClr val="FF0000"/>
              </a:solidFill>
            </a:endParaRPr>
          </a:p>
          <a:p>
            <a:endParaRPr lang="en-US" altLang="zh-CN" dirty="0" smtClean="0"/>
          </a:p>
          <a:p>
            <a:r>
              <a:rPr lang="en-US" altLang="zh-CN" dirty="0" smtClean="0"/>
              <a:t>%JAMES: Perhaps talk just a little bit more (one sentence) about how this is performed from segmentation masks.</a:t>
            </a:r>
          </a:p>
          <a:p>
            <a:endParaRPr lang="zh-CN" altLang="en-US" dirty="0" smtClean="0"/>
          </a:p>
        </p:txBody>
      </p:sp>
      <p:sp>
        <p:nvSpPr>
          <p:cNvPr id="4" name="灯片编号占位符 3"/>
          <p:cNvSpPr>
            <a:spLocks noGrp="1"/>
          </p:cNvSpPr>
          <p:nvPr>
            <p:ph type="sldNum" sz="quarter" idx="5"/>
          </p:nvPr>
        </p:nvSpPr>
        <p:spPr/>
        <p:txBody>
          <a:bodyPr/>
          <a:lstStyle/>
          <a:p>
            <a:pPr>
              <a:defRPr/>
            </a:pPr>
            <a:fld id="{CCED2F99-F7A6-428E-BC14-7F3BB6455DB3}" type="slidenum">
              <a:rPr lang="zh-CN" altLang="en-US" smtClean="0"/>
              <a:pPr>
                <a:defRPr/>
              </a:pPr>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1"/>
          <p:cNvSpPr>
            <a:spLocks noGrp="1" noRot="1" noChangeAspect="1" noTextEdit="1"/>
          </p:cNvSpPr>
          <p:nvPr>
            <p:ph type="sldImg"/>
          </p:nvPr>
        </p:nvSpPr>
        <p:spPr bwMode="auto">
          <a:noFill/>
          <a:ln>
            <a:solidFill>
              <a:srgbClr val="000000"/>
            </a:solidFill>
            <a:miter lim="800000"/>
            <a:headEnd/>
            <a:tailEnd/>
          </a:ln>
        </p:spPr>
      </p:sp>
      <p:sp>
        <p:nvSpPr>
          <p:cNvPr id="53251" name="备注占位符 2"/>
          <p:cNvSpPr>
            <a:spLocks noGrp="1"/>
          </p:cNvSpPr>
          <p:nvPr>
            <p:ph type="body" idx="1"/>
          </p:nvPr>
        </p:nvSpPr>
        <p:spPr bwMode="auto">
          <a:noFill/>
        </p:spPr>
        <p:txBody>
          <a:bodyPr wrap="square" numCol="1" anchor="t" anchorCtr="0" compatLnSpc="1">
            <a:prstTxWarp prst="textNoShape">
              <a:avLst/>
            </a:prstTxWarp>
          </a:bodyPr>
          <a:lstStyle/>
          <a:p>
            <a:r>
              <a:rPr lang="en-GB" altLang="zh-CN" dirty="0" smtClean="0"/>
              <a:t>In the second step, The user defines a query sequence. The query sequence contains a skeleton sequence describing the motion of the character and a camera sequence describing the viewpoint for capturing the character.</a:t>
            </a:r>
            <a:endParaRPr lang="zh-CN" altLang="en-US" dirty="0" smtClean="0"/>
          </a:p>
        </p:txBody>
      </p:sp>
      <p:sp>
        <p:nvSpPr>
          <p:cNvPr id="4" name="灯片编号占位符 3"/>
          <p:cNvSpPr>
            <a:spLocks noGrp="1"/>
          </p:cNvSpPr>
          <p:nvPr>
            <p:ph type="sldNum" sz="quarter" idx="5"/>
          </p:nvPr>
        </p:nvSpPr>
        <p:spPr/>
        <p:txBody>
          <a:bodyPr/>
          <a:lstStyle/>
          <a:p>
            <a:pPr>
              <a:defRPr/>
            </a:pPr>
            <a:fld id="{DC4548FD-01F8-4C24-8042-873348EDB88C}" type="slidenum">
              <a:rPr lang="zh-CN" altLang="en-US" smtClean="0"/>
              <a:pPr>
                <a:defRPr/>
              </a:pPr>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bwMode="auto">
          <a:noFill/>
          <a:ln>
            <a:solidFill>
              <a:srgbClr val="000000"/>
            </a:solidFill>
            <a:miter lim="800000"/>
            <a:headEnd/>
            <a:tailEnd/>
          </a:ln>
        </p:spPr>
      </p:sp>
      <p:sp>
        <p:nvSpPr>
          <p:cNvPr id="54275" name="备注占位符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smtClean="0">
                <a:solidFill>
                  <a:schemeClr val="tx1"/>
                </a:solidFill>
                <a:latin typeface="+mn-lt"/>
                <a:ea typeface="+mn-ea"/>
                <a:cs typeface="宋体"/>
              </a:rPr>
              <a:t>To create the query skeleton and camera, animators are free to use the standard set of tools with which they are familiar.</a:t>
            </a:r>
          </a:p>
          <a:p>
            <a:r>
              <a:rPr lang="en-US" sz="1200" kern="1200" dirty="0" smtClean="0">
                <a:solidFill>
                  <a:schemeClr val="tx1"/>
                </a:solidFill>
                <a:latin typeface="+mn-lt"/>
                <a:ea typeface="+mn-ea"/>
                <a:cs typeface="宋体"/>
              </a:rPr>
              <a:t>For instance, skeleton motion can be </a:t>
            </a:r>
            <a:r>
              <a:rPr lang="en-US" sz="1200" kern="1200" dirty="0" err="1" smtClean="0">
                <a:solidFill>
                  <a:schemeClr val="tx1"/>
                </a:solidFill>
                <a:latin typeface="+mn-lt"/>
                <a:ea typeface="+mn-ea"/>
                <a:cs typeface="宋体"/>
              </a:rPr>
              <a:t>keyframed</a:t>
            </a:r>
            <a:r>
              <a:rPr lang="en-US" sz="1200" kern="1200" dirty="0" smtClean="0">
                <a:solidFill>
                  <a:schemeClr val="tx1"/>
                </a:solidFill>
                <a:latin typeface="+mn-lt"/>
                <a:ea typeface="+mn-ea"/>
                <a:cs typeface="宋体"/>
              </a:rPr>
              <a:t> in tools like Maya, or motion capture data can be used and </a:t>
            </a:r>
            <a:r>
              <a:rPr lang="en-US" sz="1200" kern="1200" dirty="0" err="1" smtClean="0">
                <a:solidFill>
                  <a:schemeClr val="tx1"/>
                </a:solidFill>
                <a:latin typeface="+mn-lt"/>
                <a:ea typeface="+mn-ea"/>
                <a:cs typeface="宋体"/>
              </a:rPr>
              <a:t>retargetted</a:t>
            </a:r>
            <a:r>
              <a:rPr lang="en-US" sz="1200" kern="1200" dirty="0" smtClean="0">
                <a:solidFill>
                  <a:schemeClr val="tx1"/>
                </a:solidFill>
                <a:latin typeface="+mn-lt"/>
                <a:ea typeface="+mn-ea"/>
                <a:cs typeface="宋体"/>
              </a:rPr>
              <a:t>.</a:t>
            </a:r>
          </a:p>
          <a:p>
            <a:r>
              <a:rPr lang="en-US" sz="1200" kern="1200" dirty="0" smtClean="0">
                <a:solidFill>
                  <a:schemeClr val="tx1"/>
                </a:solidFill>
                <a:latin typeface="+mn-lt"/>
                <a:ea typeface="+mn-ea"/>
                <a:cs typeface="宋体"/>
              </a:rPr>
              <a:t>Similarly, cameras can be defined in 3D animation packages, or obtained by other means, such as</a:t>
            </a:r>
            <a:br>
              <a:rPr lang="en-US" sz="1200" kern="1200" dirty="0" smtClean="0">
                <a:solidFill>
                  <a:schemeClr val="tx1"/>
                </a:solidFill>
                <a:latin typeface="+mn-lt"/>
                <a:ea typeface="+mn-ea"/>
                <a:cs typeface="宋体"/>
              </a:rPr>
            </a:br>
            <a:r>
              <a:rPr lang="en-US" sz="1200" kern="1200" dirty="0" smtClean="0">
                <a:solidFill>
                  <a:schemeClr val="tx1"/>
                </a:solidFill>
                <a:latin typeface="+mn-lt"/>
                <a:ea typeface="+mn-ea"/>
                <a:cs typeface="宋体"/>
              </a:rPr>
              <a:t>with</a:t>
            </a:r>
            <a:r>
              <a:rPr lang="en-US" sz="1200" kern="1200" baseline="0" dirty="0" smtClean="0">
                <a:solidFill>
                  <a:schemeClr val="tx1"/>
                </a:solidFill>
                <a:latin typeface="+mn-lt"/>
                <a:ea typeface="+mn-ea"/>
                <a:cs typeface="宋体"/>
              </a:rPr>
              <a:t> a</a:t>
            </a:r>
            <a:r>
              <a:rPr lang="en-US" sz="1200" kern="1200" dirty="0" smtClean="0">
                <a:solidFill>
                  <a:schemeClr val="tx1"/>
                </a:solidFill>
                <a:latin typeface="+mn-lt"/>
                <a:ea typeface="+mn-ea"/>
                <a:cs typeface="宋体"/>
              </a:rPr>
              <a:t> camera tracker - we will show examples of this later in the talk.</a:t>
            </a:r>
            <a:br>
              <a:rPr lang="en-US" sz="1200" kern="1200" dirty="0" smtClean="0">
                <a:solidFill>
                  <a:schemeClr val="tx1"/>
                </a:solidFill>
                <a:latin typeface="+mn-lt"/>
                <a:ea typeface="+mn-ea"/>
                <a:cs typeface="宋体"/>
              </a:rPr>
            </a:br>
            <a:endParaRPr lang="en-US" altLang="zh-CN" dirty="0" smtClean="0"/>
          </a:p>
          <a:p>
            <a:r>
              <a:rPr lang="en-US" altLang="zh-CN" dirty="0" smtClean="0"/>
              <a:t>Here we show a skeleton sequence viewed from a camera sequence.</a:t>
            </a:r>
          </a:p>
        </p:txBody>
      </p:sp>
      <p:sp>
        <p:nvSpPr>
          <p:cNvPr id="4" name="灯片编号占位符 3"/>
          <p:cNvSpPr>
            <a:spLocks noGrp="1"/>
          </p:cNvSpPr>
          <p:nvPr>
            <p:ph type="sldNum" sz="quarter" idx="5"/>
          </p:nvPr>
        </p:nvSpPr>
        <p:spPr/>
        <p:txBody>
          <a:bodyPr/>
          <a:lstStyle/>
          <a:p>
            <a:pPr>
              <a:defRPr/>
            </a:pPr>
            <a:fld id="{2FCBEE2B-4049-415A-94FF-5D4E2B91BE28}" type="slidenum">
              <a:rPr lang="zh-CN" altLang="en-US" smtClean="0"/>
              <a:pPr>
                <a:defRPr/>
              </a:pPr>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1"/>
          <p:cNvSpPr>
            <a:spLocks noGrp="1" noRot="1" noChangeAspect="1" noTextEdit="1"/>
          </p:cNvSpPr>
          <p:nvPr>
            <p:ph type="sldImg"/>
          </p:nvPr>
        </p:nvSpPr>
        <p:spPr bwMode="auto">
          <a:noFill/>
          <a:ln>
            <a:solidFill>
              <a:srgbClr val="000000"/>
            </a:solidFill>
            <a:miter lim="800000"/>
            <a:headEnd/>
            <a:tailEnd/>
          </a:ln>
        </p:spPr>
      </p:sp>
      <p:sp>
        <p:nvSpPr>
          <p:cNvPr id="55299" name="备注占位符 2"/>
          <p:cNvSpPr>
            <a:spLocks noGrp="1"/>
          </p:cNvSpPr>
          <p:nvPr>
            <p:ph type="body" idx="1"/>
          </p:nvPr>
        </p:nvSpPr>
        <p:spPr bwMode="auto">
          <a:noFill/>
        </p:spPr>
        <p:txBody>
          <a:bodyPr wrap="square" numCol="1" anchor="t" anchorCtr="0" compatLnSpc="1">
            <a:prstTxWarp prst="textNoShape">
              <a:avLst/>
            </a:prstTxWarp>
          </a:bodyPr>
          <a:lstStyle/>
          <a:p>
            <a:r>
              <a:rPr lang="en-GB" altLang="zh-CN" dirty="0" smtClean="0"/>
              <a:t>The third step in our approach is the retrieval procedure. </a:t>
            </a:r>
            <a:r>
              <a:rPr lang="en-US" altLang="zh-CN" dirty="0" smtClean="0"/>
              <a:t>We find database frames that are good for synthesizing query frames. </a:t>
            </a:r>
          </a:p>
          <a:p>
            <a:endParaRPr lang="en-US" altLang="zh-CN" dirty="0" smtClean="0"/>
          </a:p>
          <a:p>
            <a:r>
              <a:rPr lang="en-US" altLang="zh-CN" dirty="0" smtClean="0"/>
              <a:t>T</a:t>
            </a:r>
            <a:r>
              <a:rPr lang="en-US" sz="1200" kern="1200" dirty="0" smtClean="0">
                <a:solidFill>
                  <a:schemeClr val="tx1"/>
                </a:solidFill>
                <a:latin typeface="+mn-lt"/>
                <a:ea typeface="+mn-ea"/>
                <a:cs typeface="宋体"/>
              </a:rPr>
              <a:t>wo things are required:</a:t>
            </a:r>
          </a:p>
          <a:p>
            <a:pPr marL="171450" indent="-171450">
              <a:buFontTx/>
              <a:buChar char="-"/>
            </a:pPr>
            <a:r>
              <a:rPr lang="en-US" sz="1200" kern="1200" dirty="0" smtClean="0">
                <a:solidFill>
                  <a:schemeClr val="tx1"/>
                </a:solidFill>
                <a:latin typeface="+mn-lt"/>
                <a:ea typeface="+mn-ea"/>
                <a:cs typeface="宋体"/>
              </a:rPr>
              <a:t>1) A pose and view similarity measure to find the closest frames in a database</a:t>
            </a:r>
            <a:r>
              <a:rPr lang="en-US" sz="1200" kern="1200" baseline="0" dirty="0" smtClean="0">
                <a:solidFill>
                  <a:schemeClr val="tx1"/>
                </a:solidFill>
                <a:latin typeface="+mn-lt"/>
                <a:ea typeface="+mn-ea"/>
                <a:cs typeface="宋体"/>
              </a:rPr>
              <a:t>, and</a:t>
            </a:r>
            <a:endParaRPr lang="en-US" sz="1200" kern="1200" dirty="0" smtClean="0">
              <a:solidFill>
                <a:schemeClr val="tx1"/>
              </a:solidFill>
              <a:latin typeface="+mn-lt"/>
              <a:ea typeface="+mn-ea"/>
              <a:cs typeface="宋体"/>
            </a:endParaRPr>
          </a:p>
          <a:p>
            <a:pPr marL="171450" indent="-171450">
              <a:buFontTx/>
              <a:buChar char="-"/>
            </a:pPr>
            <a:r>
              <a:rPr lang="en-US" sz="1200" kern="1200" dirty="0" smtClean="0">
                <a:solidFill>
                  <a:schemeClr val="tx1"/>
                </a:solidFill>
                <a:latin typeface="+mn-lt"/>
                <a:ea typeface="+mn-ea"/>
                <a:cs typeface="宋体"/>
              </a:rPr>
              <a:t>2) A retrieval approach that</a:t>
            </a:r>
            <a:r>
              <a:rPr lang="en-US" sz="1200" kern="1200" baseline="0" dirty="0" smtClean="0">
                <a:solidFill>
                  <a:schemeClr val="tx1"/>
                </a:solidFill>
                <a:latin typeface="+mn-lt"/>
                <a:ea typeface="+mn-ea"/>
                <a:cs typeface="宋体"/>
              </a:rPr>
              <a:t> uses the pose and view similarity measures to </a:t>
            </a:r>
            <a:r>
              <a:rPr lang="en-US" sz="1200" kern="1200" dirty="0" smtClean="0">
                <a:solidFill>
                  <a:schemeClr val="tx1"/>
                </a:solidFill>
                <a:latin typeface="+mn-lt"/>
                <a:ea typeface="+mn-ea"/>
                <a:cs typeface="宋体"/>
              </a:rPr>
              <a:t>create a </a:t>
            </a:r>
            <a:r>
              <a:rPr lang="en-US" sz="1200" kern="1200" dirty="0" err="1" smtClean="0">
                <a:solidFill>
                  <a:schemeClr val="tx1"/>
                </a:solidFill>
                <a:latin typeface="+mn-lt"/>
                <a:ea typeface="+mn-ea"/>
                <a:cs typeface="宋体"/>
              </a:rPr>
              <a:t>spatio</a:t>
            </a:r>
            <a:r>
              <a:rPr lang="en-US" sz="1200" kern="1200" dirty="0" smtClean="0">
                <a:solidFill>
                  <a:schemeClr val="tx1"/>
                </a:solidFill>
                <a:latin typeface="+mn-lt"/>
                <a:ea typeface="+mn-ea"/>
                <a:cs typeface="宋体"/>
              </a:rPr>
              <a:t>-temporally coherent texture pattern in the output animation.</a:t>
            </a:r>
            <a:br>
              <a:rPr lang="en-US" sz="1200" kern="1200" dirty="0" smtClean="0">
                <a:solidFill>
                  <a:schemeClr val="tx1"/>
                </a:solidFill>
                <a:latin typeface="+mn-lt"/>
                <a:ea typeface="+mn-ea"/>
                <a:cs typeface="宋体"/>
              </a:rPr>
            </a:br>
            <a:endParaRPr lang="en-US" altLang="zh-CN" dirty="0" smtClean="0"/>
          </a:p>
          <a:p>
            <a:endParaRPr lang="en-US" altLang="zh-CN" dirty="0" smtClean="0"/>
          </a:p>
        </p:txBody>
      </p:sp>
      <p:sp>
        <p:nvSpPr>
          <p:cNvPr id="4" name="灯片编号占位符 3"/>
          <p:cNvSpPr>
            <a:spLocks noGrp="1"/>
          </p:cNvSpPr>
          <p:nvPr>
            <p:ph type="sldNum" sz="quarter" idx="5"/>
          </p:nvPr>
        </p:nvSpPr>
        <p:spPr/>
        <p:txBody>
          <a:bodyPr/>
          <a:lstStyle/>
          <a:p>
            <a:pPr>
              <a:defRPr/>
            </a:pPr>
            <a:fld id="{2B5F9B0A-A543-48E1-9468-0FC0CF3AE295}" type="slidenum">
              <a:rPr lang="zh-CN" altLang="en-US" smtClean="0"/>
              <a:pPr>
                <a:defRPr/>
              </a:pPr>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1"/>
          <p:cNvSpPr>
            <a:spLocks noGrp="1" noRot="1" noChangeAspect="1" noTextEdit="1"/>
          </p:cNvSpPr>
          <p:nvPr>
            <p:ph type="sldImg"/>
          </p:nvPr>
        </p:nvSpPr>
        <p:spPr bwMode="auto">
          <a:noFill/>
          <a:ln>
            <a:solidFill>
              <a:srgbClr val="000000"/>
            </a:solidFill>
            <a:miter lim="800000"/>
            <a:headEnd/>
            <a:tailEnd/>
          </a:ln>
        </p:spPr>
      </p:sp>
      <p:sp>
        <p:nvSpPr>
          <p:cNvPr id="56323" name="备注占位符 2"/>
          <p:cNvSpPr>
            <a:spLocks noGrp="1"/>
          </p:cNvSpPr>
          <p:nvPr>
            <p:ph type="body" idx="1"/>
          </p:nvPr>
        </p:nvSpPr>
        <p:spPr bwMode="auto">
          <a:noFill/>
        </p:spPr>
        <p:txBody>
          <a:bodyPr wrap="square" numCol="1" anchor="t" anchorCtr="0" compatLnSpc="1">
            <a:prstTxWarp prst="textNoShape">
              <a:avLst/>
            </a:prstTxWarp>
          </a:bodyPr>
          <a:lstStyle/>
          <a:p>
            <a:r>
              <a:rPr lang="en-US" altLang="zh-CN" dirty="0" smtClean="0"/>
              <a:t>To perform retrieval, first we need to define the similarity between one query frame and one database frame.</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dirty="0" smtClean="0"/>
              <a:t>We proposed two similarities. One is based on the frame distance. It has two components: the pose distance and the camera distance. The camera distance is the Euclidean distance between the two camera centers. The pose distance is the normalized distance between all corresponding joints of the two skeletons.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zh-CN" dirty="0" smtClean="0"/>
          </a:p>
          <a:p>
            <a:r>
              <a:rPr lang="en-US" altLang="zh-CN" dirty="0" smtClean="0"/>
              <a:t>The other similarity is based on the visibility score. We first render the query mesh model to the query camera, and also render the database model to the database camera. Given these renderings, the visibility score is defined as the number of mesh facets that are visible from both the views.</a:t>
            </a:r>
          </a:p>
          <a:p>
            <a:endParaRPr lang="en-US" altLang="zh-CN" dirty="0" smtClean="0"/>
          </a:p>
          <a:p>
            <a:r>
              <a:rPr lang="en-US" altLang="zh-CN" dirty="0" smtClean="0"/>
              <a:t>The frame distance is efficient but less accurate. The visibility score is more accurate but it is more complex and so takes longer to compute.</a:t>
            </a:r>
          </a:p>
          <a:p>
            <a:endParaRPr lang="en-US" altLang="zh-CN" dirty="0" smtClean="0"/>
          </a:p>
          <a:p>
            <a:r>
              <a:rPr lang="en-US" altLang="zh-CN" dirty="0" smtClean="0"/>
              <a:t>%Approximate, heuristic, less accurate</a:t>
            </a:r>
            <a:endParaRPr lang="zh-CN" altLang="en-US" dirty="0" smtClean="0"/>
          </a:p>
          <a:p>
            <a:endParaRPr lang="zh-CN" altLang="en-US" dirty="0" smtClean="0"/>
          </a:p>
        </p:txBody>
      </p:sp>
      <p:sp>
        <p:nvSpPr>
          <p:cNvPr id="4" name="灯片编号占位符 3"/>
          <p:cNvSpPr>
            <a:spLocks noGrp="1"/>
          </p:cNvSpPr>
          <p:nvPr>
            <p:ph type="sldNum" sz="quarter" idx="5"/>
          </p:nvPr>
        </p:nvSpPr>
        <p:spPr/>
        <p:txBody>
          <a:bodyPr/>
          <a:lstStyle/>
          <a:p>
            <a:pPr>
              <a:defRPr/>
            </a:pPr>
            <a:fld id="{3C962B7A-B01E-4DC2-A3F7-659B89BF40A8}" type="slidenum">
              <a:rPr lang="zh-CN" altLang="en-US" smtClean="0"/>
              <a:pPr>
                <a:defRPr/>
              </a:pPr>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noFill/>
          <a:ln>
            <a:solidFill>
              <a:srgbClr val="000000"/>
            </a:solidFill>
            <a:miter lim="800000"/>
            <a:headEnd/>
            <a:tailEnd/>
          </a:ln>
        </p:spPr>
      </p:sp>
      <p:sp>
        <p:nvSpPr>
          <p:cNvPr id="57347" name="备注占位符 2"/>
          <p:cNvSpPr>
            <a:spLocks noGrp="1"/>
          </p:cNvSpPr>
          <p:nvPr>
            <p:ph type="body" idx="1"/>
          </p:nvPr>
        </p:nvSpPr>
        <p:spPr bwMode="auto">
          <a:noFill/>
        </p:spPr>
        <p:txBody>
          <a:bodyPr wrap="square" numCol="1" anchor="t" anchorCtr="0" compatLnSpc="1">
            <a:prstTxWarp prst="textNoShape">
              <a:avLst/>
            </a:prstTxWarp>
          </a:bodyPr>
          <a:lstStyle/>
          <a:p>
            <a:r>
              <a:rPr lang="en-US" altLang="zh-CN" dirty="0" smtClean="0"/>
              <a:t>With our similarity metrics, we could set the result to be the most similar database frames for all query frames. However, temporal consistency is not guaranteed with this approach.</a:t>
            </a:r>
          </a:p>
          <a:p>
            <a:r>
              <a:rPr lang="en-US" altLang="zh-CN" dirty="0" smtClean="0"/>
              <a:t>  </a:t>
            </a:r>
          </a:p>
          <a:p>
            <a:r>
              <a:rPr lang="en-US" altLang="zh-CN" dirty="0" smtClean="0"/>
              <a:t>So for each query frame, we first use the frame distance to find 100 similar database frames. </a:t>
            </a:r>
            <a:r>
              <a:rPr lang="en-US" sz="1200" kern="1200" dirty="0" smtClean="0">
                <a:solidFill>
                  <a:schemeClr val="tx1"/>
                </a:solidFill>
                <a:latin typeface="+mn-lt"/>
                <a:ea typeface="+mn-ea"/>
                <a:cs typeface="宋体"/>
              </a:rPr>
              <a:t>Henceforth we call them</a:t>
            </a:r>
            <a:br>
              <a:rPr lang="en-US" sz="1200" kern="1200" dirty="0" smtClean="0">
                <a:solidFill>
                  <a:schemeClr val="tx1"/>
                </a:solidFill>
                <a:latin typeface="+mn-lt"/>
                <a:ea typeface="+mn-ea"/>
                <a:cs typeface="宋体"/>
              </a:rPr>
            </a:br>
            <a:r>
              <a:rPr lang="en-US" sz="1200" kern="1200" dirty="0" smtClean="0">
                <a:solidFill>
                  <a:schemeClr val="tx1"/>
                </a:solidFill>
                <a:latin typeface="+mn-lt"/>
                <a:ea typeface="+mn-ea"/>
                <a:cs typeface="宋体"/>
              </a:rPr>
              <a:t>candidate</a:t>
            </a:r>
            <a:r>
              <a:rPr lang="en-US" sz="1200" kern="1200" baseline="0" dirty="0" smtClean="0">
                <a:solidFill>
                  <a:schemeClr val="tx1"/>
                </a:solidFill>
                <a:latin typeface="+mn-lt"/>
                <a:ea typeface="+mn-ea"/>
                <a:cs typeface="宋体"/>
              </a:rPr>
              <a:t> frames</a:t>
            </a:r>
            <a:r>
              <a:rPr lang="en-US" altLang="zh-CN" dirty="0" smtClean="0"/>
              <a:t>. Here, we use the frame distance because it is more efficient.</a:t>
            </a:r>
          </a:p>
          <a:p>
            <a:r>
              <a:rPr lang="en-US" altLang="zh-CN" dirty="0" smtClean="0"/>
              <a:t>Then we use the visibility score to rank the candidates. Because the visibility score is more accurate. </a:t>
            </a:r>
          </a:p>
          <a:p>
            <a:endParaRPr lang="en-US" altLang="zh-CN" dirty="0" smtClean="0"/>
          </a:p>
          <a:p>
            <a:r>
              <a:rPr lang="en-US" altLang="zh-CN" dirty="0" smtClean="0"/>
              <a:t>So, for each query frame, we have 100 ranked candidates.</a:t>
            </a:r>
          </a:p>
          <a:p>
            <a:endParaRPr lang="en-US" altLang="zh-CN" dirty="0" smtClean="0"/>
          </a:p>
          <a:p>
            <a:r>
              <a:rPr lang="en-US" altLang="zh-CN" dirty="0" smtClean="0"/>
              <a:t>JAMES: I still have issues</a:t>
            </a:r>
            <a:r>
              <a:rPr lang="en-US" altLang="zh-CN" baseline="0" dirty="0" smtClean="0"/>
              <a:t> with this slide: the diagram is really unappealing – please could the images be a diagram in </a:t>
            </a:r>
            <a:r>
              <a:rPr lang="en-US" altLang="zh-CN" baseline="0" dirty="0" err="1" smtClean="0"/>
              <a:t>powerpoint</a:t>
            </a:r>
            <a:r>
              <a:rPr lang="en-US" altLang="zh-CN" baseline="0" dirty="0" smtClean="0"/>
              <a:t> instead? I tried to make changes</a:t>
            </a:r>
            <a:endParaRPr lang="zh-CN" altLang="en-US" dirty="0" smtClean="0"/>
          </a:p>
        </p:txBody>
      </p:sp>
      <p:sp>
        <p:nvSpPr>
          <p:cNvPr id="4" name="灯片编号占位符 3"/>
          <p:cNvSpPr>
            <a:spLocks noGrp="1"/>
          </p:cNvSpPr>
          <p:nvPr>
            <p:ph type="sldNum" sz="quarter" idx="5"/>
          </p:nvPr>
        </p:nvSpPr>
        <p:spPr/>
        <p:txBody>
          <a:bodyPr/>
          <a:lstStyle/>
          <a:p>
            <a:pPr>
              <a:defRPr/>
            </a:pPr>
            <a:fld id="{1B8F0441-E766-4754-8470-0FD5CBC1C3F3}" type="slidenum">
              <a:rPr lang="zh-CN" altLang="en-US" smtClean="0"/>
              <a:pPr>
                <a:defRPr/>
              </a:pPr>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noFill/>
          <a:ln>
            <a:solidFill>
              <a:srgbClr val="000000"/>
            </a:solidFill>
            <a:miter lim="800000"/>
            <a:headEnd/>
            <a:tailEnd/>
          </a:ln>
        </p:spPr>
      </p:sp>
      <p:sp>
        <p:nvSpPr>
          <p:cNvPr id="57347" name="备注占位符 2"/>
          <p:cNvSpPr>
            <a:spLocks noGrp="1"/>
          </p:cNvSpPr>
          <p:nvPr>
            <p:ph type="body" idx="1"/>
          </p:nvPr>
        </p:nvSpPr>
        <p:spPr bwMode="auto">
          <a:noFill/>
        </p:spPr>
        <p:txBody>
          <a:bodyPr wrap="square" numCol="1" anchor="t" anchorCtr="0" compatLnSpc="1">
            <a:prstTxWarp prst="textNoShape">
              <a:avLst/>
            </a:prstTxWarp>
          </a:bodyPr>
          <a:lstStyle/>
          <a:p>
            <a:r>
              <a:rPr lang="en-US" altLang="zh-CN" dirty="0" smtClean="0"/>
              <a:t>With our similarity metrics, we could set the result to be the most similar database frames for all query frames. However, temporal consistency is not guaranteed with this approach.</a:t>
            </a:r>
          </a:p>
          <a:p>
            <a:r>
              <a:rPr lang="en-US" altLang="zh-CN" dirty="0" smtClean="0"/>
              <a:t>  </a:t>
            </a:r>
          </a:p>
          <a:p>
            <a:r>
              <a:rPr lang="en-US" altLang="zh-CN" dirty="0" smtClean="0"/>
              <a:t>Instead, for each query frame we first use the frame distance to find 100 similar candidate database frames. We use the faster frame distance to reduce the database down to this smaller number.</a:t>
            </a:r>
          </a:p>
          <a:p>
            <a:r>
              <a:rPr lang="en-US" altLang="zh-CN" dirty="0" smtClean="0"/>
              <a:t>Then we use the more expensive but more accurate visibility score to rank these candidates.</a:t>
            </a:r>
          </a:p>
          <a:p>
            <a:endParaRPr lang="en-US" altLang="zh-CN" dirty="0" smtClean="0"/>
          </a:p>
          <a:p>
            <a:r>
              <a:rPr lang="en-US" altLang="zh-CN" dirty="0" smtClean="0"/>
              <a:t>For each query frame, we now have 100 ranked candidates.</a:t>
            </a:r>
          </a:p>
        </p:txBody>
      </p:sp>
      <p:sp>
        <p:nvSpPr>
          <p:cNvPr id="4" name="灯片编号占位符 3"/>
          <p:cNvSpPr>
            <a:spLocks noGrp="1"/>
          </p:cNvSpPr>
          <p:nvPr>
            <p:ph type="sldNum" sz="quarter" idx="5"/>
          </p:nvPr>
        </p:nvSpPr>
        <p:spPr/>
        <p:txBody>
          <a:bodyPr/>
          <a:lstStyle/>
          <a:p>
            <a:pPr>
              <a:defRPr/>
            </a:pPr>
            <a:fld id="{1B8F0441-E766-4754-8470-0FD5CBC1C3F3}" type="slidenum">
              <a:rPr lang="zh-CN" altLang="en-US" smtClean="0"/>
              <a:pPr>
                <a:defRPr/>
              </a:pPr>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TextEdit="1"/>
          </p:cNvSpPr>
          <p:nvPr>
            <p:ph type="sldImg"/>
          </p:nvPr>
        </p:nvSpPr>
        <p:spPr bwMode="auto">
          <a:noFill/>
          <a:ln>
            <a:solidFill>
              <a:srgbClr val="000000"/>
            </a:solidFill>
            <a:miter lim="800000"/>
            <a:headEnd/>
            <a:tailEnd/>
          </a:ln>
        </p:spPr>
      </p:sp>
      <p:sp>
        <p:nvSpPr>
          <p:cNvPr id="58371" name="备注占位符 2"/>
          <p:cNvSpPr>
            <a:spLocks noGrp="1"/>
          </p:cNvSpPr>
          <p:nvPr>
            <p:ph type="body" idx="1"/>
          </p:nvPr>
        </p:nvSpPr>
        <p:spPr bwMode="auto">
          <a:noFill/>
        </p:spPr>
        <p:txBody>
          <a:bodyPr wrap="square" numCol="1" anchor="t" anchorCtr="0" compatLnSpc="1">
            <a:prstTxWarp prst="textNoShape">
              <a:avLst/>
            </a:prstTxWarp>
          </a:bodyPr>
          <a:lstStyle/>
          <a:p>
            <a:r>
              <a:rPr lang="en-US" altLang="zh-CN" dirty="0" smtClean="0"/>
              <a:t>Then we propose our sequence-to-sequence</a:t>
            </a:r>
            <a:r>
              <a:rPr lang="en-US" altLang="zh-CN" baseline="0" dirty="0" smtClean="0"/>
              <a:t> </a:t>
            </a:r>
            <a:r>
              <a:rPr lang="en-US" altLang="zh-CN" dirty="0" smtClean="0"/>
              <a:t>matching procedure. From the ranked candidates, we will find subsequences that match the query sequence. </a:t>
            </a:r>
          </a:p>
          <a:p>
            <a:r>
              <a:rPr lang="en-US" altLang="zh-CN" dirty="0" smtClean="0"/>
              <a:t>Suppose we have 4 candidates for each query frame. We first connect consecutive candidates of every two query frames. The procedure is shown here. Consecutive candidates are corrected gradually. We see these two green frames are connected because they are both from motion sequence 1, captured by camera 6. And their frame labels are consecutive. Then we obtain all possible candidate sequences like this green sequence which has 3 frames, and this blue sequence which has 6 frames. </a:t>
            </a:r>
          </a:p>
          <a:p>
            <a:endParaRPr lang="en-US" altLang="zh-CN" dirty="0" smtClean="0"/>
          </a:p>
          <a:p>
            <a:r>
              <a:rPr lang="en-US" altLang="zh-CN" dirty="0" smtClean="0"/>
              <a:t>Among them, we choose good candidate sequences as the retrieval result. A good sequence contains frames with high rank and has similar motion energy to the query. The motion energy describes the amount of motion in a sequence. With the help of the motion energy, we are able to prevent a slow motion sequence matching a query sequence with fast motion. These two factors guarantee high similarity to the query. Also, a good sequence should contain many frames. This is for temporal consistency.</a:t>
            </a:r>
          </a:p>
          <a:p>
            <a:endParaRPr lang="en-US" altLang="zh-CN" dirty="0" smtClean="0"/>
          </a:p>
          <a:p>
            <a:r>
              <a:rPr lang="en-US" altLang="zh-CN" dirty="0" smtClean="0"/>
              <a:t>% “guarantee</a:t>
            </a:r>
            <a:r>
              <a:rPr lang="en-US" altLang="zh-CN" baseline="0" dirty="0" smtClean="0"/>
              <a:t> high similarity” – bold claim.</a:t>
            </a:r>
            <a:endParaRPr lang="en-US" altLang="zh-CN" dirty="0" smtClean="0"/>
          </a:p>
          <a:p>
            <a:endParaRPr lang="en-US" altLang="zh-CN" dirty="0" smtClean="0"/>
          </a:p>
          <a:p>
            <a:r>
              <a:rPr lang="en-US" altLang="zh-CN" dirty="0" smtClean="0"/>
              <a:t>% JAMES:</a:t>
            </a:r>
            <a:r>
              <a:rPr lang="en-US" altLang="zh-CN" baseline="0" dirty="0" smtClean="0"/>
              <a:t> Missing right-side vertical lines on boxes 1, 4, 5 and 8 on my display.</a:t>
            </a:r>
            <a:endParaRPr lang="en-US" altLang="zh-CN" dirty="0" smtClean="0"/>
          </a:p>
        </p:txBody>
      </p:sp>
      <p:sp>
        <p:nvSpPr>
          <p:cNvPr id="4" name="灯片编号占位符 3"/>
          <p:cNvSpPr>
            <a:spLocks noGrp="1"/>
          </p:cNvSpPr>
          <p:nvPr>
            <p:ph type="sldNum" sz="quarter" idx="5"/>
          </p:nvPr>
        </p:nvSpPr>
        <p:spPr/>
        <p:txBody>
          <a:bodyPr/>
          <a:lstStyle/>
          <a:p>
            <a:pPr>
              <a:defRPr/>
            </a:pPr>
            <a:fld id="{5280F896-FCE4-4E78-A190-E1338016C10E}" type="slidenum">
              <a:rPr lang="zh-CN" altLang="en-US" smtClean="0"/>
              <a:pPr>
                <a:defRPr/>
              </a:pPr>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幻灯片图像占位符 1"/>
          <p:cNvSpPr>
            <a:spLocks noGrp="1" noRot="1" noChangeAspect="1" noTextEdit="1"/>
          </p:cNvSpPr>
          <p:nvPr>
            <p:ph type="sldImg"/>
          </p:nvPr>
        </p:nvSpPr>
        <p:spPr bwMode="auto">
          <a:noFill/>
          <a:ln>
            <a:solidFill>
              <a:srgbClr val="000000"/>
            </a:solidFill>
            <a:miter lim="800000"/>
            <a:headEnd/>
            <a:tailEnd/>
          </a:ln>
        </p:spPr>
      </p:sp>
      <p:sp>
        <p:nvSpPr>
          <p:cNvPr id="41987" name="备注占位符 2"/>
          <p:cNvSpPr>
            <a:spLocks noGrp="1"/>
          </p:cNvSpPr>
          <p:nvPr>
            <p:ph type="body" idx="1"/>
          </p:nvPr>
        </p:nvSpPr>
        <p:spPr bwMode="auto">
          <a:noFill/>
        </p:spPr>
        <p:txBody>
          <a:bodyPr wrap="square" numCol="1" anchor="t" anchorCtr="0" compatLnSpc="1">
            <a:prstTxWarp prst="textNoShape">
              <a:avLst/>
            </a:prstTxWarp>
          </a:bodyPr>
          <a:lstStyle/>
          <a:p>
            <a:r>
              <a:rPr lang="en-US" altLang="zh-CN" dirty="0" smtClean="0">
                <a:ea typeface="黑体" pitchFamily="2" charset="-122"/>
              </a:rPr>
              <a:t>Our method aims to automatically synthesize photo-realistic videos of characters performing user-defined motions, observed from user-defined viewpoints. </a:t>
            </a:r>
          </a:p>
          <a:p>
            <a:r>
              <a:rPr lang="en-US" altLang="zh-CN" dirty="0" smtClean="0"/>
              <a:t>To achieve this, we capture</a:t>
            </a:r>
            <a:r>
              <a:rPr lang="en-US" altLang="zh-CN" baseline="0" dirty="0" smtClean="0"/>
              <a:t> </a:t>
            </a:r>
            <a:r>
              <a:rPr lang="en-US" altLang="zh-CN" dirty="0" smtClean="0"/>
              <a:t>a multi-view video database containing short clips of basic motions. We can see some of the basic motions here, like walk, jump, punch and kick. Then we ask the user to define a target motion and a target viewpoint. The target motion and viewpoint need not be part of the database. Our method synthesizes target videos, one of which is shown here:</a:t>
            </a:r>
            <a:r>
              <a:rPr lang="en-US" altLang="zh-CN" baseline="0" dirty="0" smtClean="0"/>
              <a:t> a </a:t>
            </a:r>
            <a:r>
              <a:rPr lang="en-US" altLang="zh-CN" dirty="0" smtClean="0"/>
              <a:t>user-defined </a:t>
            </a:r>
            <a:r>
              <a:rPr lang="en-US" altLang="zh-CN" dirty="0" err="1" smtClean="0"/>
              <a:t>KungFu</a:t>
            </a:r>
            <a:r>
              <a:rPr lang="en-US" altLang="zh-CN" dirty="0" smtClean="0"/>
              <a:t> motion is captured from a user-defined viewpoint.</a:t>
            </a:r>
          </a:p>
          <a:p>
            <a:endParaRPr lang="en-US" altLang="zh-CN" dirty="0" smtClean="0"/>
          </a:p>
          <a:p>
            <a:r>
              <a:rPr lang="en-US" altLang="zh-CN" dirty="0" smtClean="0"/>
              <a:t>%Order of the sentences</a:t>
            </a:r>
          </a:p>
          <a:p>
            <a:r>
              <a:rPr lang="en-US" altLang="zh-CN" dirty="0" smtClean="0"/>
              <a:t>%Make all blue the same</a:t>
            </a:r>
          </a:p>
          <a:p>
            <a:endParaRPr lang="zh-CN" altLang="en-US" dirty="0" smtClean="0"/>
          </a:p>
        </p:txBody>
      </p:sp>
      <p:sp>
        <p:nvSpPr>
          <p:cNvPr id="4" name="灯片编号占位符 3"/>
          <p:cNvSpPr>
            <a:spLocks noGrp="1"/>
          </p:cNvSpPr>
          <p:nvPr>
            <p:ph type="sldNum" sz="quarter" idx="5"/>
          </p:nvPr>
        </p:nvSpPr>
        <p:spPr/>
        <p:txBody>
          <a:bodyPr/>
          <a:lstStyle/>
          <a:p>
            <a:pPr>
              <a:defRPr/>
            </a:pPr>
            <a:fld id="{89D67A6B-9F69-4EC0-9FAA-FC32C7695303}" type="slidenum">
              <a:rPr lang="zh-CN" altLang="en-US" smtClean="0"/>
              <a:pPr>
                <a:defRPr/>
              </a:pPr>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1"/>
          <p:cNvSpPr>
            <a:spLocks noGrp="1" noRot="1" noChangeAspect="1" noTextEdit="1"/>
          </p:cNvSpPr>
          <p:nvPr>
            <p:ph type="sldImg"/>
          </p:nvPr>
        </p:nvSpPr>
        <p:spPr bwMode="auto">
          <a:noFill/>
          <a:ln>
            <a:solidFill>
              <a:srgbClr val="000000"/>
            </a:solidFill>
            <a:miter lim="800000"/>
            <a:headEnd/>
            <a:tailEnd/>
          </a:ln>
        </p:spPr>
      </p:sp>
      <p:sp>
        <p:nvSpPr>
          <p:cNvPr id="59395" name="备注占位符 2"/>
          <p:cNvSpPr>
            <a:spLocks noGrp="1"/>
          </p:cNvSpPr>
          <p:nvPr>
            <p:ph type="body" idx="1"/>
          </p:nvPr>
        </p:nvSpPr>
        <p:spPr bwMode="auto">
          <a:noFill/>
        </p:spPr>
        <p:txBody>
          <a:bodyPr wrap="square" numCol="1" anchor="t" anchorCtr="0" compatLnSpc="1">
            <a:prstTxWarp prst="textNoShape">
              <a:avLst/>
            </a:prstTxWarp>
          </a:bodyPr>
          <a:lstStyle/>
          <a:p>
            <a:pPr marL="0" lvl="1"/>
            <a:r>
              <a:rPr lang="en-US" altLang="zh-CN" dirty="0" smtClean="0"/>
              <a:t>After the sequence-to-sequence matching, there are still some query frames with no matches. Here, we show an example – in this case, there are no good candidate sequences matching the query. </a:t>
            </a:r>
          </a:p>
          <a:p>
            <a:pPr marL="0" lvl="1"/>
            <a:endParaRPr lang="en-US" altLang="zh-CN" dirty="0" smtClean="0"/>
          </a:p>
          <a:p>
            <a:pPr marL="0" lvl="1"/>
            <a:r>
              <a:rPr lang="en-US" altLang="zh-CN" dirty="0" smtClean="0"/>
              <a:t>Suppose we have 3 consecutive query frames with no matching</a:t>
            </a:r>
            <a:r>
              <a:rPr lang="en-US" altLang="zh-CN" baseline="0" dirty="0" smtClean="0"/>
              <a:t> sequence</a:t>
            </a:r>
            <a:r>
              <a:rPr lang="en-US" altLang="zh-CN" dirty="0" smtClean="0"/>
              <a:t>. In this frame-to-sequence matching procedure, we will find matches for those frames. For the first frame, we use the current best candidate as the retrieval result. For the following query frames, we test the similarity between the previous retrieval result and the current query frame. If the similarity is high, we use the previous retrieval result. This considers temporal consistency. If the similarity is not high, we switch to the current best candidate. This is to guarantee higher similarity if there is no temporal consistency.</a:t>
            </a:r>
          </a:p>
          <a:p>
            <a:endParaRPr lang="en-GB" altLang="zh-CN" dirty="0" smtClean="0"/>
          </a:p>
          <a:p>
            <a:r>
              <a:rPr lang="en-GB" altLang="zh-CN" dirty="0" smtClean="0"/>
              <a:t>After this frame-to-sequence matching procedure, all frames will have matches.</a:t>
            </a:r>
          </a:p>
        </p:txBody>
      </p:sp>
      <p:sp>
        <p:nvSpPr>
          <p:cNvPr id="4" name="灯片编号占位符 3"/>
          <p:cNvSpPr>
            <a:spLocks noGrp="1"/>
          </p:cNvSpPr>
          <p:nvPr>
            <p:ph type="sldNum" sz="quarter" idx="5"/>
          </p:nvPr>
        </p:nvSpPr>
        <p:spPr/>
        <p:txBody>
          <a:bodyPr/>
          <a:lstStyle/>
          <a:p>
            <a:pPr>
              <a:defRPr/>
            </a:pPr>
            <a:fld id="{062B7198-03AC-424D-8BB0-B61F0ED0DECE}" type="slidenum">
              <a:rPr lang="zh-CN" altLang="en-US" smtClean="0"/>
              <a:pPr>
                <a:defRPr/>
              </a:pPr>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nvPr>
        </p:nvSpPr>
        <p:spPr bwMode="auto">
          <a:noFill/>
          <a:ln>
            <a:solidFill>
              <a:srgbClr val="000000"/>
            </a:solidFill>
            <a:miter lim="800000"/>
            <a:headEnd/>
            <a:tailEnd/>
          </a:ln>
        </p:spPr>
      </p:sp>
      <p:sp>
        <p:nvSpPr>
          <p:cNvPr id="60419" name="备注占位符 2"/>
          <p:cNvSpPr>
            <a:spLocks noGrp="1"/>
          </p:cNvSpPr>
          <p:nvPr>
            <p:ph type="body" idx="1"/>
          </p:nvPr>
        </p:nvSpPr>
        <p:spPr bwMode="auto">
          <a:noFill/>
        </p:spPr>
        <p:txBody>
          <a:bodyPr wrap="square" numCol="1" anchor="t" anchorCtr="0" compatLnSpc="1">
            <a:prstTxWarp prst="textNoShape">
              <a:avLst/>
            </a:prstTxWarp>
          </a:bodyPr>
          <a:lstStyle/>
          <a:p>
            <a:pPr marL="0" lvl="1"/>
            <a:r>
              <a:rPr lang="en-US" altLang="zh-CN" dirty="0" smtClean="0"/>
              <a:t>The above retrieval has one limitation. </a:t>
            </a:r>
            <a:r>
              <a:rPr lang="en-US" altLang="zh-CN" dirty="0" smtClean="0">
                <a:latin typeface="Arial Unicode MS" pitchFamily="34" charset="-122"/>
              </a:rPr>
              <a:t>Human perception is tuned to recognize faces; however, face </a:t>
            </a:r>
            <a:r>
              <a:rPr lang="en-US" sz="1200" kern="1200" dirty="0" smtClean="0">
                <a:solidFill>
                  <a:schemeClr val="tx1"/>
                </a:solidFill>
                <a:latin typeface="+mn-lt"/>
                <a:ea typeface="+mn-ea"/>
                <a:cs typeface="宋体"/>
              </a:rPr>
              <a:t>coherence</a:t>
            </a:r>
            <a:r>
              <a:rPr lang="en-US" altLang="zh-CN" dirty="0" smtClean="0">
                <a:latin typeface="Arial Unicode MS" pitchFamily="34" charset="-122"/>
              </a:rPr>
              <a:t> is not ensured during retrieval.</a:t>
            </a:r>
          </a:p>
          <a:p>
            <a:pPr marL="0" lvl="1"/>
            <a:endParaRPr lang="en-US" altLang="zh-CN" dirty="0" smtClean="0">
              <a:latin typeface="Arial Unicode MS" pitchFamily="34" charset="-122"/>
            </a:endParaRPr>
          </a:p>
          <a:p>
            <a:pPr marL="0" lvl="1"/>
            <a:r>
              <a:rPr lang="en-US" sz="1200" kern="1200" dirty="0" smtClean="0">
                <a:solidFill>
                  <a:schemeClr val="tx1"/>
                </a:solidFill>
                <a:latin typeface="+mn-lt"/>
                <a:ea typeface="+mn-ea"/>
                <a:cs typeface="宋体"/>
              </a:rPr>
              <a:t>Due to view and pose difference, pixel data from several different source frames usually need to be warped to the target to create a complete face.</a:t>
            </a:r>
            <a:br>
              <a:rPr lang="en-US" sz="1200" kern="1200" dirty="0" smtClean="0">
                <a:solidFill>
                  <a:schemeClr val="tx1"/>
                </a:solidFill>
                <a:latin typeface="+mn-lt"/>
                <a:ea typeface="+mn-ea"/>
                <a:cs typeface="宋体"/>
              </a:rPr>
            </a:br>
            <a:r>
              <a:rPr lang="en-US" sz="1200" kern="1200" dirty="0" smtClean="0">
                <a:solidFill>
                  <a:schemeClr val="tx1"/>
                </a:solidFill>
                <a:latin typeface="+mn-lt"/>
                <a:ea typeface="+mn-ea"/>
                <a:cs typeface="宋体"/>
              </a:rPr>
              <a:t>Since the face geometry of our model is not 100% accurate, discontinuities may appear in the final result.</a:t>
            </a:r>
            <a:br>
              <a:rPr lang="en-US" sz="1200" kern="1200" dirty="0" smtClean="0">
                <a:solidFill>
                  <a:schemeClr val="tx1"/>
                </a:solidFill>
                <a:latin typeface="+mn-lt"/>
                <a:ea typeface="+mn-ea"/>
                <a:cs typeface="宋体"/>
              </a:rPr>
            </a:br>
            <a:endParaRPr lang="en-US" altLang="zh-CN" dirty="0" smtClean="0">
              <a:latin typeface="Arial Unicode MS" pitchFamily="34" charset="-122"/>
            </a:endParaRPr>
          </a:p>
          <a:p>
            <a:pPr marL="0" lvl="1"/>
            <a:r>
              <a:rPr lang="en-US" altLang="zh-CN" dirty="0" smtClean="0">
                <a:latin typeface="Arial Unicode MS" pitchFamily="34" charset="-122"/>
              </a:rPr>
              <a:t>To solve this problem, we develop a special procedure for face retrieval. By considering the face </a:t>
            </a:r>
            <a:r>
              <a:rPr lang="en-US" sz="1200" kern="1200" dirty="0" smtClean="0">
                <a:solidFill>
                  <a:schemeClr val="tx1"/>
                </a:solidFill>
                <a:latin typeface="+mn-lt"/>
                <a:ea typeface="+mn-ea"/>
                <a:cs typeface="宋体"/>
              </a:rPr>
              <a:t>coherence</a:t>
            </a:r>
            <a:r>
              <a:rPr lang="en-US" altLang="zh-CN" dirty="0" smtClean="0">
                <a:latin typeface="Arial Unicode MS" pitchFamily="34" charset="-122"/>
              </a:rPr>
              <a:t>, we use the single best database frame from which to copy over the entire head texture (similar to the frame-to-sequence matching). In this way, we get better result for the head as shown in this figure.</a:t>
            </a:r>
          </a:p>
          <a:p>
            <a:pPr marL="0" lvl="1"/>
            <a:endParaRPr lang="zh-CN" altLang="en-US" dirty="0" smtClean="0"/>
          </a:p>
        </p:txBody>
      </p:sp>
      <p:sp>
        <p:nvSpPr>
          <p:cNvPr id="4" name="灯片编号占位符 3"/>
          <p:cNvSpPr>
            <a:spLocks noGrp="1"/>
          </p:cNvSpPr>
          <p:nvPr>
            <p:ph type="sldNum" sz="quarter" idx="5"/>
          </p:nvPr>
        </p:nvSpPr>
        <p:spPr/>
        <p:txBody>
          <a:bodyPr/>
          <a:lstStyle/>
          <a:p>
            <a:pPr>
              <a:defRPr/>
            </a:pPr>
            <a:fld id="{6791D8C3-1E26-4057-BC84-74EC07E7D0E9}" type="slidenum">
              <a:rPr lang="zh-CN" altLang="en-US" smtClean="0"/>
              <a:pPr>
                <a:defRPr/>
              </a:pPr>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幻灯片图像占位符 1"/>
          <p:cNvSpPr>
            <a:spLocks noGrp="1" noRot="1" noChangeAspect="1" noTextEdit="1"/>
          </p:cNvSpPr>
          <p:nvPr>
            <p:ph type="sldImg"/>
          </p:nvPr>
        </p:nvSpPr>
        <p:spPr bwMode="auto">
          <a:noFill/>
          <a:ln>
            <a:solidFill>
              <a:srgbClr val="000000"/>
            </a:solidFill>
            <a:miter lim="800000"/>
            <a:headEnd/>
            <a:tailEnd/>
          </a:ln>
        </p:spPr>
      </p:sp>
      <p:sp>
        <p:nvSpPr>
          <p:cNvPr id="61443" name="备注占位符 2"/>
          <p:cNvSpPr>
            <a:spLocks noGrp="1"/>
          </p:cNvSpPr>
          <p:nvPr>
            <p:ph type="body" idx="1"/>
          </p:nvPr>
        </p:nvSpPr>
        <p:spPr bwMode="auto">
          <a:noFill/>
        </p:spPr>
        <p:txBody>
          <a:bodyPr wrap="square" numCol="1" anchor="t" anchorCtr="0" compatLnSpc="1">
            <a:prstTxWarp prst="textNoShape">
              <a:avLst/>
            </a:prstTxWarp>
          </a:bodyPr>
          <a:lstStyle/>
          <a:p>
            <a:r>
              <a:rPr lang="en-GB" altLang="zh-CN" dirty="0" smtClean="0"/>
              <a:t>The 4</a:t>
            </a:r>
            <a:r>
              <a:rPr lang="en-GB" altLang="zh-CN" baseline="30000" dirty="0" smtClean="0"/>
              <a:t>th</a:t>
            </a:r>
            <a:r>
              <a:rPr lang="en-GB" altLang="zh-CN" dirty="0" smtClean="0"/>
              <a:t> step is video synthesis. We use the query information to warp the matched frames to synthesize the final result.</a:t>
            </a:r>
            <a:endParaRPr lang="zh-CN" altLang="en-US" dirty="0" smtClean="0"/>
          </a:p>
        </p:txBody>
      </p:sp>
      <p:sp>
        <p:nvSpPr>
          <p:cNvPr id="4" name="灯片编号占位符 3"/>
          <p:cNvSpPr>
            <a:spLocks noGrp="1"/>
          </p:cNvSpPr>
          <p:nvPr>
            <p:ph type="sldNum" sz="quarter" idx="5"/>
          </p:nvPr>
        </p:nvSpPr>
        <p:spPr/>
        <p:txBody>
          <a:bodyPr/>
          <a:lstStyle/>
          <a:p>
            <a:pPr>
              <a:defRPr/>
            </a:pPr>
            <a:fld id="{4854BBE1-DE08-42B8-9EE5-3D87555E0A33}" type="slidenum">
              <a:rPr lang="zh-CN" altLang="en-US" smtClean="0"/>
              <a:pPr>
                <a:defRPr/>
              </a:pPr>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TextEdit="1"/>
          </p:cNvSpPr>
          <p:nvPr>
            <p:ph type="sldImg"/>
          </p:nvPr>
        </p:nvSpPr>
        <p:spPr bwMode="auto">
          <a:noFill/>
          <a:ln>
            <a:solidFill>
              <a:srgbClr val="000000"/>
            </a:solidFill>
            <a:miter lim="800000"/>
            <a:headEnd/>
            <a:tailEnd/>
          </a:ln>
        </p:spPr>
      </p:sp>
      <p:sp>
        <p:nvSpPr>
          <p:cNvPr id="62467" name="备注占位符 2"/>
          <p:cNvSpPr>
            <a:spLocks noGrp="1"/>
          </p:cNvSpPr>
          <p:nvPr>
            <p:ph type="body" idx="1"/>
          </p:nvPr>
        </p:nvSpPr>
        <p:spPr bwMode="auto">
          <a:noFill/>
        </p:spPr>
        <p:txBody>
          <a:bodyPr wrap="square" numCol="1" anchor="t" anchorCtr="0" compatLnSpc="1">
            <a:prstTxWarp prst="textNoShape">
              <a:avLst/>
            </a:prstTxWarp>
          </a:bodyPr>
          <a:lstStyle/>
          <a:p>
            <a:r>
              <a:rPr lang="en-US" altLang="zh-CN" dirty="0" smtClean="0"/>
              <a:t>Since we fit 3D models to both the query frame and the database frame, we can use vertex correspondences to guide the warping from the source to the target. We use moving</a:t>
            </a:r>
            <a:r>
              <a:rPr lang="en-US" altLang="zh-CN" baseline="0" dirty="0" smtClean="0"/>
              <a:t> least squares warping</a:t>
            </a:r>
            <a:r>
              <a:rPr lang="en-US" altLang="zh-CN" dirty="0" smtClean="0"/>
              <a:t>. As different body parts may have different motions, we perform a body-part dependent warping to ensure that arm pixels are not warped onto the torso (for instance).</a:t>
            </a:r>
          </a:p>
          <a:p>
            <a:endParaRPr lang="en-US" altLang="zh-CN" dirty="0" smtClean="0"/>
          </a:p>
          <a:p>
            <a:r>
              <a:rPr lang="en-US" altLang="zh-CN" dirty="0" smtClean="0"/>
              <a:t>%Figure label</a:t>
            </a:r>
            <a:endParaRPr lang="zh-CN" altLang="en-US" dirty="0" smtClean="0"/>
          </a:p>
        </p:txBody>
      </p:sp>
      <p:sp>
        <p:nvSpPr>
          <p:cNvPr id="4" name="灯片编号占位符 3"/>
          <p:cNvSpPr>
            <a:spLocks noGrp="1"/>
          </p:cNvSpPr>
          <p:nvPr>
            <p:ph type="sldNum" sz="quarter" idx="5"/>
          </p:nvPr>
        </p:nvSpPr>
        <p:spPr/>
        <p:txBody>
          <a:bodyPr/>
          <a:lstStyle/>
          <a:p>
            <a:pPr>
              <a:defRPr/>
            </a:pPr>
            <a:fld id="{C06C3689-70AC-41A0-A24B-A85F6B5CD61A}" type="slidenum">
              <a:rPr lang="zh-CN" altLang="en-US" smtClean="0"/>
              <a:pPr>
                <a:defRPr/>
              </a:pPr>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幻灯片图像占位符 1"/>
          <p:cNvSpPr>
            <a:spLocks noGrp="1" noRot="1" noChangeAspect="1" noTextEdit="1"/>
          </p:cNvSpPr>
          <p:nvPr>
            <p:ph type="sldImg"/>
          </p:nvPr>
        </p:nvSpPr>
        <p:spPr bwMode="auto">
          <a:noFill/>
          <a:ln>
            <a:solidFill>
              <a:srgbClr val="000000"/>
            </a:solidFill>
            <a:miter lim="800000"/>
            <a:headEnd/>
            <a:tailEnd/>
          </a:ln>
        </p:spPr>
      </p:sp>
      <p:sp>
        <p:nvSpPr>
          <p:cNvPr id="63491" name="备注占位符 2"/>
          <p:cNvSpPr>
            <a:spLocks noGrp="1"/>
          </p:cNvSpPr>
          <p:nvPr>
            <p:ph type="body" idx="1"/>
          </p:nvPr>
        </p:nvSpPr>
        <p:spPr bwMode="auto">
          <a:noFill/>
        </p:spPr>
        <p:txBody>
          <a:bodyPr wrap="square" numCol="1" anchor="t" anchorCtr="0" compatLnSpc="1">
            <a:prstTxWarp prst="textNoShape">
              <a:avLst/>
            </a:prstTxWarp>
          </a:bodyPr>
          <a:lstStyle/>
          <a:p>
            <a:r>
              <a:rPr lang="en-US" altLang="zh-CN" dirty="0" smtClean="0"/>
              <a:t>Since one source frame may not have all the information for synthesizing the corresponding query frame, we use multi frames. Firstly, We warp the head region of the matched face frame to the target. Here, blue means pixels are still not textured at current step. Secondly, we warp the matched body frame. Thirdly we warp frames with the same pose of the matched body frame but captured by other cameras. A complete target image is obtained after spatial blending of the warping results from different images.</a:t>
            </a:r>
          </a:p>
          <a:p>
            <a:endParaRPr lang="en-US" altLang="zh-CN" dirty="0" smtClean="0"/>
          </a:p>
          <a:p>
            <a:r>
              <a:rPr lang="en-US" altLang="zh-CN" dirty="0" smtClean="0"/>
              <a:t>%Put labels underneath</a:t>
            </a:r>
          </a:p>
          <a:p>
            <a:r>
              <a:rPr lang="en-US" altLang="zh-CN" dirty="0" smtClean="0"/>
              <a:t>%Talk about the blue region</a:t>
            </a:r>
          </a:p>
          <a:p>
            <a:r>
              <a:rPr lang="en-US" altLang="zh-CN" dirty="0" smtClean="0"/>
              <a:t>%Take all the cameras the same pose but other cameras</a:t>
            </a:r>
          </a:p>
          <a:p>
            <a:endParaRPr lang="zh-CN" altLang="en-US" dirty="0" smtClean="0"/>
          </a:p>
        </p:txBody>
      </p:sp>
      <p:sp>
        <p:nvSpPr>
          <p:cNvPr id="4" name="灯片编号占位符 3"/>
          <p:cNvSpPr>
            <a:spLocks noGrp="1"/>
          </p:cNvSpPr>
          <p:nvPr>
            <p:ph type="sldNum" sz="quarter" idx="5"/>
          </p:nvPr>
        </p:nvSpPr>
        <p:spPr/>
        <p:txBody>
          <a:bodyPr/>
          <a:lstStyle/>
          <a:p>
            <a:pPr>
              <a:defRPr/>
            </a:pPr>
            <a:fld id="{821CD2E4-1FD5-460B-B7FB-C753110344E8}" type="slidenum">
              <a:rPr lang="zh-CN" altLang="en-US" smtClean="0"/>
              <a:pPr>
                <a:defRPr/>
              </a:pPr>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幻灯片图像占位符 1"/>
          <p:cNvSpPr>
            <a:spLocks noGrp="1" noRot="1" noChangeAspect="1" noTextEdit="1"/>
          </p:cNvSpPr>
          <p:nvPr>
            <p:ph type="sldImg"/>
          </p:nvPr>
        </p:nvSpPr>
        <p:spPr bwMode="auto">
          <a:noFill/>
          <a:ln>
            <a:solidFill>
              <a:srgbClr val="000000"/>
            </a:solidFill>
            <a:miter lim="800000"/>
            <a:headEnd/>
            <a:tailEnd/>
          </a:ln>
        </p:spPr>
      </p:sp>
      <p:sp>
        <p:nvSpPr>
          <p:cNvPr id="64515" name="备注占位符 2"/>
          <p:cNvSpPr>
            <a:spLocks noGrp="1"/>
          </p:cNvSpPr>
          <p:nvPr>
            <p:ph type="body" idx="1"/>
          </p:nvPr>
        </p:nvSpPr>
        <p:spPr bwMode="auto">
          <a:noFill/>
        </p:spPr>
        <p:txBody>
          <a:bodyPr wrap="square" numCol="1" anchor="t" anchorCtr="0" compatLnSpc="1">
            <a:prstTxWarp prst="textNoShape">
              <a:avLst/>
            </a:prstTxWarp>
          </a:bodyPr>
          <a:lstStyle/>
          <a:p>
            <a:r>
              <a:rPr lang="en-US" altLang="zh-CN" dirty="0" smtClean="0"/>
              <a:t>Due to small inaccuracies in the tracked 3D mesh, its projection will never align exactly with the database frames, and pixels may be matched with incorrect body parts. These mismatches lead to ghosting artifacts, which are visible here circled</a:t>
            </a:r>
            <a:r>
              <a:rPr lang="en-US" altLang="zh-CN" baseline="0" dirty="0" smtClean="0"/>
              <a:t> </a:t>
            </a:r>
            <a:r>
              <a:rPr lang="en-US" altLang="zh-CN" dirty="0" smtClean="0"/>
              <a:t>in red.</a:t>
            </a:r>
          </a:p>
          <a:p>
            <a:endParaRPr lang="en-US" altLang="zh-CN" dirty="0" smtClean="0"/>
          </a:p>
          <a:p>
            <a:r>
              <a:rPr lang="en-US" altLang="zh-CN" dirty="0" smtClean="0"/>
              <a:t>We detect the occurrence of these artifacts using depth and body part information. Ghosting is likely to originate from areas around depth discontinuities and body part label discontinuities.</a:t>
            </a:r>
          </a:p>
          <a:p>
            <a:endParaRPr lang="en-US" altLang="zh-CN" dirty="0" smtClean="0"/>
          </a:p>
          <a:p>
            <a:r>
              <a:rPr lang="en-US" altLang="zh-CN" dirty="0" smtClean="0"/>
              <a:t>Thus, we ignore pixels if they are close to a depth and body part label discontinuities. You can see the better result here…</a:t>
            </a:r>
          </a:p>
          <a:p>
            <a:endParaRPr lang="en-US" altLang="zh-CN" dirty="0" smtClean="0"/>
          </a:p>
          <a:p>
            <a:r>
              <a:rPr lang="en-US" altLang="zh-CN" dirty="0" smtClean="0"/>
              <a:t>%Animate the figs </a:t>
            </a:r>
          </a:p>
          <a:p>
            <a:r>
              <a:rPr lang="en-US" altLang="zh-CN" dirty="0" smtClean="0"/>
              <a:t>%resolution</a:t>
            </a:r>
          </a:p>
          <a:p>
            <a:endParaRPr lang="en-US" altLang="zh-CN" dirty="0" smtClean="0"/>
          </a:p>
          <a:p>
            <a:endParaRPr lang="zh-CN" altLang="en-US" dirty="0" smtClean="0"/>
          </a:p>
        </p:txBody>
      </p:sp>
      <p:sp>
        <p:nvSpPr>
          <p:cNvPr id="4" name="灯片编号占位符 3"/>
          <p:cNvSpPr>
            <a:spLocks noGrp="1"/>
          </p:cNvSpPr>
          <p:nvPr>
            <p:ph type="sldNum" sz="quarter" idx="5"/>
          </p:nvPr>
        </p:nvSpPr>
        <p:spPr/>
        <p:txBody>
          <a:bodyPr/>
          <a:lstStyle/>
          <a:p>
            <a:pPr>
              <a:defRPr/>
            </a:pPr>
            <a:fld id="{A8D82376-E914-4B92-8620-2DA6849747A8}" type="slidenum">
              <a:rPr lang="zh-CN" altLang="en-US" smtClean="0"/>
              <a:pPr>
                <a:defRPr/>
              </a:pPr>
              <a:t>25</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幻灯片图像占位符 1"/>
          <p:cNvSpPr>
            <a:spLocks noGrp="1" noRot="1" noChangeAspect="1" noTextEdit="1"/>
          </p:cNvSpPr>
          <p:nvPr>
            <p:ph type="sldImg"/>
          </p:nvPr>
        </p:nvSpPr>
        <p:spPr bwMode="auto">
          <a:noFill/>
          <a:ln>
            <a:solidFill>
              <a:srgbClr val="000000"/>
            </a:solidFill>
            <a:miter lim="800000"/>
            <a:headEnd/>
            <a:tailEnd/>
          </a:ln>
        </p:spPr>
      </p:sp>
      <p:sp>
        <p:nvSpPr>
          <p:cNvPr id="65539" name="备注占位符 2"/>
          <p:cNvSpPr>
            <a:spLocks noGrp="1"/>
          </p:cNvSpPr>
          <p:nvPr>
            <p:ph type="body" idx="1"/>
          </p:nvPr>
        </p:nvSpPr>
        <p:spPr bwMode="auto">
          <a:noFill/>
        </p:spPr>
        <p:txBody>
          <a:bodyPr wrap="square" numCol="1" anchor="t" anchorCtr="0" compatLnSpc="1">
            <a:prstTxWarp prst="textNoShape">
              <a:avLst/>
            </a:prstTxWarp>
          </a:bodyPr>
          <a:lstStyle/>
          <a:p>
            <a:r>
              <a:rPr lang="en-US" altLang="zh-CN" dirty="0" smtClean="0"/>
              <a:t>Noticeable temporal jumps can occur when consecutive target images are synthesized from very different database images. </a:t>
            </a:r>
          </a:p>
          <a:p>
            <a:r>
              <a:rPr lang="en-US" altLang="zh-CN" dirty="0" smtClean="0"/>
              <a:t>To solve this problem, each target frame is synthesized twice from two different matching sequences. A smooth transition is achieved by blending the two results. The blending weight is depended on the frame position in the transition and is color coded in this figure. </a:t>
            </a:r>
          </a:p>
          <a:p>
            <a:endParaRPr lang="en-US" altLang="zh-CN" dirty="0" smtClean="0"/>
          </a:p>
          <a:p>
            <a:endParaRPr lang="en-US" altLang="zh-CN" dirty="0" smtClean="0"/>
          </a:p>
          <a:p>
            <a:r>
              <a:rPr lang="en-US" altLang="zh-CN" dirty="0" smtClean="0"/>
              <a:t>%Resolution</a:t>
            </a:r>
          </a:p>
          <a:p>
            <a:r>
              <a:rPr lang="en-US" altLang="zh-CN" dirty="0" smtClean="0"/>
              <a:t>%Temporal smoothing</a:t>
            </a:r>
            <a:endParaRPr lang="zh-CN" altLang="en-US" dirty="0" smtClean="0"/>
          </a:p>
        </p:txBody>
      </p:sp>
      <p:sp>
        <p:nvSpPr>
          <p:cNvPr id="4" name="灯片编号占位符 3"/>
          <p:cNvSpPr>
            <a:spLocks noGrp="1"/>
          </p:cNvSpPr>
          <p:nvPr>
            <p:ph type="sldNum" sz="quarter" idx="5"/>
          </p:nvPr>
        </p:nvSpPr>
        <p:spPr/>
        <p:txBody>
          <a:bodyPr/>
          <a:lstStyle/>
          <a:p>
            <a:pPr>
              <a:defRPr/>
            </a:pPr>
            <a:fld id="{02305BF8-981B-4BFE-8080-D5B0B7E768A2}" type="slidenum">
              <a:rPr lang="zh-CN" altLang="en-US" smtClean="0"/>
              <a:pPr>
                <a:defRPr/>
              </a:pPr>
              <a:t>26</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p:cNvSpPr>
            <a:spLocks noGrp="1" noRot="1" noChangeAspect="1" noTextEdit="1"/>
          </p:cNvSpPr>
          <p:nvPr>
            <p:ph type="sldImg"/>
          </p:nvPr>
        </p:nvSpPr>
        <p:spPr bwMode="auto">
          <a:noFill/>
          <a:ln>
            <a:solidFill>
              <a:srgbClr val="000000"/>
            </a:solidFill>
            <a:miter lim="800000"/>
            <a:headEnd/>
            <a:tailEnd/>
          </a:ln>
        </p:spPr>
      </p:sp>
      <p:sp>
        <p:nvSpPr>
          <p:cNvPr id="66563" name="备注占位符 2"/>
          <p:cNvSpPr>
            <a:spLocks noGrp="1"/>
          </p:cNvSpPr>
          <p:nvPr>
            <p:ph type="body" idx="1"/>
          </p:nvPr>
        </p:nvSpPr>
        <p:spPr bwMode="auto">
          <a:noFill/>
        </p:spPr>
        <p:txBody>
          <a:bodyPr wrap="square" numCol="1" anchor="t" anchorCtr="0" compatLnSpc="1">
            <a:prstTxWarp prst="textNoShape">
              <a:avLst/>
            </a:prstTxWarp>
          </a:bodyPr>
          <a:lstStyle/>
          <a:p>
            <a:r>
              <a:rPr lang="en-US" altLang="zh-CN" dirty="0" smtClean="0"/>
              <a:t>We now show video results. First is the </a:t>
            </a:r>
            <a:r>
              <a:rPr lang="en-US" altLang="zh-CN" dirty="0" err="1" smtClean="0"/>
              <a:t>Kongfu</a:t>
            </a:r>
            <a:r>
              <a:rPr lang="en-US" altLang="zh-CN" dirty="0" smtClean="0"/>
              <a:t> Sequence. We use motion retargeting to transfer the same </a:t>
            </a:r>
            <a:r>
              <a:rPr lang="en-US" altLang="zh-CN" dirty="0" err="1" smtClean="0"/>
              <a:t>Kongfu</a:t>
            </a:r>
            <a:r>
              <a:rPr lang="en-US" altLang="zh-CN" dirty="0" smtClean="0"/>
              <a:t> motion to the two characters. We can see that</a:t>
            </a:r>
            <a:r>
              <a:rPr lang="en-US" altLang="zh-CN" baseline="0" dirty="0" smtClean="0"/>
              <a:t> </a:t>
            </a:r>
            <a:r>
              <a:rPr lang="en-US" altLang="zh-CN" dirty="0" smtClean="0"/>
              <a:t>each two characters is performing exactly the same motion.</a:t>
            </a:r>
            <a:endParaRPr lang="zh-CN" altLang="en-US" dirty="0" smtClean="0"/>
          </a:p>
        </p:txBody>
      </p:sp>
      <p:sp>
        <p:nvSpPr>
          <p:cNvPr id="4" name="灯片编号占位符 3"/>
          <p:cNvSpPr>
            <a:spLocks noGrp="1"/>
          </p:cNvSpPr>
          <p:nvPr>
            <p:ph type="sldNum" sz="quarter" idx="5"/>
          </p:nvPr>
        </p:nvSpPr>
        <p:spPr/>
        <p:txBody>
          <a:bodyPr/>
          <a:lstStyle/>
          <a:p>
            <a:pPr>
              <a:defRPr/>
            </a:pPr>
            <a:fld id="{5DA5F203-3265-47C6-B721-0CD0D3A00BAC}" type="slidenum">
              <a:rPr lang="zh-CN" altLang="en-US" smtClean="0"/>
              <a:pPr>
                <a:defRPr/>
              </a:pPr>
              <a:t>27</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幻灯片图像占位符 1"/>
          <p:cNvSpPr>
            <a:spLocks noGrp="1" noRot="1" noChangeAspect="1" noTextEdit="1"/>
          </p:cNvSpPr>
          <p:nvPr>
            <p:ph type="sldImg"/>
          </p:nvPr>
        </p:nvSpPr>
        <p:spPr bwMode="auto">
          <a:noFill/>
          <a:ln>
            <a:solidFill>
              <a:srgbClr val="000000"/>
            </a:solidFill>
            <a:miter lim="800000"/>
            <a:headEnd/>
            <a:tailEnd/>
          </a:ln>
        </p:spPr>
      </p:sp>
      <p:sp>
        <p:nvSpPr>
          <p:cNvPr id="67587" name="备注占位符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smtClean="0">
                <a:solidFill>
                  <a:schemeClr val="tx1"/>
                </a:solidFill>
                <a:latin typeface="+mn-lt"/>
                <a:ea typeface="+mn-ea"/>
                <a:cs typeface="宋体"/>
              </a:rPr>
              <a:t>This result shows the character performing a catwalk sequence. The query motion was downloaded from a motion capture database. To the bottom right we see the retrieved subsequences from the database which are used to synthesize the target animation.</a:t>
            </a:r>
            <a:br>
              <a:rPr lang="en-US" sz="1200" kern="1200" dirty="0" smtClean="0">
                <a:solidFill>
                  <a:schemeClr val="tx1"/>
                </a:solidFill>
                <a:latin typeface="+mn-lt"/>
                <a:ea typeface="+mn-ea"/>
                <a:cs typeface="宋体"/>
              </a:rPr>
            </a:br>
            <a:endParaRPr lang="zh-CN" altLang="en-US" dirty="0" smtClean="0"/>
          </a:p>
        </p:txBody>
      </p:sp>
      <p:sp>
        <p:nvSpPr>
          <p:cNvPr id="4" name="灯片编号占位符 3"/>
          <p:cNvSpPr>
            <a:spLocks noGrp="1"/>
          </p:cNvSpPr>
          <p:nvPr>
            <p:ph type="sldNum" sz="quarter" idx="5"/>
          </p:nvPr>
        </p:nvSpPr>
        <p:spPr/>
        <p:txBody>
          <a:bodyPr/>
          <a:lstStyle/>
          <a:p>
            <a:pPr>
              <a:defRPr/>
            </a:pPr>
            <a:fld id="{4D959354-02E4-417B-A34B-9E3E30EEB1D5}" type="slidenum">
              <a:rPr lang="zh-CN" altLang="en-US" smtClean="0"/>
              <a:pPr>
                <a:defRPr/>
              </a:pPr>
              <a:t>28</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1"/>
          <p:cNvSpPr>
            <a:spLocks noGrp="1" noRot="1" noChangeAspect="1" noTextEdit="1"/>
          </p:cNvSpPr>
          <p:nvPr>
            <p:ph type="sldImg"/>
          </p:nvPr>
        </p:nvSpPr>
        <p:spPr bwMode="auto">
          <a:noFill/>
          <a:ln>
            <a:solidFill>
              <a:srgbClr val="000000"/>
            </a:solidFill>
            <a:miter lim="800000"/>
            <a:headEnd/>
            <a:tailEnd/>
          </a:ln>
        </p:spPr>
      </p:sp>
      <p:sp>
        <p:nvSpPr>
          <p:cNvPr id="68611" name="备注占位符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smtClean="0">
                <a:solidFill>
                  <a:schemeClr val="tx1"/>
                </a:solidFill>
                <a:latin typeface="+mn-lt"/>
                <a:ea typeface="+mn-ea"/>
                <a:cs typeface="宋体"/>
              </a:rPr>
              <a:t>In this marching sequence, the motion energy term helps to make sure that the texture and cloth fold patterns for the</a:t>
            </a:r>
            <a:br>
              <a:rPr lang="en-US" sz="1200" kern="1200" dirty="0" smtClean="0">
                <a:solidFill>
                  <a:schemeClr val="tx1"/>
                </a:solidFill>
                <a:latin typeface="+mn-lt"/>
                <a:ea typeface="+mn-ea"/>
                <a:cs typeface="宋体"/>
              </a:rPr>
            </a:br>
            <a:r>
              <a:rPr lang="en-US" sz="1200" kern="1200" dirty="0" smtClean="0">
                <a:solidFill>
                  <a:schemeClr val="tx1"/>
                </a:solidFill>
                <a:latin typeface="+mn-lt"/>
                <a:ea typeface="+mn-ea"/>
                <a:cs typeface="宋体"/>
              </a:rPr>
              <a:t>back, which correspond to energetic motion in the query, is taken from source frames with similarly energetic motion.</a:t>
            </a:r>
          </a:p>
          <a:p>
            <a:endParaRPr lang="en-US" altLang="zh-CN" sz="1200" kern="1200" dirty="0" smtClean="0">
              <a:solidFill>
                <a:schemeClr val="tx1"/>
              </a:solidFill>
              <a:latin typeface="+mn-lt"/>
              <a:ea typeface="+mn-ea"/>
            </a:endParaRPr>
          </a:p>
          <a:p>
            <a:endParaRPr lang="en-US" altLang="zh-CN" dirty="0" smtClean="0"/>
          </a:p>
          <a:p>
            <a:r>
              <a:rPr lang="en-US" altLang="zh-CN" dirty="0" smtClean="0"/>
              <a:t>%Folders are realistic</a:t>
            </a:r>
          </a:p>
          <a:p>
            <a:r>
              <a:rPr lang="en-US" altLang="zh-CN" dirty="0" smtClean="0"/>
              <a:t>%Mention energy mentions(how to mention?)</a:t>
            </a:r>
            <a:endParaRPr lang="zh-CN" altLang="en-US" dirty="0" smtClean="0"/>
          </a:p>
        </p:txBody>
      </p:sp>
      <p:sp>
        <p:nvSpPr>
          <p:cNvPr id="4" name="灯片编号占位符 3"/>
          <p:cNvSpPr>
            <a:spLocks noGrp="1"/>
          </p:cNvSpPr>
          <p:nvPr>
            <p:ph type="sldNum" sz="quarter" idx="5"/>
          </p:nvPr>
        </p:nvSpPr>
        <p:spPr/>
        <p:txBody>
          <a:bodyPr/>
          <a:lstStyle/>
          <a:p>
            <a:pPr>
              <a:defRPr/>
            </a:pPr>
            <a:fld id="{E487BEFB-D56C-4576-AA72-370A79939697}" type="slidenum">
              <a:rPr lang="zh-CN" altLang="en-US" smtClean="0"/>
              <a:pPr>
                <a:defRPr/>
              </a:pPr>
              <a:t>29</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p:cNvSpPr>
            <a:spLocks noGrp="1" noRot="1" noChangeAspect="1" noTextEdit="1"/>
          </p:cNvSpPr>
          <p:nvPr>
            <p:ph type="sldImg"/>
          </p:nvPr>
        </p:nvSpPr>
        <p:spPr bwMode="auto">
          <a:noFill/>
          <a:ln>
            <a:solidFill>
              <a:srgbClr val="000000"/>
            </a:solidFill>
            <a:miter lim="800000"/>
            <a:headEnd/>
            <a:tailEnd/>
          </a:ln>
        </p:spPr>
      </p:sp>
      <p:sp>
        <p:nvSpPr>
          <p:cNvPr id="43011" name="备注占位符 2"/>
          <p:cNvSpPr>
            <a:spLocks noGrp="1"/>
          </p:cNvSpPr>
          <p:nvPr>
            <p:ph type="body" idx="1"/>
          </p:nvPr>
        </p:nvSpPr>
        <p:spPr bwMode="auto">
          <a:noFill/>
        </p:spPr>
        <p:txBody>
          <a:bodyPr wrap="square" numCol="1" anchor="t" anchorCtr="0" compatLnSpc="1">
            <a:prstTxWarp prst="textNoShape">
              <a:avLst/>
            </a:prstTxWarp>
          </a:bodyPr>
          <a:lstStyle/>
          <a:p>
            <a:r>
              <a:rPr lang="en-US" altLang="zh-CN" dirty="0" smtClean="0"/>
              <a:t>In current video games, animation techniques are highly developed. Fully editable performances and fully animated view points are both achieved. However, the rendered videos are not as realistic as a captured video.</a:t>
            </a:r>
          </a:p>
          <a:p>
            <a:endParaRPr lang="en-US" altLang="zh-CN" dirty="0" smtClean="0"/>
          </a:p>
          <a:p>
            <a:r>
              <a:rPr lang="en-US" altLang="zh-CN" dirty="0" smtClean="0"/>
              <a:t>In movie productions, the resulting videos are realistic. However,</a:t>
            </a:r>
            <a:r>
              <a:rPr lang="en-US" altLang="zh-CN" baseline="0" dirty="0" smtClean="0"/>
              <a:t> </a:t>
            </a:r>
            <a:r>
              <a:rPr lang="en-US" sz="1200" kern="1200" dirty="0" smtClean="0">
                <a:solidFill>
                  <a:schemeClr val="tx1"/>
                </a:solidFill>
                <a:latin typeface="+mn-lt"/>
                <a:ea typeface="+mn-ea"/>
                <a:cs typeface="宋体"/>
              </a:rPr>
              <a:t>creating photo-realistic virtual actors takes a very long time (often weeks or months of work), and it is a tremendous effort to create a photo-realistic appearance of an actor for a new pose</a:t>
            </a:r>
            <a:r>
              <a:rPr lang="en-US" sz="1200" kern="1200" baseline="0" dirty="0" smtClean="0">
                <a:solidFill>
                  <a:schemeClr val="tx1"/>
                </a:solidFill>
                <a:latin typeface="+mn-lt"/>
                <a:ea typeface="+mn-ea"/>
                <a:cs typeface="宋体"/>
              </a:rPr>
              <a:t> </a:t>
            </a:r>
            <a:r>
              <a:rPr lang="en-US" sz="1200" kern="1200" dirty="0" smtClean="0">
                <a:solidFill>
                  <a:schemeClr val="tx1"/>
                </a:solidFill>
                <a:latin typeface="+mn-lt"/>
                <a:ea typeface="+mn-ea"/>
                <a:cs typeface="宋体"/>
              </a:rPr>
              <a:t>and a new viewpoint.</a:t>
            </a:r>
            <a:endParaRPr lang="en-US" altLang="zh-CN" dirty="0" smtClean="0"/>
          </a:p>
          <a:p>
            <a:endParaRPr lang="en-US" altLang="zh-CN" dirty="0" smtClean="0"/>
          </a:p>
          <a:p>
            <a:r>
              <a:rPr lang="en-US" altLang="zh-CN" dirty="0" smtClean="0"/>
              <a:t>We believe that any new technology should allow full animation control and generate photo-realistic imagery with a minimal amount of manual work.</a:t>
            </a:r>
          </a:p>
          <a:p>
            <a:endParaRPr lang="en-US" altLang="zh-CN" dirty="0" smtClean="0"/>
          </a:p>
          <a:p>
            <a:r>
              <a:rPr lang="en-US" altLang="zh-CN" dirty="0" smtClean="0"/>
              <a:t>%Related work</a:t>
            </a:r>
          </a:p>
          <a:p>
            <a:r>
              <a:rPr lang="en-US" altLang="zh-CN" dirty="0" smtClean="0"/>
              <a:t>%Fully editable performance</a:t>
            </a:r>
          </a:p>
          <a:p>
            <a:r>
              <a:rPr lang="en-US" altLang="zh-CN" dirty="0" smtClean="0"/>
              <a:t>%put a bar on movie production(all green)</a:t>
            </a:r>
            <a:endParaRPr lang="zh-CN" altLang="en-US" dirty="0" smtClean="0"/>
          </a:p>
        </p:txBody>
      </p:sp>
      <p:sp>
        <p:nvSpPr>
          <p:cNvPr id="4" name="灯片编号占位符 3"/>
          <p:cNvSpPr>
            <a:spLocks noGrp="1"/>
          </p:cNvSpPr>
          <p:nvPr>
            <p:ph type="sldNum" sz="quarter" idx="5"/>
          </p:nvPr>
        </p:nvSpPr>
        <p:spPr/>
        <p:txBody>
          <a:bodyPr/>
          <a:lstStyle/>
          <a:p>
            <a:pPr>
              <a:defRPr/>
            </a:pPr>
            <a:fld id="{A1158397-2240-4351-87C3-5566012D19D0}" type="slidenum">
              <a:rPr lang="zh-CN" altLang="en-US" smtClean="0"/>
              <a:pPr>
                <a:defRPr/>
              </a:pPr>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幻灯片图像占位符 1"/>
          <p:cNvSpPr>
            <a:spLocks noGrp="1" noRot="1" noChangeAspect="1" noTextEdit="1"/>
          </p:cNvSpPr>
          <p:nvPr>
            <p:ph type="sldImg"/>
          </p:nvPr>
        </p:nvSpPr>
        <p:spPr bwMode="auto">
          <a:noFill/>
          <a:ln>
            <a:solidFill>
              <a:srgbClr val="000000"/>
            </a:solidFill>
            <a:miter lim="800000"/>
            <a:headEnd/>
            <a:tailEnd/>
          </a:ln>
        </p:spPr>
      </p:sp>
      <p:sp>
        <p:nvSpPr>
          <p:cNvPr id="69635" name="备注占位符 2"/>
          <p:cNvSpPr>
            <a:spLocks noGrp="1"/>
          </p:cNvSpPr>
          <p:nvPr>
            <p:ph type="body" idx="1"/>
          </p:nvPr>
        </p:nvSpPr>
        <p:spPr bwMode="auto">
          <a:noFill/>
        </p:spPr>
        <p:txBody>
          <a:bodyPr wrap="square" numCol="1" anchor="t" anchorCtr="0" compatLnSpc="1">
            <a:prstTxWarp prst="textNoShape">
              <a:avLst/>
            </a:prstTxWarp>
          </a:bodyPr>
          <a:lstStyle/>
          <a:p>
            <a:r>
              <a:rPr lang="en-US" altLang="zh-CN" dirty="0" smtClean="0"/>
              <a:t>We can also</a:t>
            </a:r>
            <a:r>
              <a:rPr lang="en-US" altLang="zh-CN" baseline="0" dirty="0" smtClean="0"/>
              <a:t> composite our characters into </a:t>
            </a:r>
            <a:r>
              <a:rPr lang="en-US" altLang="zh-CN" dirty="0" smtClean="0"/>
              <a:t>real world video. We use a camera tracking technique to obtain the camera parameters of a captured background video,</a:t>
            </a:r>
            <a:r>
              <a:rPr lang="en-US" altLang="zh-CN" baseline="0" dirty="0" smtClean="0"/>
              <a:t> and use this as the query viewpoint.</a:t>
            </a:r>
            <a:r>
              <a:rPr lang="en-US" altLang="zh-CN" dirty="0" smtClean="0"/>
              <a:t> Then, we can superimpose our character into the background,</a:t>
            </a:r>
            <a:r>
              <a:rPr lang="en-US" altLang="zh-CN" baseline="0" dirty="0" smtClean="0"/>
              <a:t> estimate a ground plane, and render shadows.</a:t>
            </a:r>
            <a:endParaRPr lang="zh-CN" altLang="en-US" dirty="0" smtClean="0"/>
          </a:p>
        </p:txBody>
      </p:sp>
      <p:sp>
        <p:nvSpPr>
          <p:cNvPr id="4" name="灯片编号占位符 3"/>
          <p:cNvSpPr>
            <a:spLocks noGrp="1"/>
          </p:cNvSpPr>
          <p:nvPr>
            <p:ph type="sldNum" sz="quarter" idx="5"/>
          </p:nvPr>
        </p:nvSpPr>
        <p:spPr/>
        <p:txBody>
          <a:bodyPr/>
          <a:lstStyle/>
          <a:p>
            <a:pPr>
              <a:defRPr/>
            </a:pPr>
            <a:fld id="{C7261383-3143-4DE0-A651-E59EF66C48D8}" type="slidenum">
              <a:rPr lang="zh-CN" altLang="en-US" smtClean="0"/>
              <a:pPr>
                <a:defRPr/>
              </a:pPr>
              <a:t>30</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1"/>
          <p:cNvSpPr>
            <a:spLocks noGrp="1" noRot="1" noChangeAspect="1" noTextEdit="1"/>
          </p:cNvSpPr>
          <p:nvPr>
            <p:ph type="sldImg"/>
          </p:nvPr>
        </p:nvSpPr>
        <p:spPr bwMode="auto">
          <a:noFill/>
          <a:ln>
            <a:solidFill>
              <a:srgbClr val="000000"/>
            </a:solidFill>
            <a:miter lim="800000"/>
            <a:headEnd/>
            <a:tailEnd/>
          </a:ln>
        </p:spPr>
      </p:sp>
      <p:sp>
        <p:nvSpPr>
          <p:cNvPr id="70659" name="备注占位符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smtClean="0">
                <a:solidFill>
                  <a:schemeClr val="tx1"/>
                </a:solidFill>
                <a:latin typeface="+mn-lt"/>
                <a:ea typeface="+mn-ea"/>
                <a:cs typeface="宋体"/>
              </a:rPr>
              <a:t>To assess the quality of our results, we conducted a user study, asking subjects to compare the quality of differently generated target animations against a ground truth video of the actor. Details can be found in the paper.</a:t>
            </a:r>
            <a:endParaRPr lang="en-US" altLang="zh-CN" dirty="0" smtClean="0"/>
          </a:p>
          <a:p>
            <a:endParaRPr lang="en-US" altLang="zh-CN" dirty="0" smtClean="0"/>
          </a:p>
          <a:p>
            <a:r>
              <a:rPr lang="en-US" altLang="zh-CN" dirty="0" smtClean="0"/>
              <a:t>Here is an example. We compare the ground truth video and the video obtained by static texture mapping. </a:t>
            </a:r>
            <a:r>
              <a:rPr lang="en-US" sz="1200" kern="1200" dirty="0" smtClean="0">
                <a:solidFill>
                  <a:schemeClr val="tx1"/>
                </a:solidFill>
                <a:latin typeface="+mn-lt"/>
                <a:ea typeface="+mn-ea"/>
                <a:cs typeface="宋体"/>
              </a:rPr>
              <a:t>Study participants found that a statically textured model looks very unrealistic, as you can see here, since the dynamics of natural videos is missing entirely.</a:t>
            </a:r>
            <a:endParaRPr lang="en-US" altLang="zh-CN" dirty="0" smtClean="0"/>
          </a:p>
          <a:p>
            <a:endParaRPr lang="en-US" altLang="zh-CN" dirty="0" smtClean="0"/>
          </a:p>
          <a:p>
            <a:r>
              <a:rPr lang="en-US" altLang="zh-CN" dirty="0" smtClean="0"/>
              <a:t>%Three videos: speak more about the user study</a:t>
            </a:r>
          </a:p>
          <a:p>
            <a:r>
              <a:rPr lang="en-US" altLang="zh-CN" dirty="0" smtClean="0"/>
              <a:t>%Three messages</a:t>
            </a:r>
          </a:p>
          <a:p>
            <a:endParaRPr lang="en-US" altLang="zh-CN" dirty="0" smtClean="0"/>
          </a:p>
          <a:p>
            <a:endParaRPr lang="zh-CN" altLang="en-US" dirty="0" smtClean="0"/>
          </a:p>
        </p:txBody>
      </p:sp>
      <p:sp>
        <p:nvSpPr>
          <p:cNvPr id="4" name="灯片编号占位符 3"/>
          <p:cNvSpPr>
            <a:spLocks noGrp="1"/>
          </p:cNvSpPr>
          <p:nvPr>
            <p:ph type="sldNum" sz="quarter" idx="5"/>
          </p:nvPr>
        </p:nvSpPr>
        <p:spPr/>
        <p:txBody>
          <a:bodyPr/>
          <a:lstStyle/>
          <a:p>
            <a:pPr>
              <a:defRPr/>
            </a:pPr>
            <a:fld id="{7EDEE862-5A34-4CCB-BA5A-B06CD2E3BCC0}" type="slidenum">
              <a:rPr lang="zh-CN" altLang="en-US" smtClean="0"/>
              <a:pPr>
                <a:defRPr/>
              </a:pPr>
              <a:t>31</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幻灯片图像占位符 1"/>
          <p:cNvSpPr>
            <a:spLocks noGrp="1" noRot="1" noChangeAspect="1" noTextEdit="1"/>
          </p:cNvSpPr>
          <p:nvPr>
            <p:ph type="sldImg"/>
          </p:nvPr>
        </p:nvSpPr>
        <p:spPr bwMode="auto">
          <a:noFill/>
          <a:ln>
            <a:solidFill>
              <a:srgbClr val="000000"/>
            </a:solidFill>
            <a:miter lim="800000"/>
            <a:headEnd/>
            <a:tailEnd/>
          </a:ln>
        </p:spPr>
      </p:sp>
      <p:sp>
        <p:nvSpPr>
          <p:cNvPr id="71683" name="备注占位符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smtClean="0">
                <a:solidFill>
                  <a:schemeClr val="tx1"/>
                </a:solidFill>
                <a:latin typeface="+mn-lt"/>
                <a:ea typeface="+mn-ea"/>
                <a:cs typeface="宋体"/>
              </a:rPr>
              <a:t>In contrast, participants found that our result, shown on the right here, looks much more realistic and closer to the real result.</a:t>
            </a:r>
            <a:endParaRPr lang="en-US" altLang="zh-CN" dirty="0" smtClean="0"/>
          </a:p>
          <a:p>
            <a:endParaRPr lang="en-US" altLang="zh-CN" dirty="0" smtClean="0"/>
          </a:p>
          <a:p>
            <a:endParaRPr lang="en-US" altLang="zh-CN" dirty="0" smtClean="0"/>
          </a:p>
          <a:p>
            <a:endParaRPr lang="en-US" altLang="zh-CN" dirty="0" smtClean="0"/>
          </a:p>
          <a:p>
            <a:endParaRPr lang="zh-CN" altLang="en-US" dirty="0" smtClean="0"/>
          </a:p>
        </p:txBody>
      </p:sp>
      <p:sp>
        <p:nvSpPr>
          <p:cNvPr id="4" name="灯片编号占位符 3"/>
          <p:cNvSpPr>
            <a:spLocks noGrp="1"/>
          </p:cNvSpPr>
          <p:nvPr>
            <p:ph type="sldNum" sz="quarter" idx="5"/>
          </p:nvPr>
        </p:nvSpPr>
        <p:spPr/>
        <p:txBody>
          <a:bodyPr/>
          <a:lstStyle/>
          <a:p>
            <a:pPr>
              <a:defRPr/>
            </a:pPr>
            <a:fld id="{C8DE748D-073B-4552-A29E-CDC9B1BEE48F}" type="slidenum">
              <a:rPr lang="zh-CN" altLang="en-US" smtClean="0"/>
              <a:pPr>
                <a:defRPr/>
              </a:pPr>
              <a:t>32</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TextEdit="1"/>
          </p:cNvSpPr>
          <p:nvPr>
            <p:ph type="sldImg"/>
          </p:nvPr>
        </p:nvSpPr>
        <p:spPr bwMode="auto">
          <a:noFill/>
          <a:ln>
            <a:solidFill>
              <a:srgbClr val="000000"/>
            </a:solidFill>
            <a:miter lim="800000"/>
            <a:headEnd/>
            <a:tailEnd/>
          </a:ln>
        </p:spPr>
      </p:sp>
      <p:sp>
        <p:nvSpPr>
          <p:cNvPr id="72707" name="备注占位符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smtClean="0">
                <a:solidFill>
                  <a:schemeClr val="tx1"/>
                </a:solidFill>
                <a:latin typeface="+mn-lt"/>
                <a:ea typeface="+mn-ea"/>
                <a:cs typeface="宋体"/>
              </a:rPr>
              <a:t>Our user study also revealed that it is essential to maintain temporal coherence in the final results. Just using the best database frame for every target animation time step leads to very disturbing temporal artifacts, as shown on the left.</a:t>
            </a:r>
            <a:endParaRPr lang="zh-CN" altLang="en-US" dirty="0" smtClean="0"/>
          </a:p>
        </p:txBody>
      </p:sp>
      <p:sp>
        <p:nvSpPr>
          <p:cNvPr id="4" name="灯片编号占位符 3"/>
          <p:cNvSpPr>
            <a:spLocks noGrp="1"/>
          </p:cNvSpPr>
          <p:nvPr>
            <p:ph type="sldNum" sz="quarter" idx="5"/>
          </p:nvPr>
        </p:nvSpPr>
        <p:spPr/>
        <p:txBody>
          <a:bodyPr/>
          <a:lstStyle/>
          <a:p>
            <a:pPr>
              <a:defRPr/>
            </a:pPr>
            <a:fld id="{612B1C37-4064-415C-AB7A-7391F1401BA5}" type="slidenum">
              <a:rPr lang="zh-CN" altLang="en-US" smtClean="0"/>
              <a:pPr>
                <a:defRPr/>
              </a:pPr>
              <a:t>33</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Here,</a:t>
            </a:r>
            <a:r>
              <a:rPr lang="en-US" altLang="zh-CN" baseline="0" dirty="0" smtClean="0"/>
              <a:t> we conclude our paper. Our method creates </a:t>
            </a:r>
            <a:r>
              <a:rPr lang="en-US" altLang="zh-CN" baseline="0" dirty="0" err="1" smtClean="0"/>
              <a:t>realisic</a:t>
            </a:r>
            <a:r>
              <a:rPr lang="en-US" altLang="zh-CN" baseline="0" dirty="0" smtClean="0"/>
              <a:t> video animations of human actors with large range of used-defined motion and used defined camera view.</a:t>
            </a:r>
          </a:p>
          <a:p>
            <a:endParaRPr lang="en-US" altLang="zh-CN" baseline="0" dirty="0" smtClean="0"/>
          </a:p>
          <a:p>
            <a:r>
              <a:rPr lang="en-US" altLang="zh-CN" baseline="0" dirty="0" smtClean="0"/>
              <a:t>We propose mew </a:t>
            </a:r>
            <a:r>
              <a:rPr lang="en-US" altLang="zh-CN" baseline="0" dirty="0" err="1" smtClean="0"/>
              <a:t>spatio</a:t>
            </a:r>
            <a:r>
              <a:rPr lang="en-US" altLang="zh-CN" baseline="0" dirty="0" smtClean="0"/>
              <a:t>-temporal retrieval and texture warping method. </a:t>
            </a:r>
          </a:p>
          <a:p>
            <a:endParaRPr lang="en-US" altLang="zh-CN" baseline="0" dirty="0" smtClean="0"/>
          </a:p>
          <a:p>
            <a:r>
              <a:rPr lang="en-US" altLang="zh-CN" baseline="0" dirty="0" smtClean="0"/>
              <a:t>Our approach is based on performance capture data from a spars multi-view video database.</a:t>
            </a:r>
            <a:endParaRPr lang="zh-CN" altLang="en-US" dirty="0"/>
          </a:p>
        </p:txBody>
      </p:sp>
      <p:sp>
        <p:nvSpPr>
          <p:cNvPr id="4" name="灯片编号占位符 3"/>
          <p:cNvSpPr>
            <a:spLocks noGrp="1"/>
          </p:cNvSpPr>
          <p:nvPr>
            <p:ph type="sldNum" sz="quarter" idx="10"/>
          </p:nvPr>
        </p:nvSpPr>
        <p:spPr/>
        <p:txBody>
          <a:bodyPr/>
          <a:lstStyle/>
          <a:p>
            <a:pPr>
              <a:defRPr/>
            </a:pPr>
            <a:fld id="{E511F5AB-1901-460C-B480-E18C45DEDDB0}" type="slidenum">
              <a:rPr lang="zh-CN" altLang="en-US" smtClean="0"/>
              <a:pPr>
                <a:defRPr/>
              </a:pPr>
              <a:t>34</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幻灯片图像占位符 1"/>
          <p:cNvSpPr>
            <a:spLocks noGrp="1" noRot="1" noChangeAspect="1" noTextEdit="1"/>
          </p:cNvSpPr>
          <p:nvPr>
            <p:ph type="sldImg"/>
          </p:nvPr>
        </p:nvSpPr>
        <p:spPr bwMode="auto">
          <a:noFill/>
          <a:ln>
            <a:solidFill>
              <a:srgbClr val="000000"/>
            </a:solidFill>
            <a:miter lim="800000"/>
            <a:headEnd/>
            <a:tailEnd/>
          </a:ln>
        </p:spPr>
      </p:sp>
      <p:sp>
        <p:nvSpPr>
          <p:cNvPr id="73731" name="备注占位符 2"/>
          <p:cNvSpPr>
            <a:spLocks noGrp="1"/>
          </p:cNvSpPr>
          <p:nvPr>
            <p:ph type="body" idx="1"/>
          </p:nvPr>
        </p:nvSpPr>
        <p:spPr bwMode="auto">
          <a:noFill/>
        </p:spPr>
        <p:txBody>
          <a:bodyPr wrap="square" numCol="1" anchor="t" anchorCtr="0" compatLnSpc="1">
            <a:prstTxWarp prst="textNoShape">
              <a:avLst/>
            </a:prstTxWarp>
          </a:bodyPr>
          <a:lstStyle/>
          <a:p>
            <a:r>
              <a:rPr lang="en-US" altLang="zh-CN" dirty="0" smtClean="0"/>
              <a:t>We would like to thank to the Intel Visual Computing Institute</a:t>
            </a:r>
            <a:r>
              <a:rPr lang="en-US" altLang="zh-CN" baseline="0" dirty="0" smtClean="0"/>
              <a:t> along with</a:t>
            </a:r>
            <a:r>
              <a:rPr lang="en-US" altLang="zh-CN" dirty="0" smtClean="0"/>
              <a:t> funding from China and the UK.</a:t>
            </a:r>
          </a:p>
          <a:p>
            <a:endParaRPr lang="zh-CN" altLang="en-US" dirty="0" smtClean="0"/>
          </a:p>
        </p:txBody>
      </p:sp>
      <p:sp>
        <p:nvSpPr>
          <p:cNvPr id="4" name="灯片编号占位符 3"/>
          <p:cNvSpPr>
            <a:spLocks noGrp="1"/>
          </p:cNvSpPr>
          <p:nvPr>
            <p:ph type="sldNum" sz="quarter" idx="5"/>
          </p:nvPr>
        </p:nvSpPr>
        <p:spPr/>
        <p:txBody>
          <a:bodyPr/>
          <a:lstStyle/>
          <a:p>
            <a:pPr>
              <a:defRPr/>
            </a:pPr>
            <a:fld id="{78B9A70D-F299-42F4-9906-632032A209E4}" type="slidenum">
              <a:rPr lang="zh-CN" altLang="en-US" smtClean="0"/>
              <a:pPr>
                <a:defRPr/>
              </a:pPr>
              <a:t>35</a:t>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幻灯片图像占位符 1"/>
          <p:cNvSpPr>
            <a:spLocks noGrp="1" noRot="1" noChangeAspect="1" noTextEdit="1"/>
          </p:cNvSpPr>
          <p:nvPr>
            <p:ph type="sldImg"/>
          </p:nvPr>
        </p:nvSpPr>
        <p:spPr bwMode="auto">
          <a:noFill/>
          <a:ln>
            <a:solidFill>
              <a:srgbClr val="000000"/>
            </a:solidFill>
            <a:miter lim="800000"/>
            <a:headEnd/>
            <a:tailEnd/>
          </a:ln>
        </p:spPr>
      </p:sp>
      <p:sp>
        <p:nvSpPr>
          <p:cNvPr id="74755" name="备注占位符 2"/>
          <p:cNvSpPr>
            <a:spLocks noGrp="1"/>
          </p:cNvSpPr>
          <p:nvPr>
            <p:ph type="body" idx="1"/>
          </p:nvPr>
        </p:nvSpPr>
        <p:spPr bwMode="auto">
          <a:noFill/>
        </p:spPr>
        <p:txBody>
          <a:bodyPr wrap="square" numCol="1" anchor="t" anchorCtr="0" compatLnSpc="1">
            <a:prstTxWarp prst="textNoShape">
              <a:avLst/>
            </a:prstTxWarp>
          </a:bodyPr>
          <a:lstStyle/>
          <a:p>
            <a:r>
              <a:rPr lang="en-US" altLang="zh-CN" dirty="0" smtClean="0"/>
              <a:t>Thank you for your attention.</a:t>
            </a:r>
          </a:p>
          <a:p>
            <a:endParaRPr lang="en-US" altLang="zh-CN" dirty="0" smtClean="0"/>
          </a:p>
          <a:p>
            <a:r>
              <a:rPr lang="en-US" altLang="zh-CN" dirty="0" smtClean="0"/>
              <a:t>%Real world </a:t>
            </a:r>
            <a:endParaRPr lang="zh-CN" altLang="en-US" dirty="0" smtClean="0"/>
          </a:p>
        </p:txBody>
      </p:sp>
      <p:sp>
        <p:nvSpPr>
          <p:cNvPr id="4" name="灯片编号占位符 3"/>
          <p:cNvSpPr>
            <a:spLocks noGrp="1"/>
          </p:cNvSpPr>
          <p:nvPr>
            <p:ph type="sldNum" sz="quarter" idx="5"/>
          </p:nvPr>
        </p:nvSpPr>
        <p:spPr/>
        <p:txBody>
          <a:bodyPr/>
          <a:lstStyle/>
          <a:p>
            <a:pPr>
              <a:defRPr/>
            </a:pPr>
            <a:fld id="{7F621F6A-D74A-49BA-A472-2031BB776207}" type="slidenum">
              <a:rPr lang="zh-CN" altLang="en-US" smtClean="0"/>
              <a:pPr>
                <a:defRPr/>
              </a:pPr>
              <a:t>36</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幻灯片图像占位符 1"/>
          <p:cNvSpPr>
            <a:spLocks noGrp="1" noRot="1" noChangeAspect="1" noTextEdit="1"/>
          </p:cNvSpPr>
          <p:nvPr>
            <p:ph type="sldImg"/>
          </p:nvPr>
        </p:nvSpPr>
        <p:spPr bwMode="auto">
          <a:noFill/>
          <a:ln>
            <a:solidFill>
              <a:srgbClr val="000000"/>
            </a:solidFill>
            <a:miter lim="800000"/>
            <a:headEnd/>
            <a:tailEnd/>
          </a:ln>
        </p:spPr>
      </p:sp>
      <p:sp>
        <p:nvSpPr>
          <p:cNvPr id="44035" name="备注占位符 2"/>
          <p:cNvSpPr>
            <a:spLocks noGrp="1"/>
          </p:cNvSpPr>
          <p:nvPr>
            <p:ph type="body" idx="1"/>
          </p:nvPr>
        </p:nvSpPr>
        <p:spPr bwMode="auto">
          <a:noFill/>
        </p:spPr>
        <p:txBody>
          <a:bodyPr wrap="square" numCol="1" anchor="t" anchorCtr="0" compatLnSpc="1">
            <a:prstTxWarp prst="textNoShape">
              <a:avLst/>
            </a:prstTxWarp>
          </a:bodyPr>
          <a:lstStyle/>
          <a:p>
            <a:r>
              <a:rPr lang="en-US" altLang="zh-CN" dirty="0" smtClean="0"/>
              <a:t>Previous works in the</a:t>
            </a:r>
            <a:r>
              <a:rPr lang="en-US" altLang="zh-CN" baseline="0" dirty="0" smtClean="0"/>
              <a:t> </a:t>
            </a:r>
            <a:r>
              <a:rPr lang="en-US" altLang="zh-CN" dirty="0" smtClean="0"/>
              <a:t>literature have focused on </a:t>
            </a:r>
            <a:r>
              <a:rPr lang="en-US" altLang="zh-CN" dirty="0" smtClean="0">
                <a:solidFill>
                  <a:srgbClr val="7030A0"/>
                </a:solidFill>
              </a:rPr>
              <a:t>novel viewpoint synthesis. These</a:t>
            </a:r>
            <a:r>
              <a:rPr lang="en-US" altLang="zh-CN" baseline="0" dirty="0" smtClean="0">
                <a:solidFill>
                  <a:srgbClr val="7030A0"/>
                </a:solidFill>
              </a:rPr>
              <a:t> techniques</a:t>
            </a:r>
            <a:r>
              <a:rPr lang="en-US" altLang="zh-CN" dirty="0" smtClean="0">
                <a:solidFill>
                  <a:srgbClr val="7030A0"/>
                </a:solidFill>
              </a:rPr>
              <a:t> have fully animated view points and photo-realistic synthesis. However, they can not create new </a:t>
            </a:r>
            <a:r>
              <a:rPr lang="en-US" altLang="zh-CN" dirty="0" smtClean="0"/>
              <a:t>performances</a:t>
            </a:r>
            <a:r>
              <a:rPr lang="en-US" altLang="zh-CN" dirty="0" smtClean="0">
                <a:solidFill>
                  <a:srgbClr val="7030A0"/>
                </a:solidFill>
              </a:rPr>
              <a:t> from the captured characters.</a:t>
            </a:r>
            <a:endParaRPr lang="zh-CN" altLang="en-US" dirty="0" smtClean="0">
              <a:solidFill>
                <a:srgbClr val="7030A0"/>
              </a:solidFill>
            </a:endParaRPr>
          </a:p>
        </p:txBody>
      </p:sp>
      <p:sp>
        <p:nvSpPr>
          <p:cNvPr id="4" name="灯片编号占位符 3"/>
          <p:cNvSpPr>
            <a:spLocks noGrp="1"/>
          </p:cNvSpPr>
          <p:nvPr>
            <p:ph type="sldNum" sz="quarter" idx="5"/>
          </p:nvPr>
        </p:nvSpPr>
        <p:spPr/>
        <p:txBody>
          <a:bodyPr/>
          <a:lstStyle/>
          <a:p>
            <a:pPr>
              <a:defRPr/>
            </a:pPr>
            <a:fld id="{8D899242-B7CA-47D8-B5C8-DE7B8F593EBC}" type="slidenum">
              <a:rPr lang="zh-CN" altLang="en-US" smtClean="0"/>
              <a:pPr>
                <a:defRPr/>
              </a:pPr>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p:cNvSpPr>
            <a:spLocks noGrp="1" noRot="1" noChangeAspect="1" noTextEdit="1"/>
          </p:cNvSpPr>
          <p:nvPr>
            <p:ph type="sldImg"/>
          </p:nvPr>
        </p:nvSpPr>
        <p:spPr bwMode="auto">
          <a:noFill/>
          <a:ln>
            <a:solidFill>
              <a:srgbClr val="000000"/>
            </a:solidFill>
            <a:miter lim="800000"/>
            <a:headEnd/>
            <a:tailEnd/>
          </a:ln>
        </p:spPr>
      </p:sp>
      <p:sp>
        <p:nvSpPr>
          <p:cNvPr id="45059" name="备注占位符 2"/>
          <p:cNvSpPr>
            <a:spLocks noGrp="1"/>
          </p:cNvSpPr>
          <p:nvPr>
            <p:ph type="body" idx="1"/>
          </p:nvPr>
        </p:nvSpPr>
        <p:spPr bwMode="auto">
          <a:noFill/>
        </p:spPr>
        <p:txBody>
          <a:bodyPr wrap="square" numCol="1" anchor="t" anchorCtr="0" compatLnSpc="1">
            <a:prstTxWarp prst="textNoShape">
              <a:avLst/>
            </a:prstTxWarp>
          </a:bodyPr>
          <a:lstStyle/>
          <a:p>
            <a:r>
              <a:rPr lang="en-US" altLang="zh-CN" dirty="0" smtClean="0"/>
              <a:t>Some other works focus on Novel appearance synthesis. They alter the face shape, body shape or pose somewhat, but they do not allow performances to be changed much from the original sequence. We say that they allow partly (not fully) editable performance.</a:t>
            </a:r>
            <a:endParaRPr lang="zh-CN" altLang="en-US" dirty="0" smtClean="0"/>
          </a:p>
        </p:txBody>
      </p:sp>
      <p:sp>
        <p:nvSpPr>
          <p:cNvPr id="4" name="灯片编号占位符 3"/>
          <p:cNvSpPr>
            <a:spLocks noGrp="1"/>
          </p:cNvSpPr>
          <p:nvPr>
            <p:ph type="sldNum" sz="quarter" idx="5"/>
          </p:nvPr>
        </p:nvSpPr>
        <p:spPr/>
        <p:txBody>
          <a:bodyPr/>
          <a:lstStyle/>
          <a:p>
            <a:pPr>
              <a:defRPr/>
            </a:pPr>
            <a:fld id="{3A9C787C-728A-41F0-85B2-5ED71F1BC725}" type="slidenum">
              <a:rPr lang="zh-CN" altLang="en-US" smtClean="0"/>
              <a:pPr>
                <a:defRPr/>
              </a:pPr>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p:cNvSpPr>
            <a:spLocks noGrp="1" noRot="1" noChangeAspect="1" noTextEdit="1"/>
          </p:cNvSpPr>
          <p:nvPr>
            <p:ph type="sldImg"/>
          </p:nvPr>
        </p:nvSpPr>
        <p:spPr bwMode="auto">
          <a:noFill/>
          <a:ln>
            <a:solidFill>
              <a:srgbClr val="000000"/>
            </a:solidFill>
            <a:miter lim="800000"/>
            <a:headEnd/>
            <a:tailEnd/>
          </a:ln>
        </p:spPr>
      </p:sp>
      <p:sp>
        <p:nvSpPr>
          <p:cNvPr id="46083" name="备注占位符 2"/>
          <p:cNvSpPr>
            <a:spLocks noGrp="1"/>
          </p:cNvSpPr>
          <p:nvPr>
            <p:ph type="body" idx="1"/>
          </p:nvPr>
        </p:nvSpPr>
        <p:spPr bwMode="auto">
          <a:noFill/>
        </p:spPr>
        <p:txBody>
          <a:bodyPr wrap="square" numCol="1" anchor="t" anchorCtr="0" compatLnSpc="1">
            <a:prstTxWarp prst="textNoShape">
              <a:avLst/>
            </a:prstTxWarp>
          </a:bodyPr>
          <a:lstStyle/>
          <a:p>
            <a:r>
              <a:rPr lang="en-US" altLang="zh-CN" dirty="0" smtClean="0"/>
              <a:t>Video textures</a:t>
            </a:r>
            <a:r>
              <a:rPr lang="en-US" altLang="zh-CN" baseline="0" dirty="0" smtClean="0"/>
              <a:t> i</a:t>
            </a:r>
            <a:r>
              <a:rPr lang="en-US" altLang="zh-CN" dirty="0" smtClean="0"/>
              <a:t>s another related topic. It rearranges captured videos to create new endlessly looping videos. However, it does not allow a change of view point and is limited to the content in the captured performances.</a:t>
            </a:r>
            <a:endParaRPr lang="zh-CN" altLang="en-US" dirty="0" smtClean="0"/>
          </a:p>
        </p:txBody>
      </p:sp>
      <p:sp>
        <p:nvSpPr>
          <p:cNvPr id="4" name="灯片编号占位符 3"/>
          <p:cNvSpPr>
            <a:spLocks noGrp="1"/>
          </p:cNvSpPr>
          <p:nvPr>
            <p:ph type="sldNum" sz="quarter" idx="5"/>
          </p:nvPr>
        </p:nvSpPr>
        <p:spPr/>
        <p:txBody>
          <a:bodyPr/>
          <a:lstStyle/>
          <a:p>
            <a:pPr>
              <a:defRPr/>
            </a:pPr>
            <a:fld id="{03C1FE74-D4C8-4B45-B95F-CCBDD22E7184}" type="slidenum">
              <a:rPr lang="zh-CN" altLang="en-US" smtClean="0"/>
              <a:pPr>
                <a:defRPr/>
              </a:pPr>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幻灯片图像占位符 1"/>
          <p:cNvSpPr>
            <a:spLocks noGrp="1" noRot="1" noChangeAspect="1" noTextEdit="1"/>
          </p:cNvSpPr>
          <p:nvPr>
            <p:ph type="sldImg"/>
          </p:nvPr>
        </p:nvSpPr>
        <p:spPr bwMode="auto">
          <a:noFill/>
          <a:ln>
            <a:solidFill>
              <a:srgbClr val="000000"/>
            </a:solidFill>
            <a:miter lim="800000"/>
            <a:headEnd/>
            <a:tailEnd/>
          </a:ln>
        </p:spPr>
      </p:sp>
      <p:sp>
        <p:nvSpPr>
          <p:cNvPr id="47107" name="备注占位符 2"/>
          <p:cNvSpPr>
            <a:spLocks noGrp="1"/>
          </p:cNvSpPr>
          <p:nvPr>
            <p:ph type="body" idx="1"/>
          </p:nvPr>
        </p:nvSpPr>
        <p:spPr bwMode="auto">
          <a:noFill/>
        </p:spPr>
        <p:txBody>
          <a:bodyPr wrap="square" numCol="1" anchor="t" anchorCtr="0" compatLnSpc="1">
            <a:prstTxWarp prst="textNoShape">
              <a:avLst/>
            </a:prstTxWarp>
          </a:bodyPr>
          <a:lstStyle/>
          <a:p>
            <a:r>
              <a:rPr lang="en-US" altLang="zh-CN" dirty="0" smtClean="0"/>
              <a:t>3D performance motion graph techniques</a:t>
            </a:r>
            <a:r>
              <a:rPr lang="zh-CN" altLang="en-US" dirty="0" smtClean="0"/>
              <a:t> </a:t>
            </a:r>
            <a:r>
              <a:rPr lang="en-US" sz="1200" kern="1200" dirty="0" smtClean="0">
                <a:solidFill>
                  <a:schemeClr val="tx1"/>
                </a:solidFill>
                <a:latin typeface="+mn-lt"/>
                <a:ea typeface="+mn-ea"/>
                <a:cs typeface="宋体"/>
              </a:rPr>
              <a:t>concatenate existing sub-sequences</a:t>
            </a:r>
            <a:r>
              <a:rPr lang="en-US" altLang="zh-CN" dirty="0" smtClean="0"/>
              <a:t>, and allows view point to be changed. Still, </a:t>
            </a:r>
            <a:r>
              <a:rPr lang="en-US" sz="1200" kern="1200" dirty="0" smtClean="0">
                <a:solidFill>
                  <a:schemeClr val="tx1"/>
                </a:solidFill>
                <a:latin typeface="+mn-lt"/>
                <a:ea typeface="+mn-ea"/>
                <a:cs typeface="宋体"/>
              </a:rPr>
              <a:t>it is not possible to create arbitrary new animations from the captured performance.</a:t>
            </a:r>
            <a:endParaRPr lang="en-US" altLang="zh-CN" dirty="0" smtClean="0"/>
          </a:p>
          <a:p>
            <a:endParaRPr lang="en-US" altLang="zh-CN" dirty="0" smtClean="0"/>
          </a:p>
          <a:p>
            <a:endParaRPr lang="en-US" altLang="zh-CN" dirty="0" smtClean="0"/>
          </a:p>
          <a:p>
            <a:r>
              <a:rPr lang="en-US" altLang="zh-CN" dirty="0" smtClean="0"/>
              <a:t>%3D performance motion graph</a:t>
            </a:r>
            <a:endParaRPr lang="zh-CN" altLang="en-US" dirty="0" smtClean="0"/>
          </a:p>
        </p:txBody>
      </p:sp>
      <p:sp>
        <p:nvSpPr>
          <p:cNvPr id="4" name="灯片编号占位符 3"/>
          <p:cNvSpPr>
            <a:spLocks noGrp="1"/>
          </p:cNvSpPr>
          <p:nvPr>
            <p:ph type="sldNum" sz="quarter" idx="5"/>
          </p:nvPr>
        </p:nvSpPr>
        <p:spPr/>
        <p:txBody>
          <a:bodyPr/>
          <a:lstStyle/>
          <a:p>
            <a:pPr>
              <a:defRPr/>
            </a:pPr>
            <a:fld id="{60F8B939-A844-47D9-8360-4FE4ABC86F2C}" type="slidenum">
              <a:rPr lang="zh-CN" altLang="en-US" smtClean="0"/>
              <a:pPr>
                <a:defRPr/>
              </a:pPr>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p:cNvSpPr>
            <a:spLocks noGrp="1" noRot="1" noChangeAspect="1" noTextEdit="1"/>
          </p:cNvSpPr>
          <p:nvPr>
            <p:ph type="sldImg"/>
          </p:nvPr>
        </p:nvSpPr>
        <p:spPr bwMode="auto">
          <a:noFill/>
          <a:ln>
            <a:solidFill>
              <a:srgbClr val="000000"/>
            </a:solidFill>
            <a:miter lim="800000"/>
            <a:headEnd/>
            <a:tailEnd/>
          </a:ln>
        </p:spPr>
      </p:sp>
      <p:sp>
        <p:nvSpPr>
          <p:cNvPr id="48131" name="备注占位符 2"/>
          <p:cNvSpPr>
            <a:spLocks noGrp="1"/>
          </p:cNvSpPr>
          <p:nvPr>
            <p:ph type="body" idx="1"/>
          </p:nvPr>
        </p:nvSpPr>
        <p:spPr bwMode="auto">
          <a:noFill/>
        </p:spPr>
        <p:txBody>
          <a:bodyPr wrap="square" numCol="1" anchor="t" anchorCtr="0" compatLnSpc="1">
            <a:prstTxWarp prst="textNoShape">
              <a:avLst/>
            </a:prstTxWarp>
          </a:bodyPr>
          <a:lstStyle/>
          <a:p>
            <a:r>
              <a:rPr lang="en-US" altLang="zh-CN" dirty="0" smtClean="0"/>
              <a:t>Our work video-based characters attempts to provide full control over the pose of a character and the view point, while requiring very little manual</a:t>
            </a:r>
            <a:r>
              <a:rPr lang="en-US" altLang="zh-CN" baseline="0" dirty="0" smtClean="0"/>
              <a:t> work</a:t>
            </a:r>
            <a:r>
              <a:rPr lang="en-US" altLang="zh-CN" dirty="0" smtClean="0"/>
              <a:t>. Our work also attempts to generate photo-realistic video sequences with time-varying and motion-specific texture detail.</a:t>
            </a:r>
            <a:endParaRPr lang="zh-CN" altLang="en-US" dirty="0" smtClean="0"/>
          </a:p>
        </p:txBody>
      </p:sp>
      <p:sp>
        <p:nvSpPr>
          <p:cNvPr id="4" name="灯片编号占位符 3"/>
          <p:cNvSpPr>
            <a:spLocks noGrp="1"/>
          </p:cNvSpPr>
          <p:nvPr>
            <p:ph type="sldNum" sz="quarter" idx="5"/>
          </p:nvPr>
        </p:nvSpPr>
        <p:spPr/>
        <p:txBody>
          <a:bodyPr/>
          <a:lstStyle/>
          <a:p>
            <a:pPr>
              <a:defRPr/>
            </a:pPr>
            <a:fld id="{52FA9E49-7E2D-43AE-B364-004E89D06FC4}" type="slidenum">
              <a:rPr lang="zh-CN" altLang="en-US" smtClean="0"/>
              <a:pPr>
                <a:defRPr/>
              </a:pPr>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幻灯片图像占位符 1"/>
          <p:cNvSpPr>
            <a:spLocks noGrp="1" noRot="1" noChangeAspect="1" noTextEdit="1"/>
          </p:cNvSpPr>
          <p:nvPr>
            <p:ph type="sldImg"/>
          </p:nvPr>
        </p:nvSpPr>
        <p:spPr bwMode="auto">
          <a:noFill/>
          <a:ln>
            <a:solidFill>
              <a:srgbClr val="000000"/>
            </a:solidFill>
            <a:miter lim="800000"/>
            <a:headEnd/>
            <a:tailEnd/>
          </a:ln>
        </p:spPr>
      </p:sp>
      <p:sp>
        <p:nvSpPr>
          <p:cNvPr id="49155" name="备注占位符 2"/>
          <p:cNvSpPr>
            <a:spLocks noGrp="1"/>
          </p:cNvSpPr>
          <p:nvPr>
            <p:ph type="body" idx="1"/>
          </p:nvPr>
        </p:nvSpPr>
        <p:spPr bwMode="auto">
          <a:noFill/>
        </p:spPr>
        <p:txBody>
          <a:bodyPr wrap="square" numCol="1" anchor="t" anchorCtr="0" compatLnSpc="1">
            <a:prstTxWarp prst="textNoShape">
              <a:avLst/>
            </a:prstTxWarp>
          </a:bodyPr>
          <a:lstStyle/>
          <a:p>
            <a:r>
              <a:rPr lang="en-US" altLang="zh-CN" dirty="0" smtClean="0"/>
              <a:t>Our method has 4 major steps. The first step is to build a database of performances</a:t>
            </a:r>
            <a:r>
              <a:rPr lang="en-US" altLang="zh-CN" baseline="0" dirty="0" smtClean="0"/>
              <a:t> captured in a multi-view studio</a:t>
            </a:r>
            <a:r>
              <a:rPr lang="en-US" altLang="zh-CN" dirty="0" smtClean="0"/>
              <a:t>. The second step is to define our target pose and viewpoint. This we call</a:t>
            </a:r>
            <a:r>
              <a:rPr lang="en-US" altLang="zh-CN" baseline="0" dirty="0" smtClean="0"/>
              <a:t> the ‘query’. </a:t>
            </a:r>
            <a:r>
              <a:rPr lang="en-US" altLang="zh-CN" dirty="0" smtClean="0"/>
              <a:t>The query motion need not be part of the database</a:t>
            </a:r>
            <a:r>
              <a:rPr lang="en-US" altLang="zh-CN" baseline="0" dirty="0" smtClean="0"/>
              <a:t>, and can be very different</a:t>
            </a:r>
            <a:r>
              <a:rPr lang="en-US" altLang="zh-CN" dirty="0" smtClean="0"/>
              <a:t>. Third, we perform retrieval from the database to find matched frames for synthesizing the query. Finally, we warp the matched frames to the target to achieve the result.</a:t>
            </a:r>
          </a:p>
          <a:p>
            <a:endParaRPr lang="en-US" altLang="zh-CN" dirty="0" smtClean="0"/>
          </a:p>
          <a:p>
            <a:r>
              <a:rPr lang="en-US" altLang="zh-CN" dirty="0" smtClean="0"/>
              <a:t>%Image resolution</a:t>
            </a:r>
          </a:p>
          <a:p>
            <a:r>
              <a:rPr lang="en-US" altLang="zh-CN" dirty="0" smtClean="0"/>
              <a:t>%Mention simple motions again</a:t>
            </a:r>
          </a:p>
          <a:p>
            <a:r>
              <a:rPr lang="en-US" altLang="zh-CN" dirty="0" smtClean="0"/>
              <a:t>%Build the figure up</a:t>
            </a:r>
          </a:p>
          <a:p>
            <a:endParaRPr lang="en-US" altLang="zh-CN" dirty="0" smtClean="0"/>
          </a:p>
          <a:p>
            <a:r>
              <a:rPr lang="en-US" altLang="zh-CN" dirty="0" smtClean="0"/>
              <a:t>% JAMES: I’ve removed some language about ‘arbitrary’ poses and viewpoints</a:t>
            </a:r>
            <a:r>
              <a:rPr lang="en-US" altLang="zh-CN" baseline="0" dirty="0" smtClean="0"/>
              <a:t> as we were scolded for this in the reviews.</a:t>
            </a:r>
            <a:endParaRPr lang="zh-CN" altLang="en-US" dirty="0" smtClean="0"/>
          </a:p>
        </p:txBody>
      </p:sp>
      <p:sp>
        <p:nvSpPr>
          <p:cNvPr id="4" name="灯片编号占位符 3"/>
          <p:cNvSpPr>
            <a:spLocks noGrp="1"/>
          </p:cNvSpPr>
          <p:nvPr>
            <p:ph type="sldNum" sz="quarter" idx="5"/>
          </p:nvPr>
        </p:nvSpPr>
        <p:spPr/>
        <p:txBody>
          <a:bodyPr/>
          <a:lstStyle/>
          <a:p>
            <a:pPr>
              <a:defRPr/>
            </a:pPr>
            <a:fld id="{6F53F91A-3906-4A45-835A-0B171BC8807A}" type="slidenum">
              <a:rPr lang="zh-CN" altLang="en-US" smtClean="0"/>
              <a:pPr>
                <a:defRPr/>
              </a:pPr>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Picture 3" descr="Logo-Right.png"/>
          <p:cNvPicPr>
            <a:picLocks noChangeAspect="1"/>
          </p:cNvPicPr>
          <p:nvPr userDrawn="1"/>
        </p:nvPicPr>
        <p:blipFill>
          <a:blip r:embed="rId2" cstate="print"/>
          <a:srcRect/>
          <a:stretch>
            <a:fillRect/>
          </a:stretch>
        </p:blipFill>
        <p:spPr bwMode="auto">
          <a:xfrm>
            <a:off x="0" y="4643438"/>
            <a:ext cx="1758950" cy="500062"/>
          </a:xfrm>
          <a:prstGeom prst="rect">
            <a:avLst/>
          </a:prstGeom>
          <a:noFill/>
          <a:ln w="9525">
            <a:noFill/>
            <a:miter lim="800000"/>
            <a:headEnd/>
            <a:tailEnd/>
          </a:ln>
        </p:spPr>
      </p:pic>
      <p:sp>
        <p:nvSpPr>
          <p:cNvPr id="2" name="标题 1"/>
          <p:cNvSpPr>
            <a:spLocks noGrp="1"/>
          </p:cNvSpPr>
          <p:nvPr>
            <p:ph type="ctrTitle"/>
          </p:nvPr>
        </p:nvSpPr>
        <p:spPr>
          <a:xfrm>
            <a:off x="685800" y="1597819"/>
            <a:ext cx="7772400" cy="1102519"/>
          </a:xfrm>
        </p:spPr>
        <p:txBody>
          <a:bodyPr/>
          <a:lstStyle>
            <a:lvl1pPr>
              <a:defRPr baseline="0">
                <a:latin typeface="Arial Unicode MS" pitchFamily="34" charset="-122"/>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2914650"/>
            <a:ext cx="6400800" cy="1314450"/>
          </a:xfrm>
        </p:spPr>
        <p:txBody>
          <a:bodyPr/>
          <a:lstStyle>
            <a:lvl1pPr marL="0" indent="0" algn="ctr">
              <a:buNone/>
              <a:defRPr sz="2000" baseline="0">
                <a:solidFill>
                  <a:schemeClr val="tx1">
                    <a:tint val="75000"/>
                  </a:schemeClr>
                </a:solidFill>
                <a:latin typeface="Arial Unicode MS" pitchFamily="34"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sp>
        <p:nvSpPr>
          <p:cNvPr id="5" name="日期占位符 3"/>
          <p:cNvSpPr>
            <a:spLocks noGrp="1"/>
          </p:cNvSpPr>
          <p:nvPr>
            <p:ph type="dt" sz="half" idx="10"/>
          </p:nvPr>
        </p:nvSpPr>
        <p:spPr/>
        <p:txBody>
          <a:bodyPr/>
          <a:lstStyle>
            <a:lvl1pPr>
              <a:defRPr/>
            </a:lvl1pPr>
          </a:lstStyle>
          <a:p>
            <a:pPr>
              <a:defRPr/>
            </a:pPr>
            <a:fld id="{7153D16C-DF93-4839-80B8-17FA5A842707}" type="datetimeFigureOut">
              <a:rPr lang="zh-CN" altLang="en-US"/>
              <a:pPr>
                <a:defRPr/>
              </a:pPr>
              <a:t>2013-11-3</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6807ABC4-F97C-4E35-B22F-C4A452CBE1A8}" type="slidenum">
              <a:rPr lang="zh-CN" altLang="en-US"/>
              <a:pPr>
                <a:defRPr/>
              </a:pPr>
              <a:t>‹#›</a:t>
            </a:fld>
            <a:endParaRPr lang="zh-CN" altLang="en-US"/>
          </a:p>
        </p:txBody>
      </p:sp>
    </p:spTree>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7AFA5966-1AF4-4AFC-8F0E-E377548009C7}" type="datetimeFigureOut">
              <a:rPr lang="zh-CN" altLang="en-US"/>
              <a:pPr>
                <a:defRPr/>
              </a:pPr>
              <a:t>2013-11-3</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FC130BAE-2E16-4A8D-9AED-E74EC52BE1A5}" type="slidenum">
              <a:rPr lang="zh-CN" altLang="en-US"/>
              <a:pPr>
                <a:defRPr/>
              </a:pPr>
              <a:t>‹#›</a:t>
            </a:fld>
            <a:endParaRPr lang="zh-CN" altLang="en-US"/>
          </a:p>
        </p:txBody>
      </p:sp>
    </p:spTree>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79"/>
            <a:ext cx="6019800" cy="4388644"/>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EDA3486D-4AEE-423E-9A0D-5F0C1068BB77}" type="datetimeFigureOut">
              <a:rPr lang="zh-CN" altLang="en-US"/>
              <a:pPr>
                <a:defRPr/>
              </a:pPr>
              <a:t>2013-11-3</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3761EEE4-1BCA-49EE-AD52-69F6ADBE0699}" type="slidenum">
              <a:rPr lang="zh-CN" altLang="en-US"/>
              <a:pPr>
                <a:defRPr/>
              </a:pPr>
              <a:t>‹#›</a:t>
            </a:fld>
            <a:endParaRPr lang="zh-CN" altLang="en-US"/>
          </a:p>
        </p:txBody>
      </p:sp>
    </p:spTree>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grpSp>
        <p:nvGrpSpPr>
          <p:cNvPr id="4" name="Group 3"/>
          <p:cNvGrpSpPr>
            <a:grpSpLocks/>
          </p:cNvGrpSpPr>
          <p:nvPr userDrawn="1"/>
        </p:nvGrpSpPr>
        <p:grpSpPr bwMode="auto">
          <a:xfrm>
            <a:off x="0" y="0"/>
            <a:ext cx="9144000" cy="785813"/>
            <a:chOff x="0" y="0"/>
            <a:chExt cx="7315200" cy="647700"/>
          </a:xfrm>
        </p:grpSpPr>
        <p:pic>
          <p:nvPicPr>
            <p:cNvPr id="5" name="Picture 4" descr="S11_SlideBack3.png"/>
            <p:cNvPicPr>
              <a:picLocks noChangeAspect="1"/>
            </p:cNvPicPr>
            <p:nvPr/>
          </p:nvPicPr>
          <p:blipFill>
            <a:blip r:embed="rId2" cstate="print"/>
            <a:srcRect b="84259"/>
            <a:stretch>
              <a:fillRect/>
            </a:stretch>
          </p:blipFill>
          <p:spPr bwMode="auto">
            <a:xfrm>
              <a:off x="0" y="0"/>
              <a:ext cx="7315200" cy="647700"/>
            </a:xfrm>
            <a:prstGeom prst="rect">
              <a:avLst/>
            </a:prstGeom>
            <a:noFill/>
            <a:ln w="9525">
              <a:noFill/>
              <a:miter lim="800000"/>
              <a:headEnd/>
              <a:tailEnd/>
            </a:ln>
          </p:spPr>
        </p:pic>
        <p:pic>
          <p:nvPicPr>
            <p:cNvPr id="6" name="Picture 5" descr="S11_LogoHor.png"/>
            <p:cNvPicPr>
              <a:picLocks noChangeAspect="1"/>
            </p:cNvPicPr>
            <p:nvPr/>
          </p:nvPicPr>
          <p:blipFill>
            <a:blip r:embed="rId3" cstate="print"/>
            <a:srcRect t="79630" r="54198"/>
            <a:stretch>
              <a:fillRect/>
            </a:stretch>
          </p:blipFill>
          <p:spPr bwMode="auto">
            <a:xfrm>
              <a:off x="5638800" y="40256"/>
              <a:ext cx="1584039" cy="493144"/>
            </a:xfrm>
            <a:prstGeom prst="rect">
              <a:avLst/>
            </a:prstGeom>
            <a:noFill/>
            <a:ln w="9525">
              <a:noFill/>
              <a:miter lim="800000"/>
              <a:headEnd/>
              <a:tailEnd/>
            </a:ln>
          </p:spPr>
        </p:pic>
      </p:grpSp>
      <p:sp>
        <p:nvSpPr>
          <p:cNvPr id="2" name="标题 1"/>
          <p:cNvSpPr>
            <a:spLocks noGrp="1"/>
          </p:cNvSpPr>
          <p:nvPr>
            <p:ph type="title"/>
          </p:nvPr>
        </p:nvSpPr>
        <p:spPr>
          <a:xfrm>
            <a:off x="457200" y="53561"/>
            <a:ext cx="8229600" cy="660801"/>
          </a:xfrm>
        </p:spPr>
        <p:txBody>
          <a:bodyPr/>
          <a:lstStyle>
            <a:lvl1pPr algn="l">
              <a:defRPr sz="3200" baseline="0">
                <a:latin typeface="Arial Unicode MS" pitchFamily="34" charset="-122"/>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857238"/>
            <a:ext cx="8229600" cy="3786214"/>
          </a:xfrm>
        </p:spPr>
        <p:txBody>
          <a:bodyPr/>
          <a:lstStyle>
            <a:lvl1pPr>
              <a:defRPr sz="2200" baseline="0">
                <a:latin typeface="Arial Unicode MS" pitchFamily="34" charset="-122"/>
              </a:defRPr>
            </a:lvl1pPr>
            <a:lvl2pPr>
              <a:defRPr sz="2000" baseline="0">
                <a:latin typeface="Arial Unicode MS" pitchFamily="34" charset="-122"/>
              </a:defRPr>
            </a:lvl2pPr>
            <a:lvl3pPr>
              <a:defRPr sz="1800" baseline="0">
                <a:latin typeface="Arial Unicode MS" pitchFamily="34" charset="-122"/>
              </a:defRPr>
            </a:lvl3pPr>
            <a:lvl4pPr>
              <a:defRPr sz="1600" baseline="0">
                <a:latin typeface="Arial Unicode MS" pitchFamily="34" charset="-122"/>
              </a:defRPr>
            </a:lvl4pPr>
            <a:lvl5pPr>
              <a:defRPr sz="1400" baseline="0">
                <a:latin typeface="Arial Unicode MS" pitchFamily="34"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7" name="日期占位符 3"/>
          <p:cNvSpPr>
            <a:spLocks noGrp="1"/>
          </p:cNvSpPr>
          <p:nvPr>
            <p:ph type="dt" sz="half" idx="10"/>
          </p:nvPr>
        </p:nvSpPr>
        <p:spPr/>
        <p:txBody>
          <a:bodyPr/>
          <a:lstStyle>
            <a:lvl1pPr>
              <a:defRPr/>
            </a:lvl1pPr>
          </a:lstStyle>
          <a:p>
            <a:pPr>
              <a:defRPr/>
            </a:pPr>
            <a:fld id="{2A12B00A-1F09-4230-9E6C-C7C000BD802D}" type="datetimeFigureOut">
              <a:rPr lang="zh-CN" altLang="en-US"/>
              <a:pPr>
                <a:defRPr/>
              </a:pPr>
              <a:t>2013-11-3</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A19AA6E3-9122-4CAA-BCF8-EC955F87ADE3}" type="slidenum">
              <a:rPr lang="zh-CN" altLang="en-US"/>
              <a:pPr>
                <a:defRPr/>
              </a:pPr>
              <a:t>‹#›</a:t>
            </a:fld>
            <a:endParaRPr lang="zh-CN" altLang="en-US"/>
          </a:p>
        </p:txBody>
      </p:sp>
    </p:spTree>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A20E4F9C-D359-4C77-A6E8-15076339C49A}" type="datetimeFigureOut">
              <a:rPr lang="zh-CN" altLang="en-US"/>
              <a:pPr>
                <a:defRPr/>
              </a:pPr>
              <a:t>2013-11-3</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616B13CB-68BC-45FB-B897-3C2E1ADBF8BB}" type="slidenum">
              <a:rPr lang="zh-CN" altLang="en-US"/>
              <a:pPr>
                <a:defRPr/>
              </a:pPr>
              <a:t>‹#›</a:t>
            </a:fld>
            <a:endParaRPr lang="zh-CN" altLang="en-US"/>
          </a:p>
        </p:txBody>
      </p:sp>
    </p:spTree>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91D0A3FB-CAC9-419B-9F40-91C4E74D9389}" type="datetimeFigureOut">
              <a:rPr lang="zh-CN" altLang="en-US"/>
              <a:pPr>
                <a:defRPr/>
              </a:pPr>
              <a:t>2013-11-3</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70A5B0BA-09FF-48F4-9017-A279ED744ED1}" type="slidenum">
              <a:rPr lang="zh-CN" altLang="en-US"/>
              <a:pPr>
                <a:defRPr/>
              </a:pPr>
              <a:t>‹#›</a:t>
            </a:fld>
            <a:endParaRPr lang="zh-CN" altLang="en-US"/>
          </a:p>
        </p:txBody>
      </p:sp>
    </p:spTree>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98B54DB0-B3B9-425B-88FB-7D95EA77D5CC}" type="datetimeFigureOut">
              <a:rPr lang="zh-CN" altLang="en-US"/>
              <a:pPr>
                <a:defRPr/>
              </a:pPr>
              <a:t>2013-11-3</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A2B50AEE-FA0E-4807-8B1F-C273E1FAC306}" type="slidenum">
              <a:rPr lang="zh-CN" altLang="en-US"/>
              <a:pPr>
                <a:defRPr/>
              </a:pPr>
              <a:t>‹#›</a:t>
            </a:fld>
            <a:endParaRPr lang="zh-CN" altLang="en-US"/>
          </a:p>
        </p:txBody>
      </p:sp>
    </p:spTree>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BF33501C-D338-480F-BF17-86A23A2F695C}" type="datetimeFigureOut">
              <a:rPr lang="zh-CN" altLang="en-US"/>
              <a:pPr>
                <a:defRPr/>
              </a:pPr>
              <a:t>2013-11-3</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14FA10DA-8387-46A5-B7F6-0F3AABAD8EDE}" type="slidenum">
              <a:rPr lang="zh-CN" altLang="en-US"/>
              <a:pPr>
                <a:defRPr/>
              </a:pPr>
              <a:t>‹#›</a:t>
            </a:fld>
            <a:endParaRPr lang="zh-CN" altLang="en-US"/>
          </a:p>
        </p:txBody>
      </p:sp>
    </p:spTree>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DC802480-B469-4FFB-9270-5730B265E3CB}" type="datetimeFigureOut">
              <a:rPr lang="zh-CN" altLang="en-US"/>
              <a:pPr>
                <a:defRPr/>
              </a:pPr>
              <a:t>2013-11-3</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B6A2DC44-31B9-4635-9448-04B14E21F430}" type="slidenum">
              <a:rPr lang="zh-CN" altLang="en-US"/>
              <a:pPr>
                <a:defRPr/>
              </a:pPr>
              <a:t>‹#›</a:t>
            </a:fld>
            <a:endParaRPr lang="zh-CN" altLang="en-US"/>
          </a:p>
        </p:txBody>
      </p:sp>
    </p:spTree>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46FAA210-620B-447E-A176-48530AB203AA}" type="datetimeFigureOut">
              <a:rPr lang="zh-CN" altLang="en-US"/>
              <a:pPr>
                <a:defRPr/>
              </a:pPr>
              <a:t>2013-11-3</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A0284000-B519-4CD4-BA45-7FC409180B6E}" type="slidenum">
              <a:rPr lang="zh-CN" altLang="en-US"/>
              <a:pPr>
                <a:defRPr/>
              </a:pPr>
              <a:t>‹#›</a:t>
            </a:fld>
            <a:endParaRPr lang="zh-CN" altLang="en-US"/>
          </a:p>
        </p:txBody>
      </p:sp>
    </p:spTree>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07A6446C-D4EE-42E0-BBA3-72A6A04D1EDA}" type="datetimeFigureOut">
              <a:rPr lang="zh-CN" altLang="en-US"/>
              <a:pPr>
                <a:defRPr/>
              </a:pPr>
              <a:t>2013-11-3</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71A9F008-F5B2-471B-A42C-5536F372B572}" type="slidenum">
              <a:rPr lang="zh-CN" altLang="en-US"/>
              <a:pPr>
                <a:defRPr/>
              </a:pPr>
              <a:t>‹#›</a:t>
            </a:fld>
            <a:endParaRPr lang="zh-CN" altLang="en-US"/>
          </a:p>
        </p:txBody>
      </p:sp>
    </p:spTree>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标题占位符 1"/>
          <p:cNvSpPr>
            <a:spLocks noGrp="1"/>
          </p:cNvSpPr>
          <p:nvPr>
            <p:ph type="title"/>
          </p:nvPr>
        </p:nvSpPr>
        <p:spPr bwMode="auto">
          <a:xfrm>
            <a:off x="457200" y="53975"/>
            <a:ext cx="8229600" cy="660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5123" name="文本占位符 2"/>
          <p:cNvSpPr>
            <a:spLocks noGrp="1"/>
          </p:cNvSpPr>
          <p:nvPr>
            <p:ph type="body" idx="1"/>
          </p:nvPr>
        </p:nvSpPr>
        <p:spPr bwMode="auto">
          <a:xfrm>
            <a:off x="457200" y="857250"/>
            <a:ext cx="8229600" cy="37147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1E28E1ED-A67C-4827-8404-E4AB0CA6BC47}" type="datetimeFigureOut">
              <a:rPr lang="zh-CN" altLang="en-US"/>
              <a:pPr>
                <a:defRPr/>
              </a:pPr>
              <a:t>2013-11-3</a:t>
            </a:fld>
            <a:endParaRPr lang="zh-CN" altLang="en-US"/>
          </a:p>
        </p:txBody>
      </p:sp>
      <p:sp>
        <p:nvSpPr>
          <p:cNvPr id="5" name="页脚占位符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zh-CN" altLang="en-US"/>
          </a:p>
        </p:txBody>
      </p:sp>
      <p:sp>
        <p:nvSpPr>
          <p:cNvPr id="6" name="灯片编号占位符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622E6B7A-6FC7-4884-950F-DD9271B3BE64}"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751" r:id="rId1"/>
    <p:sldLayoutId id="2147483752"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ransition advClick="0"/>
  <p:txStyles>
    <p:titleStyle>
      <a:lvl1pPr algn="ctr" rtl="0" eaLnBrk="0" fontAlgn="base" hangingPunct="0">
        <a:spcBef>
          <a:spcPct val="0"/>
        </a:spcBef>
        <a:spcAft>
          <a:spcPct val="0"/>
        </a:spcAft>
        <a:defRPr sz="3200" kern="1200">
          <a:solidFill>
            <a:schemeClr val="tx1"/>
          </a:solidFill>
          <a:latin typeface="+mj-lt"/>
          <a:ea typeface="+mj-ea"/>
          <a:cs typeface="宋体"/>
        </a:defRPr>
      </a:lvl1pPr>
      <a:lvl2pPr algn="ctr" rtl="0" eaLnBrk="0" fontAlgn="base" hangingPunct="0">
        <a:spcBef>
          <a:spcPct val="0"/>
        </a:spcBef>
        <a:spcAft>
          <a:spcPct val="0"/>
        </a:spcAft>
        <a:defRPr sz="3200">
          <a:solidFill>
            <a:schemeClr val="tx1"/>
          </a:solidFill>
          <a:latin typeface="Calibri" pitchFamily="34" charset="0"/>
          <a:ea typeface="宋体" charset="-122"/>
          <a:cs typeface="宋体"/>
        </a:defRPr>
      </a:lvl2pPr>
      <a:lvl3pPr algn="ctr" rtl="0" eaLnBrk="0" fontAlgn="base" hangingPunct="0">
        <a:spcBef>
          <a:spcPct val="0"/>
        </a:spcBef>
        <a:spcAft>
          <a:spcPct val="0"/>
        </a:spcAft>
        <a:defRPr sz="3200">
          <a:solidFill>
            <a:schemeClr val="tx1"/>
          </a:solidFill>
          <a:latin typeface="Calibri" pitchFamily="34" charset="0"/>
          <a:ea typeface="宋体" charset="-122"/>
          <a:cs typeface="宋体"/>
        </a:defRPr>
      </a:lvl3pPr>
      <a:lvl4pPr algn="ctr" rtl="0" eaLnBrk="0" fontAlgn="base" hangingPunct="0">
        <a:spcBef>
          <a:spcPct val="0"/>
        </a:spcBef>
        <a:spcAft>
          <a:spcPct val="0"/>
        </a:spcAft>
        <a:defRPr sz="3200">
          <a:solidFill>
            <a:schemeClr val="tx1"/>
          </a:solidFill>
          <a:latin typeface="Calibri" pitchFamily="34" charset="0"/>
          <a:ea typeface="宋体" charset="-122"/>
          <a:cs typeface="宋体"/>
        </a:defRPr>
      </a:lvl4pPr>
      <a:lvl5pPr algn="ctr" rtl="0" eaLnBrk="0" fontAlgn="base" hangingPunct="0">
        <a:spcBef>
          <a:spcPct val="0"/>
        </a:spcBef>
        <a:spcAft>
          <a:spcPct val="0"/>
        </a:spcAft>
        <a:defRPr sz="3200">
          <a:solidFill>
            <a:schemeClr val="tx1"/>
          </a:solidFill>
          <a:latin typeface="Calibri" pitchFamily="34" charset="0"/>
          <a:ea typeface="宋体" charset="-122"/>
          <a:cs typeface="宋体"/>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eaLnBrk="0" fontAlgn="base" hangingPunct="0">
        <a:spcBef>
          <a:spcPct val="20000"/>
        </a:spcBef>
        <a:spcAft>
          <a:spcPct val="0"/>
        </a:spcAft>
        <a:buFont typeface="Arial" charset="0"/>
        <a:buChar char="•"/>
        <a:defRPr sz="2200" kern="1200">
          <a:solidFill>
            <a:schemeClr val="tx1"/>
          </a:solidFill>
          <a:latin typeface="+mn-lt"/>
          <a:ea typeface="+mn-ea"/>
          <a:cs typeface="宋体"/>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mn-lt"/>
          <a:ea typeface="+mn-ea"/>
          <a:cs typeface="宋体"/>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宋体"/>
        </a:defRPr>
      </a:lvl3pPr>
      <a:lvl4pPr marL="1600200" indent="-228600" algn="l" rtl="0" eaLnBrk="0" fontAlgn="base" hangingPunct="0">
        <a:spcBef>
          <a:spcPct val="20000"/>
        </a:spcBef>
        <a:spcAft>
          <a:spcPct val="0"/>
        </a:spcAft>
        <a:buFont typeface="Arial" charset="0"/>
        <a:buChar char="–"/>
        <a:defRPr sz="1600" kern="1200">
          <a:solidFill>
            <a:schemeClr val="tx1"/>
          </a:solidFill>
          <a:latin typeface="+mn-lt"/>
          <a:ea typeface="+mn-ea"/>
          <a:cs typeface="宋体"/>
        </a:defRPr>
      </a:lvl4pPr>
      <a:lvl5pPr marL="2057400" indent="-228600" algn="l" rtl="0" eaLnBrk="0" fontAlgn="base" hangingPunct="0">
        <a:spcBef>
          <a:spcPct val="20000"/>
        </a:spcBef>
        <a:spcAft>
          <a:spcPct val="0"/>
        </a:spcAft>
        <a:buFont typeface="Arial" charset="0"/>
        <a:buChar char="»"/>
        <a:defRPr sz="1400" kern="1200">
          <a:solidFill>
            <a:schemeClr val="tx1"/>
          </a:solidFill>
          <a:latin typeface="+mn-lt"/>
          <a:ea typeface="+mn-ea"/>
          <a:cs typeface="宋体"/>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file:///D:\paper\Video_based%20characer\inputMeshSkel.wmv" TargetMode="Externa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file:///D:\paper\Video_based%20characer\Database.wmv" TargetMode="Externa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file:///D:\paper\Video_based%20characer\QueryMotion.wmv" TargetMode="Externa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oleObject" Target="../embeddings/oleObject14.bin"/><Relationship Id="rId18" Type="http://schemas.openxmlformats.org/officeDocument/2006/relationships/oleObject" Target="../embeddings/oleObject19.bin"/><Relationship Id="rId3" Type="http://schemas.openxmlformats.org/officeDocument/2006/relationships/notesSlide" Target="../notesSlides/notesSlide19.xml"/><Relationship Id="rId7" Type="http://schemas.openxmlformats.org/officeDocument/2006/relationships/oleObject" Target="../embeddings/oleObject8.bin"/><Relationship Id="rId12" Type="http://schemas.openxmlformats.org/officeDocument/2006/relationships/oleObject" Target="../embeddings/oleObject13.bin"/><Relationship Id="rId17" Type="http://schemas.openxmlformats.org/officeDocument/2006/relationships/oleObject" Target="../embeddings/oleObject18.bin"/><Relationship Id="rId2" Type="http://schemas.openxmlformats.org/officeDocument/2006/relationships/slideLayout" Target="../slideLayouts/slideLayout2.xml"/><Relationship Id="rId16" Type="http://schemas.openxmlformats.org/officeDocument/2006/relationships/oleObject" Target="../embeddings/oleObject17.bin"/><Relationship Id="rId1" Type="http://schemas.openxmlformats.org/officeDocument/2006/relationships/vmlDrawing" Target="../drawings/vmlDrawing2.vml"/><Relationship Id="rId6" Type="http://schemas.openxmlformats.org/officeDocument/2006/relationships/oleObject" Target="../embeddings/oleObject7.bin"/><Relationship Id="rId11" Type="http://schemas.openxmlformats.org/officeDocument/2006/relationships/oleObject" Target="../embeddings/oleObject12.bin"/><Relationship Id="rId5" Type="http://schemas.openxmlformats.org/officeDocument/2006/relationships/oleObject" Target="../embeddings/oleObject6.bin"/><Relationship Id="rId15" Type="http://schemas.openxmlformats.org/officeDocument/2006/relationships/oleObject" Target="../embeddings/oleObject16.bin"/><Relationship Id="rId10" Type="http://schemas.openxmlformats.org/officeDocument/2006/relationships/oleObject" Target="../embeddings/oleObject11.bin"/><Relationship Id="rId4" Type="http://schemas.openxmlformats.org/officeDocument/2006/relationships/oleObject" Target="../embeddings/oleObject5.bin"/><Relationship Id="rId9" Type="http://schemas.openxmlformats.org/officeDocument/2006/relationships/oleObject" Target="../embeddings/oleObject10.bin"/><Relationship Id="rId14" Type="http://schemas.openxmlformats.org/officeDocument/2006/relationships/oleObject" Target="../embeddings/oleObject15.bin"/></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video" Target="file:///D:\paper\Video_based%20characer\0001.avi" TargetMode="External"/><Relationship Id="rId7" Type="http://schemas.openxmlformats.org/officeDocument/2006/relationships/notesSlide" Target="../notesSlides/notesSlide2.xml"/><Relationship Id="rId12" Type="http://schemas.openxmlformats.org/officeDocument/2006/relationships/image" Target="../media/image13.png"/><Relationship Id="rId2" Type="http://schemas.openxmlformats.org/officeDocument/2006/relationships/video" Target="file:///D:\paper\Video_based%20characer\0000.avi" TargetMode="External"/><Relationship Id="rId1" Type="http://schemas.openxmlformats.org/officeDocument/2006/relationships/video" Target="file:///D:\paper\Video_based%20characer\KongfuOutput.wmv" TargetMode="External"/><Relationship Id="rId6" Type="http://schemas.openxmlformats.org/officeDocument/2006/relationships/slideLayout" Target="../slideLayouts/slideLayout2.xml"/><Relationship Id="rId11" Type="http://schemas.openxmlformats.org/officeDocument/2006/relationships/image" Target="../media/image12.png"/><Relationship Id="rId5" Type="http://schemas.openxmlformats.org/officeDocument/2006/relationships/video" Target="file:///D:\paper\Video_based%20characer\0003.avi" TargetMode="External"/><Relationship Id="rId10" Type="http://schemas.openxmlformats.org/officeDocument/2006/relationships/image" Target="../media/image11.png"/><Relationship Id="rId4" Type="http://schemas.openxmlformats.org/officeDocument/2006/relationships/video" Target="file:///D:\paper\Video_based%20characer\0002.avi" TargetMode="External"/><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24.bin"/><Relationship Id="rId3" Type="http://schemas.openxmlformats.org/officeDocument/2006/relationships/notesSlide" Target="../notesSlides/notesSlide20.xml"/><Relationship Id="rId7" Type="http://schemas.openxmlformats.org/officeDocument/2006/relationships/oleObject" Target="../embeddings/oleObject23.bin"/><Relationship Id="rId12" Type="http://schemas.openxmlformats.org/officeDocument/2006/relationships/oleObject" Target="../embeddings/oleObject28.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22.bin"/><Relationship Id="rId11" Type="http://schemas.openxmlformats.org/officeDocument/2006/relationships/oleObject" Target="../embeddings/oleObject27.bin"/><Relationship Id="rId5" Type="http://schemas.openxmlformats.org/officeDocument/2006/relationships/oleObject" Target="../embeddings/oleObject21.bin"/><Relationship Id="rId10" Type="http://schemas.openxmlformats.org/officeDocument/2006/relationships/oleObject" Target="../embeddings/oleObject26.bin"/><Relationship Id="rId4" Type="http://schemas.openxmlformats.org/officeDocument/2006/relationships/oleObject" Target="../embeddings/oleObject20.bin"/><Relationship Id="rId9" Type="http://schemas.openxmlformats.org/officeDocument/2006/relationships/oleObject" Target="../embeddings/oleObject25.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oleObject" Target="../embeddings/oleObject30.bin"/><Relationship Id="rId4" Type="http://schemas.openxmlformats.org/officeDocument/2006/relationships/oleObject" Target="../embeddings/oleObject29.bin"/></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ideo" Target="file:///D:\paper\Video_based%20characer\KungFu.wmv" TargetMode="External"/><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ideo" Target="file:///D:\paper\Video_based%20characer\CatWalk.wmv" TargetMode="External"/><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ideo" Target="file:///D:\paper\Video_based%20characer\March.wmv" TargetMode="Externa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ideo" Target="file:///D:\paper\Video_based%20characer\RealWorld.wmv" TargetMode="External"/><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ideo" Target="file:///D:\paper\Video_based%20characer\userstudy1.wmv" TargetMode="External"/><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ideo" Target="file:///D:\paper\Video_based%20characer\userstudy2.wmv" TargetMode="External"/><Relationship Id="rId4" Type="http://schemas.openxmlformats.org/officeDocument/2006/relationships/image" Target="../media/image69.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ideo" Target="file:///D:\paper\Video_based%20characer\userstudy3.wmv" TargetMode="External"/><Relationship Id="rId4" Type="http://schemas.openxmlformats.org/officeDocument/2006/relationships/image" Target="../media/image70.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hyperlink" Target="http://upload.wikimedia.org/wikipedia/commons/9/9e/BBC_Research.png" TargetMode="External"/><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video" Target="file:///D:\paper\Video_based%20characer\RealWorld.wmv" TargetMode="External"/><Relationship Id="rId5" Type="http://schemas.openxmlformats.org/officeDocument/2006/relationships/image" Target="../media/image67.png"/><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标题 1"/>
          <p:cNvSpPr>
            <a:spLocks noGrp="1"/>
          </p:cNvSpPr>
          <p:nvPr>
            <p:ph type="ctrTitle"/>
          </p:nvPr>
        </p:nvSpPr>
        <p:spPr>
          <a:xfrm>
            <a:off x="685800" y="2286000"/>
            <a:ext cx="7772400" cy="571500"/>
          </a:xfrm>
        </p:spPr>
        <p:txBody>
          <a:bodyPr/>
          <a:lstStyle/>
          <a:p>
            <a:r>
              <a:rPr lang="en-US" altLang="zh-CN" smtClean="0"/>
              <a:t>Video-based Characters </a:t>
            </a:r>
            <a:br>
              <a:rPr lang="en-US" altLang="zh-CN" smtClean="0"/>
            </a:br>
            <a:r>
              <a:rPr lang="en-US" altLang="zh-CN" sz="1800" smtClean="0"/>
              <a:t>Creating New Human Performances from a Multi-view Video Database </a:t>
            </a:r>
            <a:endParaRPr lang="zh-CN" altLang="en-US" sz="1800" smtClean="0"/>
          </a:p>
        </p:txBody>
      </p:sp>
      <p:sp>
        <p:nvSpPr>
          <p:cNvPr id="3" name="副标题 2"/>
          <p:cNvSpPr>
            <a:spLocks noGrp="1"/>
          </p:cNvSpPr>
          <p:nvPr>
            <p:ph type="subTitle" idx="1"/>
          </p:nvPr>
        </p:nvSpPr>
        <p:spPr>
          <a:xfrm>
            <a:off x="71438" y="3186113"/>
            <a:ext cx="9001125" cy="742950"/>
          </a:xfrm>
        </p:spPr>
        <p:txBody>
          <a:bodyPr/>
          <a:lstStyle/>
          <a:p>
            <a:pPr>
              <a:buFont typeface="Arial" pitchFamily="34" charset="0"/>
              <a:buNone/>
              <a:defRPr/>
            </a:pPr>
            <a:r>
              <a:rPr lang="en-US" altLang="zh-CN" sz="1800" dirty="0" err="1" smtClean="0">
                <a:cs typeface="+mn-cs"/>
              </a:rPr>
              <a:t>Feng</a:t>
            </a:r>
            <a:r>
              <a:rPr lang="en-US" altLang="zh-CN" sz="1800" dirty="0" smtClean="0">
                <a:cs typeface="+mn-cs"/>
              </a:rPr>
              <a:t> </a:t>
            </a:r>
            <a:r>
              <a:rPr lang="en-US" altLang="zh-CN" sz="1800" dirty="0" err="1" smtClean="0">
                <a:cs typeface="+mn-cs"/>
              </a:rPr>
              <a:t>Xu</a:t>
            </a:r>
            <a:r>
              <a:rPr lang="zh-CN" altLang="en-US" sz="1800" baseline="30000" dirty="0" smtClean="0">
                <a:cs typeface="+mn-cs"/>
              </a:rPr>
              <a:t>＊</a:t>
            </a:r>
            <a:r>
              <a:rPr lang="en-US" altLang="zh-CN" sz="1800" dirty="0" smtClean="0">
                <a:cs typeface="+mn-cs"/>
              </a:rPr>
              <a:t> </a:t>
            </a:r>
            <a:r>
              <a:rPr lang="en-US" altLang="zh-CN" sz="1800" dirty="0" err="1" smtClean="0">
                <a:cs typeface="+mn-cs"/>
              </a:rPr>
              <a:t>Yebin</a:t>
            </a:r>
            <a:r>
              <a:rPr lang="en-US" altLang="zh-CN" sz="1800" dirty="0" smtClean="0">
                <a:cs typeface="+mn-cs"/>
              </a:rPr>
              <a:t> Liu</a:t>
            </a:r>
            <a:r>
              <a:rPr lang="zh-CN" altLang="en-US" sz="1800" baseline="30000" dirty="0" smtClean="0">
                <a:cs typeface="+mn-cs"/>
              </a:rPr>
              <a:t>＃</a:t>
            </a:r>
            <a:r>
              <a:rPr lang="en-US" altLang="zh-CN" sz="1800" dirty="0" smtClean="0">
                <a:cs typeface="+mn-cs"/>
              </a:rPr>
              <a:t> </a:t>
            </a:r>
            <a:r>
              <a:rPr lang="en-US" altLang="zh-CN" sz="1800" dirty="0" err="1" smtClean="0">
                <a:cs typeface="+mn-cs"/>
              </a:rPr>
              <a:t>Carsten</a:t>
            </a:r>
            <a:r>
              <a:rPr lang="en-US" altLang="zh-CN" sz="1800" dirty="0" smtClean="0">
                <a:cs typeface="+mn-cs"/>
              </a:rPr>
              <a:t> Stoll</a:t>
            </a:r>
            <a:r>
              <a:rPr lang="zh-CN" altLang="en-US" sz="1800" baseline="30000" dirty="0" smtClean="0">
                <a:cs typeface="+mn-cs"/>
              </a:rPr>
              <a:t>＃</a:t>
            </a:r>
            <a:r>
              <a:rPr lang="en-US" altLang="zh-CN" sz="1800" dirty="0" smtClean="0">
                <a:cs typeface="+mn-cs"/>
              </a:rPr>
              <a:t> James </a:t>
            </a:r>
            <a:r>
              <a:rPr lang="en-US" altLang="zh-CN" sz="1800" dirty="0" err="1" smtClean="0">
                <a:cs typeface="+mn-cs"/>
              </a:rPr>
              <a:t>Tompkin</a:t>
            </a:r>
            <a:r>
              <a:rPr lang="zh-CN" altLang="en-US" sz="1800" baseline="30000" dirty="0" smtClean="0">
                <a:cs typeface="+mn-cs"/>
              </a:rPr>
              <a:t>☆</a:t>
            </a:r>
            <a:r>
              <a:rPr lang="en-US" altLang="zh-CN" sz="1800" dirty="0" smtClean="0">
                <a:cs typeface="+mn-cs"/>
              </a:rPr>
              <a:t> </a:t>
            </a:r>
            <a:r>
              <a:rPr lang="en-US" altLang="zh-CN" sz="1800" dirty="0" err="1" smtClean="0">
                <a:cs typeface="+mn-cs"/>
              </a:rPr>
              <a:t>Gaurav</a:t>
            </a:r>
            <a:r>
              <a:rPr lang="en-US" altLang="zh-CN" sz="1800" dirty="0" smtClean="0">
                <a:cs typeface="+mn-cs"/>
              </a:rPr>
              <a:t> </a:t>
            </a:r>
            <a:r>
              <a:rPr lang="en-US" altLang="zh-CN" sz="1800" dirty="0" err="1" smtClean="0">
                <a:cs typeface="+mn-cs"/>
              </a:rPr>
              <a:t>Bharaj</a:t>
            </a:r>
            <a:r>
              <a:rPr lang="zh-CN" altLang="en-US" sz="1800" baseline="30000" dirty="0" smtClean="0">
                <a:cs typeface="+mn-cs"/>
              </a:rPr>
              <a:t>＃</a:t>
            </a:r>
            <a:r>
              <a:rPr lang="en-US" altLang="zh-CN" sz="1800" dirty="0" smtClean="0">
                <a:cs typeface="+mn-cs"/>
              </a:rPr>
              <a:t> </a:t>
            </a:r>
          </a:p>
          <a:p>
            <a:pPr>
              <a:buFont typeface="Arial" pitchFamily="34" charset="0"/>
              <a:buNone/>
              <a:defRPr/>
            </a:pPr>
            <a:r>
              <a:rPr lang="en-US" altLang="zh-CN" sz="1800" dirty="0" err="1" smtClean="0">
                <a:cs typeface="+mn-cs"/>
              </a:rPr>
              <a:t>Qionghai</a:t>
            </a:r>
            <a:r>
              <a:rPr lang="en-US" altLang="zh-CN" sz="1800" dirty="0" smtClean="0">
                <a:cs typeface="+mn-cs"/>
              </a:rPr>
              <a:t> Dai</a:t>
            </a:r>
            <a:r>
              <a:rPr lang="zh-CN" altLang="en-US" sz="1800" baseline="30000" dirty="0" smtClean="0">
                <a:cs typeface="+mn-cs"/>
              </a:rPr>
              <a:t>＊</a:t>
            </a:r>
            <a:r>
              <a:rPr lang="en-US" altLang="zh-CN" sz="1800" dirty="0" smtClean="0">
                <a:cs typeface="+mn-cs"/>
              </a:rPr>
              <a:t> Hans-Peter Seidel</a:t>
            </a:r>
            <a:r>
              <a:rPr lang="zh-CN" altLang="en-US" sz="1800" baseline="30000" dirty="0" smtClean="0">
                <a:cs typeface="+mn-cs"/>
              </a:rPr>
              <a:t>＃</a:t>
            </a:r>
            <a:r>
              <a:rPr lang="en-US" altLang="zh-CN" sz="1800" dirty="0" smtClean="0">
                <a:cs typeface="+mn-cs"/>
              </a:rPr>
              <a:t> Jan </a:t>
            </a:r>
            <a:r>
              <a:rPr lang="en-US" altLang="zh-CN" sz="1800" dirty="0" err="1" smtClean="0">
                <a:cs typeface="+mn-cs"/>
              </a:rPr>
              <a:t>Kautz</a:t>
            </a:r>
            <a:r>
              <a:rPr lang="zh-CN" altLang="en-US" sz="1800" baseline="30000" dirty="0" smtClean="0">
                <a:cs typeface="+mn-cs"/>
              </a:rPr>
              <a:t>☆</a:t>
            </a:r>
            <a:r>
              <a:rPr lang="en-US" altLang="zh-CN" sz="1800" dirty="0" smtClean="0">
                <a:cs typeface="+mn-cs"/>
              </a:rPr>
              <a:t> Christian </a:t>
            </a:r>
            <a:r>
              <a:rPr lang="en-US" altLang="zh-CN" sz="1800" dirty="0" err="1" smtClean="0">
                <a:cs typeface="+mn-cs"/>
              </a:rPr>
              <a:t>Theobalt</a:t>
            </a:r>
            <a:r>
              <a:rPr lang="zh-CN" altLang="en-US" sz="1800" baseline="30000" dirty="0" smtClean="0">
                <a:cs typeface="+mn-cs"/>
              </a:rPr>
              <a:t>＃</a:t>
            </a:r>
            <a:endParaRPr lang="en-US" altLang="zh-CN" sz="1800" dirty="0" smtClean="0">
              <a:cs typeface="+mn-cs"/>
            </a:endParaRPr>
          </a:p>
          <a:p>
            <a:pPr>
              <a:defRPr/>
            </a:pPr>
            <a:endParaRPr lang="zh-CN" altLang="en-US" dirty="0">
              <a:cs typeface="+mn-cs"/>
            </a:endParaRPr>
          </a:p>
        </p:txBody>
      </p:sp>
      <p:pic>
        <p:nvPicPr>
          <p:cNvPr id="8196" name="图片 3" descr="teaserFinal.jpg"/>
          <p:cNvPicPr>
            <a:picLocks noChangeAspect="1"/>
          </p:cNvPicPr>
          <p:nvPr/>
        </p:nvPicPr>
        <p:blipFill>
          <a:blip r:embed="rId3" cstate="print"/>
          <a:srcRect/>
          <a:stretch>
            <a:fillRect/>
          </a:stretch>
        </p:blipFill>
        <p:spPr bwMode="auto">
          <a:xfrm>
            <a:off x="954088" y="36513"/>
            <a:ext cx="7189787" cy="1963737"/>
          </a:xfrm>
          <a:prstGeom prst="rect">
            <a:avLst/>
          </a:prstGeom>
          <a:noFill/>
          <a:ln w="9525">
            <a:noFill/>
            <a:miter lim="800000"/>
            <a:headEnd/>
            <a:tailEnd/>
          </a:ln>
        </p:spPr>
      </p:pic>
      <p:sp>
        <p:nvSpPr>
          <p:cNvPr id="5" name="TextBox 4"/>
          <p:cNvSpPr txBox="1"/>
          <p:nvPr/>
        </p:nvSpPr>
        <p:spPr>
          <a:xfrm>
            <a:off x="1000125" y="4000500"/>
            <a:ext cx="7000875" cy="369888"/>
          </a:xfrm>
          <a:prstGeom prst="rect">
            <a:avLst/>
          </a:prstGeom>
          <a:noFill/>
          <a:ln cmpd="sng">
            <a:noFill/>
          </a:ln>
        </p:spPr>
        <p:txBody>
          <a:bodyPr>
            <a:spAutoFit/>
          </a:bodyPr>
          <a:lstStyle/>
          <a:p>
            <a:pPr>
              <a:defRPr/>
            </a:pPr>
            <a:r>
              <a:rPr lang="zh-CN" altLang="en-US" baseline="30000" dirty="0">
                <a:latin typeface="Arial" pitchFamily="34" charset="0"/>
                <a:ea typeface="宋体" pitchFamily="2" charset="-122"/>
              </a:rPr>
              <a:t>＊                       </a:t>
            </a:r>
            <a:r>
              <a:rPr lang="en-US" altLang="zh-CN" dirty="0">
                <a:solidFill>
                  <a:schemeClr val="tx1">
                    <a:tint val="75000"/>
                  </a:schemeClr>
                </a:solidFill>
                <a:latin typeface="Arial Unicode MS" pitchFamily="34" charset="-122"/>
                <a:ea typeface="+mn-ea"/>
              </a:rPr>
              <a:t>               </a:t>
            </a:r>
            <a:r>
              <a:rPr lang="zh-CN" altLang="en-US" baseline="30000" dirty="0">
                <a:latin typeface="Arial" pitchFamily="34" charset="0"/>
                <a:ea typeface="宋体" pitchFamily="2" charset="-122"/>
              </a:rPr>
              <a:t>☆</a:t>
            </a:r>
            <a:r>
              <a:rPr lang="zh-CN" altLang="en-US" dirty="0">
                <a:latin typeface="Arial" pitchFamily="34" charset="0"/>
                <a:ea typeface="宋体" pitchFamily="2" charset="-122"/>
              </a:rPr>
              <a:t>                             </a:t>
            </a:r>
            <a:r>
              <a:rPr lang="zh-CN" altLang="en-US" baseline="30000" dirty="0">
                <a:latin typeface="Arial" pitchFamily="34" charset="0"/>
                <a:ea typeface="宋体" pitchFamily="2" charset="-122"/>
              </a:rPr>
              <a:t>＃</a:t>
            </a:r>
            <a:r>
              <a:rPr lang="en-US" altLang="zh-CN" dirty="0">
                <a:solidFill>
                  <a:schemeClr val="tx1">
                    <a:tint val="75000"/>
                  </a:schemeClr>
                </a:solidFill>
                <a:latin typeface="Arial Unicode MS" pitchFamily="34" charset="-122"/>
                <a:ea typeface="+mn-ea"/>
              </a:rPr>
              <a:t> </a:t>
            </a:r>
            <a:endParaRPr lang="zh-CN" altLang="en-US" dirty="0">
              <a:solidFill>
                <a:schemeClr val="tx1">
                  <a:tint val="75000"/>
                </a:schemeClr>
              </a:solidFill>
              <a:latin typeface="Arial Unicode MS" pitchFamily="34" charset="-122"/>
              <a:ea typeface="+mn-ea"/>
            </a:endParaRPr>
          </a:p>
        </p:txBody>
      </p:sp>
      <p:grpSp>
        <p:nvGrpSpPr>
          <p:cNvPr id="8198" name="Group 7"/>
          <p:cNvGrpSpPr>
            <a:grpSpLocks/>
          </p:cNvGrpSpPr>
          <p:nvPr/>
        </p:nvGrpSpPr>
        <p:grpSpPr bwMode="auto">
          <a:xfrm>
            <a:off x="5357813" y="4071938"/>
            <a:ext cx="2643187" cy="428625"/>
            <a:chOff x="96" y="3888"/>
            <a:chExt cx="2225" cy="359"/>
          </a:xfrm>
        </p:grpSpPr>
        <p:pic>
          <p:nvPicPr>
            <p:cNvPr id="8201" name="Picture 8"/>
            <p:cNvPicPr>
              <a:picLocks noChangeAspect="1" noChangeArrowheads="1"/>
            </p:cNvPicPr>
            <p:nvPr/>
          </p:nvPicPr>
          <p:blipFill>
            <a:blip r:embed="rId4" cstate="print"/>
            <a:srcRect/>
            <a:stretch>
              <a:fillRect/>
            </a:stretch>
          </p:blipFill>
          <p:spPr bwMode="auto">
            <a:xfrm>
              <a:off x="576" y="3984"/>
              <a:ext cx="1745" cy="263"/>
            </a:xfrm>
            <a:prstGeom prst="rect">
              <a:avLst/>
            </a:prstGeom>
            <a:noFill/>
            <a:ln w="9525">
              <a:noFill/>
              <a:miter lim="800000"/>
              <a:headEnd/>
              <a:tailEnd/>
            </a:ln>
          </p:spPr>
        </p:pic>
        <p:pic>
          <p:nvPicPr>
            <p:cNvPr id="8202" name="Picture 9"/>
            <p:cNvPicPr>
              <a:picLocks noChangeAspect="1" noChangeArrowheads="1"/>
            </p:cNvPicPr>
            <p:nvPr/>
          </p:nvPicPr>
          <p:blipFill>
            <a:blip r:embed="rId5" cstate="print"/>
            <a:srcRect/>
            <a:stretch>
              <a:fillRect/>
            </a:stretch>
          </p:blipFill>
          <p:spPr bwMode="auto">
            <a:xfrm>
              <a:off x="96" y="3888"/>
              <a:ext cx="336" cy="336"/>
            </a:xfrm>
            <a:prstGeom prst="rect">
              <a:avLst/>
            </a:prstGeom>
            <a:noFill/>
            <a:ln w="9525">
              <a:noFill/>
              <a:miter lim="800000"/>
              <a:headEnd/>
              <a:tailEnd/>
            </a:ln>
          </p:spPr>
        </p:pic>
      </p:grpSp>
      <p:pic>
        <p:nvPicPr>
          <p:cNvPr id="8199" name="图片 11" descr="logo.png"/>
          <p:cNvPicPr>
            <a:picLocks noChangeAspect="1"/>
          </p:cNvPicPr>
          <p:nvPr/>
        </p:nvPicPr>
        <p:blipFill>
          <a:blip r:embed="rId6" cstate="print"/>
          <a:srcRect/>
          <a:stretch>
            <a:fillRect/>
          </a:stretch>
        </p:blipFill>
        <p:spPr bwMode="auto">
          <a:xfrm>
            <a:off x="1285875" y="4071938"/>
            <a:ext cx="1052513" cy="406400"/>
          </a:xfrm>
          <a:prstGeom prst="rect">
            <a:avLst/>
          </a:prstGeom>
          <a:noFill/>
          <a:ln w="9525">
            <a:noFill/>
            <a:miter lim="800000"/>
            <a:headEnd/>
            <a:tailEnd/>
          </a:ln>
        </p:spPr>
      </p:pic>
      <p:pic>
        <p:nvPicPr>
          <p:cNvPr id="8200" name="图片 9" descr="png-logo-white-small.bmp"/>
          <p:cNvPicPr>
            <a:picLocks noChangeAspect="1"/>
          </p:cNvPicPr>
          <p:nvPr/>
        </p:nvPicPr>
        <p:blipFill>
          <a:blip r:embed="rId7" cstate="print"/>
          <a:srcRect l="19720"/>
          <a:stretch>
            <a:fillRect/>
          </a:stretch>
        </p:blipFill>
        <p:spPr bwMode="auto">
          <a:xfrm>
            <a:off x="3357563" y="4000500"/>
            <a:ext cx="1163637" cy="428625"/>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标题 1"/>
          <p:cNvSpPr>
            <a:spLocks noGrp="1"/>
          </p:cNvSpPr>
          <p:nvPr>
            <p:ph type="title"/>
          </p:nvPr>
        </p:nvSpPr>
        <p:spPr>
          <a:xfrm>
            <a:off x="457200" y="53975"/>
            <a:ext cx="8229600" cy="660400"/>
          </a:xfrm>
        </p:spPr>
        <p:txBody>
          <a:bodyPr/>
          <a:lstStyle/>
          <a:p>
            <a:r>
              <a:rPr lang="en-US" altLang="zh-CN" smtClean="0"/>
              <a:t>Outline</a:t>
            </a:r>
            <a:endParaRPr lang="zh-CN" altLang="en-US" smtClean="0"/>
          </a:p>
        </p:txBody>
      </p:sp>
      <p:sp>
        <p:nvSpPr>
          <p:cNvPr id="17411" name="内容占位符 2"/>
          <p:cNvSpPr>
            <a:spLocks noGrp="1"/>
          </p:cNvSpPr>
          <p:nvPr>
            <p:ph idx="1"/>
          </p:nvPr>
        </p:nvSpPr>
        <p:spPr>
          <a:xfrm>
            <a:off x="457200" y="857250"/>
            <a:ext cx="8229600" cy="3786188"/>
          </a:xfrm>
        </p:spPr>
        <p:txBody>
          <a:bodyPr/>
          <a:lstStyle/>
          <a:p>
            <a:pPr marL="0" indent="0">
              <a:buFont typeface="Arial" charset="0"/>
              <a:buNone/>
            </a:pPr>
            <a:endParaRPr lang="en-US" altLang="zh-CN" smtClean="0"/>
          </a:p>
          <a:p>
            <a:pPr lvl="1"/>
            <a:endParaRPr lang="en-US" altLang="zh-CN" smtClean="0"/>
          </a:p>
          <a:p>
            <a:pPr lvl="1"/>
            <a:endParaRPr lang="en-US" altLang="zh-CN" smtClean="0"/>
          </a:p>
          <a:p>
            <a:pPr lvl="1"/>
            <a:endParaRPr lang="en-US" altLang="zh-CN" smtClean="0"/>
          </a:p>
          <a:p>
            <a:pPr lvl="1"/>
            <a:endParaRPr lang="en-US" altLang="zh-CN" smtClean="0"/>
          </a:p>
          <a:p>
            <a:pPr lvl="1"/>
            <a:endParaRPr lang="en-US" altLang="zh-CN" smtClean="0"/>
          </a:p>
          <a:p>
            <a:pPr lvl="1"/>
            <a:endParaRPr lang="en-US" altLang="zh-CN" smtClean="0"/>
          </a:p>
          <a:p>
            <a:pPr lvl="1"/>
            <a:endParaRPr lang="zh-CN" altLang="en-US" smtClean="0"/>
          </a:p>
        </p:txBody>
      </p:sp>
      <p:sp>
        <p:nvSpPr>
          <p:cNvPr id="5" name="上箭头 4"/>
          <p:cNvSpPr/>
          <p:nvPr/>
        </p:nvSpPr>
        <p:spPr bwMode="auto">
          <a:xfrm>
            <a:off x="2500313" y="3214688"/>
            <a:ext cx="428625" cy="322262"/>
          </a:xfrm>
          <a:prstGeom prst="upArrow">
            <a:avLst/>
          </a:prstGeom>
          <a:solidFill>
            <a:schemeClr val="accent2"/>
          </a:solidFill>
          <a:ln w="3175" algn="ctr">
            <a:solidFill>
              <a:schemeClr val="tx1"/>
            </a:solidFill>
            <a:miter lim="800000"/>
            <a:headEnd/>
            <a:tailEnd/>
          </a:ln>
          <a:effectLst>
            <a:outerShdw dist="57150" dir="2700000" algn="ctr" rotWithShape="0">
              <a:srgbClr val="888888">
                <a:alpha val="50000"/>
              </a:srgbClr>
            </a:outerShdw>
          </a:effectLst>
        </p:spPr>
        <p:txBody>
          <a:bodyPr lIns="91446" tIns="91446" rIns="91446" bIns="91446" anchor="ctr"/>
          <a:lstStyle/>
          <a:p>
            <a:pPr algn="ctr" fontAlgn="auto">
              <a:spcBef>
                <a:spcPts val="0"/>
              </a:spcBef>
              <a:spcAft>
                <a:spcPts val="0"/>
              </a:spcAft>
              <a:defRPr/>
            </a:pPr>
            <a:endParaRPr lang="zh-CN" altLang="en-US" sz="2800">
              <a:solidFill>
                <a:schemeClr val="bg1"/>
              </a:solidFill>
              <a:effectLst>
                <a:outerShdw blurRad="38100" dist="38100" dir="2700000" algn="tl">
                  <a:srgbClr val="000000">
                    <a:alpha val="43137"/>
                  </a:srgbClr>
                </a:outerShdw>
              </a:effectLst>
              <a:latin typeface="黑体" pitchFamily="2" charset="-122"/>
              <a:ea typeface="黑体" pitchFamily="2" charset="-122"/>
            </a:endParaRPr>
          </a:p>
        </p:txBody>
      </p:sp>
      <p:sp>
        <p:nvSpPr>
          <p:cNvPr id="17413" name="Rectangle 41"/>
          <p:cNvSpPr>
            <a:spLocks noChangeArrowheads="1"/>
          </p:cNvSpPr>
          <p:nvPr/>
        </p:nvSpPr>
        <p:spPr bwMode="auto">
          <a:xfrm>
            <a:off x="928688" y="3832225"/>
            <a:ext cx="2928937" cy="1168400"/>
          </a:xfrm>
          <a:prstGeom prst="rect">
            <a:avLst/>
          </a:prstGeom>
          <a:solidFill>
            <a:schemeClr val="bg1">
              <a:alpha val="81175"/>
            </a:schemeClr>
          </a:solidFill>
          <a:ln w="9525">
            <a:noFill/>
            <a:miter lim="800000"/>
            <a:headEnd/>
            <a:tailEnd/>
          </a:ln>
        </p:spPr>
        <p:txBody>
          <a:bodyPr wrap="none" anchor="ctr"/>
          <a:lstStyle/>
          <a:p>
            <a:pPr algn="ctr"/>
            <a:endParaRPr lang="zh-CN" altLang="en-US" b="1">
              <a:latin typeface="Calibri" pitchFamily="34" charset="0"/>
              <a:ea typeface="幼圆" pitchFamily="49" charset="-122"/>
            </a:endParaRPr>
          </a:p>
        </p:txBody>
      </p:sp>
      <p:sp>
        <p:nvSpPr>
          <p:cNvPr id="7" name="Text Box 22"/>
          <p:cNvSpPr txBox="1">
            <a:spLocks noChangeArrowheads="1"/>
          </p:cNvSpPr>
          <p:nvPr/>
        </p:nvSpPr>
        <p:spPr bwMode="auto">
          <a:xfrm>
            <a:off x="1000125" y="3643313"/>
            <a:ext cx="7143750" cy="857250"/>
          </a:xfrm>
          <a:prstGeom prst="rect">
            <a:avLst/>
          </a:prstGeom>
          <a:solidFill>
            <a:srgbClr val="FFFFFF"/>
          </a:solidFill>
          <a:ln w="76200">
            <a:solidFill>
              <a:srgbClr val="D60093"/>
            </a:solidFill>
            <a:miter lim="800000"/>
            <a:headEnd/>
            <a:tailEnd/>
          </a:ln>
        </p:spPr>
        <p:txBody>
          <a:bodyPr/>
          <a:lstStyle/>
          <a:p>
            <a:pPr marL="285750" indent="-285750" eaLnBrk="0" hangingPunct="0">
              <a:spcBef>
                <a:spcPct val="20000"/>
              </a:spcBef>
              <a:buFont typeface="Arial" charset="0"/>
              <a:buChar char="–"/>
              <a:defRPr/>
            </a:pPr>
            <a:r>
              <a:rPr lang="en-US" altLang="zh-CN" sz="2000" dirty="0" smtClean="0">
                <a:latin typeface="Arial Unicode MS" pitchFamily="34" charset="-128"/>
                <a:ea typeface="+mn-ea"/>
                <a:cs typeface="宋体"/>
              </a:rPr>
              <a:t>Database:</a:t>
            </a:r>
            <a:endParaRPr lang="en-US" altLang="zh-CN" sz="2000" dirty="0">
              <a:latin typeface="Arial Unicode MS" pitchFamily="34" charset="-128"/>
              <a:ea typeface="+mn-ea"/>
              <a:cs typeface="宋体"/>
            </a:endParaRPr>
          </a:p>
          <a:p>
            <a:pPr marL="742950" lvl="1" indent="-285750" eaLnBrk="0" hangingPunct="0">
              <a:spcBef>
                <a:spcPct val="20000"/>
              </a:spcBef>
              <a:buFont typeface="Arial" charset="0"/>
              <a:buChar char="–"/>
              <a:defRPr/>
            </a:pPr>
            <a:r>
              <a:rPr lang="en-US" altLang="zh-CN" sz="2000" dirty="0">
                <a:solidFill>
                  <a:srgbClr val="0070C0"/>
                </a:solidFill>
                <a:latin typeface="Arial Unicode MS" pitchFamily="34" charset="-128"/>
                <a:ea typeface="+mn-ea"/>
                <a:cs typeface="宋体"/>
              </a:rPr>
              <a:t>Multi-view frames, 3D skeletons and mesh </a:t>
            </a:r>
            <a:r>
              <a:rPr lang="en-US" altLang="zh-CN" sz="2000" dirty="0" smtClean="0">
                <a:solidFill>
                  <a:srgbClr val="0070C0"/>
                </a:solidFill>
                <a:latin typeface="Arial Unicode MS" pitchFamily="34" charset="-128"/>
                <a:ea typeface="+mn-ea"/>
                <a:cs typeface="宋体"/>
              </a:rPr>
              <a:t>surfaces.</a:t>
            </a:r>
            <a:endParaRPr lang="en-US" altLang="zh-CN" sz="2000" dirty="0">
              <a:solidFill>
                <a:srgbClr val="0070C0"/>
              </a:solidFill>
              <a:latin typeface="Arial Unicode MS" pitchFamily="34" charset="-128"/>
              <a:ea typeface="+mn-ea"/>
              <a:cs typeface="宋体"/>
            </a:endParaRPr>
          </a:p>
        </p:txBody>
      </p:sp>
      <p:pic>
        <p:nvPicPr>
          <p:cNvPr id="17415" name="图片 11" descr="overview2.png"/>
          <p:cNvPicPr>
            <a:picLocks noChangeAspect="1"/>
          </p:cNvPicPr>
          <p:nvPr/>
        </p:nvPicPr>
        <p:blipFill>
          <a:blip r:embed="rId3" cstate="print"/>
          <a:srcRect/>
          <a:stretch>
            <a:fillRect/>
          </a:stretch>
        </p:blipFill>
        <p:spPr bwMode="auto">
          <a:xfrm>
            <a:off x="1108075" y="1428750"/>
            <a:ext cx="6927850" cy="1651000"/>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nputMeshSkel.wmv">
            <a:hlinkClick r:id="" action="ppaction://media"/>
          </p:cNvPr>
          <p:cNvPicPr>
            <a:picLocks noRot="1" noChangeAspect="1"/>
          </p:cNvPicPr>
          <p:nvPr>
            <a:videoFile r:link="rId1"/>
          </p:nvPr>
        </p:nvPicPr>
        <p:blipFill>
          <a:blip r:embed="rId4" cstate="print"/>
          <a:srcRect/>
          <a:stretch>
            <a:fillRect/>
          </a:stretch>
        </p:blipFill>
        <p:spPr bwMode="auto">
          <a:xfrm>
            <a:off x="1214438" y="1285875"/>
            <a:ext cx="6477000" cy="3643313"/>
          </a:xfrm>
          <a:prstGeom prst="rect">
            <a:avLst/>
          </a:prstGeom>
          <a:noFill/>
          <a:ln w="9525">
            <a:noFill/>
            <a:miter lim="800000"/>
            <a:headEnd/>
            <a:tailEnd/>
          </a:ln>
        </p:spPr>
      </p:pic>
      <p:sp>
        <p:nvSpPr>
          <p:cNvPr id="18435" name="标题 1"/>
          <p:cNvSpPr>
            <a:spLocks noGrp="1"/>
          </p:cNvSpPr>
          <p:nvPr>
            <p:ph type="title"/>
          </p:nvPr>
        </p:nvSpPr>
        <p:spPr>
          <a:xfrm>
            <a:off x="457200" y="53975"/>
            <a:ext cx="8229600" cy="660400"/>
          </a:xfrm>
        </p:spPr>
        <p:txBody>
          <a:bodyPr/>
          <a:lstStyle/>
          <a:p>
            <a:r>
              <a:rPr lang="en-US" altLang="zh-CN" smtClean="0"/>
              <a:t>Multi-view database</a:t>
            </a:r>
            <a:endParaRPr lang="zh-CN" altLang="en-US" smtClean="0"/>
          </a:p>
        </p:txBody>
      </p:sp>
      <p:sp>
        <p:nvSpPr>
          <p:cNvPr id="18436" name="内容占位符 2"/>
          <p:cNvSpPr>
            <a:spLocks noGrp="1"/>
          </p:cNvSpPr>
          <p:nvPr>
            <p:ph idx="1"/>
          </p:nvPr>
        </p:nvSpPr>
        <p:spPr>
          <a:xfrm>
            <a:off x="457200" y="857250"/>
            <a:ext cx="8229600" cy="3786188"/>
          </a:xfrm>
        </p:spPr>
        <p:txBody>
          <a:bodyPr/>
          <a:lstStyle/>
          <a:p>
            <a:r>
              <a:rPr lang="en-US" altLang="zh-CN" smtClean="0"/>
              <a:t>3D scan &amp; skeleton embedding:</a:t>
            </a:r>
            <a:endParaRPr lang="zh-CN" altLang="en-US" smtClean="0"/>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标题 1"/>
          <p:cNvSpPr>
            <a:spLocks noGrp="1"/>
          </p:cNvSpPr>
          <p:nvPr>
            <p:ph type="title"/>
          </p:nvPr>
        </p:nvSpPr>
        <p:spPr>
          <a:xfrm>
            <a:off x="457200" y="53975"/>
            <a:ext cx="8229600" cy="660400"/>
          </a:xfrm>
        </p:spPr>
        <p:txBody>
          <a:bodyPr/>
          <a:lstStyle/>
          <a:p>
            <a:r>
              <a:rPr lang="en-US" altLang="zh-CN" smtClean="0"/>
              <a:t>Multi-view database</a:t>
            </a:r>
            <a:endParaRPr lang="zh-CN" altLang="en-US" smtClean="0"/>
          </a:p>
        </p:txBody>
      </p:sp>
      <p:sp>
        <p:nvSpPr>
          <p:cNvPr id="19459" name="内容占位符 2"/>
          <p:cNvSpPr>
            <a:spLocks noGrp="1"/>
          </p:cNvSpPr>
          <p:nvPr>
            <p:ph idx="1"/>
          </p:nvPr>
        </p:nvSpPr>
        <p:spPr>
          <a:xfrm>
            <a:off x="457200" y="857250"/>
            <a:ext cx="8229600" cy="3786188"/>
          </a:xfrm>
        </p:spPr>
        <p:txBody>
          <a:bodyPr/>
          <a:lstStyle/>
          <a:p>
            <a:r>
              <a:rPr lang="en-US" altLang="zh-CN" smtClean="0"/>
              <a:t>Multi-view capture &amp; motion tracking:</a:t>
            </a:r>
            <a:endParaRPr lang="zh-CN" altLang="en-US" smtClean="0"/>
          </a:p>
        </p:txBody>
      </p:sp>
      <p:pic>
        <p:nvPicPr>
          <p:cNvPr id="4" name="Database.wmv">
            <a:hlinkClick r:id="" action="ppaction://media"/>
          </p:cNvPr>
          <p:cNvPicPr>
            <a:picLocks noRot="1" noChangeAspect="1"/>
          </p:cNvPicPr>
          <p:nvPr>
            <a:videoFile r:link="rId1"/>
          </p:nvPr>
        </p:nvPicPr>
        <p:blipFill>
          <a:blip r:embed="rId4" cstate="print"/>
          <a:srcRect/>
          <a:stretch>
            <a:fillRect/>
          </a:stretch>
        </p:blipFill>
        <p:spPr bwMode="auto">
          <a:xfrm>
            <a:off x="1485900" y="1428750"/>
            <a:ext cx="5943600" cy="3343275"/>
          </a:xfrm>
          <a:prstGeom prst="rect">
            <a:avLst/>
          </a:prstGeom>
          <a:noFill/>
          <a:ln w="9525">
            <a:noFill/>
            <a:miter lim="800000"/>
            <a:headEnd/>
            <a:tailEnd/>
          </a:ln>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标题 1"/>
          <p:cNvSpPr>
            <a:spLocks noGrp="1"/>
          </p:cNvSpPr>
          <p:nvPr>
            <p:ph type="title"/>
          </p:nvPr>
        </p:nvSpPr>
        <p:spPr>
          <a:xfrm>
            <a:off x="457200" y="53975"/>
            <a:ext cx="8229600" cy="660400"/>
          </a:xfrm>
        </p:spPr>
        <p:txBody>
          <a:bodyPr/>
          <a:lstStyle/>
          <a:p>
            <a:r>
              <a:rPr lang="en-US" altLang="zh-CN" smtClean="0"/>
              <a:t>Outline</a:t>
            </a:r>
            <a:endParaRPr lang="zh-CN" altLang="en-US" smtClean="0"/>
          </a:p>
        </p:txBody>
      </p:sp>
      <p:sp>
        <p:nvSpPr>
          <p:cNvPr id="20483" name="内容占位符 2"/>
          <p:cNvSpPr>
            <a:spLocks noGrp="1"/>
          </p:cNvSpPr>
          <p:nvPr>
            <p:ph idx="1"/>
          </p:nvPr>
        </p:nvSpPr>
        <p:spPr>
          <a:xfrm>
            <a:off x="457200" y="857250"/>
            <a:ext cx="8229600" cy="3786188"/>
          </a:xfrm>
        </p:spPr>
        <p:txBody>
          <a:bodyPr/>
          <a:lstStyle/>
          <a:p>
            <a:pPr marL="0" indent="0">
              <a:buFont typeface="Arial" charset="0"/>
              <a:buNone/>
            </a:pPr>
            <a:endParaRPr lang="en-US" altLang="zh-CN" smtClean="0"/>
          </a:p>
          <a:p>
            <a:pPr lvl="1"/>
            <a:endParaRPr lang="en-US" altLang="zh-CN" smtClean="0"/>
          </a:p>
          <a:p>
            <a:pPr lvl="1"/>
            <a:endParaRPr lang="en-US" altLang="zh-CN" smtClean="0"/>
          </a:p>
          <a:p>
            <a:pPr lvl="1"/>
            <a:endParaRPr lang="en-US" altLang="zh-CN" smtClean="0"/>
          </a:p>
          <a:p>
            <a:pPr lvl="1"/>
            <a:endParaRPr lang="en-US" altLang="zh-CN" smtClean="0"/>
          </a:p>
          <a:p>
            <a:pPr lvl="1"/>
            <a:endParaRPr lang="en-US" altLang="zh-CN" smtClean="0"/>
          </a:p>
          <a:p>
            <a:pPr lvl="1"/>
            <a:endParaRPr lang="en-US" altLang="zh-CN" smtClean="0"/>
          </a:p>
          <a:p>
            <a:pPr lvl="1"/>
            <a:endParaRPr lang="zh-CN" altLang="en-US" smtClean="0"/>
          </a:p>
        </p:txBody>
      </p:sp>
      <p:sp>
        <p:nvSpPr>
          <p:cNvPr id="5" name="上箭头 4"/>
          <p:cNvSpPr/>
          <p:nvPr/>
        </p:nvSpPr>
        <p:spPr bwMode="auto">
          <a:xfrm>
            <a:off x="4286250" y="3214688"/>
            <a:ext cx="428625" cy="322262"/>
          </a:xfrm>
          <a:prstGeom prst="upArrow">
            <a:avLst/>
          </a:prstGeom>
          <a:solidFill>
            <a:schemeClr val="accent2"/>
          </a:solidFill>
          <a:ln w="3175" algn="ctr">
            <a:solidFill>
              <a:schemeClr val="tx1"/>
            </a:solidFill>
            <a:miter lim="800000"/>
            <a:headEnd/>
            <a:tailEnd/>
          </a:ln>
          <a:effectLst>
            <a:outerShdw dist="57150" dir="2700000" algn="ctr" rotWithShape="0">
              <a:srgbClr val="888888">
                <a:alpha val="50000"/>
              </a:srgbClr>
            </a:outerShdw>
          </a:effectLst>
        </p:spPr>
        <p:txBody>
          <a:bodyPr lIns="91446" tIns="91446" rIns="91446" bIns="91446" anchor="ctr"/>
          <a:lstStyle/>
          <a:p>
            <a:pPr algn="ctr" fontAlgn="auto">
              <a:spcBef>
                <a:spcPts val="0"/>
              </a:spcBef>
              <a:spcAft>
                <a:spcPts val="0"/>
              </a:spcAft>
              <a:defRPr/>
            </a:pPr>
            <a:endParaRPr lang="zh-CN" altLang="en-US" sz="2800">
              <a:solidFill>
                <a:schemeClr val="bg1"/>
              </a:solidFill>
              <a:effectLst>
                <a:outerShdw blurRad="38100" dist="38100" dir="2700000" algn="tl">
                  <a:srgbClr val="000000">
                    <a:alpha val="43137"/>
                  </a:srgbClr>
                </a:outerShdw>
              </a:effectLst>
              <a:latin typeface="黑体" pitchFamily="2" charset="-122"/>
              <a:ea typeface="黑体" pitchFamily="2" charset="-122"/>
            </a:endParaRPr>
          </a:p>
        </p:txBody>
      </p:sp>
      <p:sp>
        <p:nvSpPr>
          <p:cNvPr id="6" name="Rectangle 41"/>
          <p:cNvSpPr>
            <a:spLocks noChangeArrowheads="1"/>
          </p:cNvSpPr>
          <p:nvPr/>
        </p:nvSpPr>
        <p:spPr bwMode="auto">
          <a:xfrm>
            <a:off x="928688" y="3832225"/>
            <a:ext cx="2928937" cy="1168400"/>
          </a:xfrm>
          <a:prstGeom prst="rect">
            <a:avLst/>
          </a:prstGeom>
          <a:solidFill>
            <a:schemeClr val="bg1">
              <a:alpha val="81175"/>
            </a:schemeClr>
          </a:solidFill>
          <a:ln w="9525">
            <a:noFill/>
            <a:miter lim="800000"/>
            <a:headEnd/>
            <a:tailEnd/>
          </a:ln>
        </p:spPr>
        <p:txBody>
          <a:bodyPr wrap="none" anchor="ctr"/>
          <a:lstStyle/>
          <a:p>
            <a:pPr algn="ctr"/>
            <a:endParaRPr lang="zh-CN" altLang="en-US" b="1">
              <a:latin typeface="Calibri" pitchFamily="34" charset="0"/>
              <a:ea typeface="幼圆" pitchFamily="49" charset="-122"/>
            </a:endParaRPr>
          </a:p>
        </p:txBody>
      </p:sp>
      <p:sp>
        <p:nvSpPr>
          <p:cNvPr id="7" name="Text Box 22"/>
          <p:cNvSpPr txBox="1">
            <a:spLocks noChangeArrowheads="1"/>
          </p:cNvSpPr>
          <p:nvPr/>
        </p:nvSpPr>
        <p:spPr bwMode="auto">
          <a:xfrm>
            <a:off x="1000125" y="3643313"/>
            <a:ext cx="7143750" cy="857250"/>
          </a:xfrm>
          <a:prstGeom prst="rect">
            <a:avLst/>
          </a:prstGeom>
          <a:solidFill>
            <a:srgbClr val="FFFFFF"/>
          </a:solidFill>
          <a:ln w="76200">
            <a:solidFill>
              <a:srgbClr val="D60093"/>
            </a:solidFill>
            <a:miter lim="800000"/>
            <a:headEnd/>
            <a:tailEnd/>
          </a:ln>
        </p:spPr>
        <p:txBody>
          <a:bodyPr/>
          <a:lstStyle/>
          <a:p>
            <a:pPr marL="285750" indent="-285750" eaLnBrk="0" hangingPunct="0">
              <a:spcBef>
                <a:spcPct val="20000"/>
              </a:spcBef>
              <a:buFont typeface="Arial" charset="0"/>
              <a:buChar char="–"/>
              <a:defRPr/>
            </a:pPr>
            <a:r>
              <a:rPr lang="en-US" altLang="zh-CN" sz="2000" dirty="0" smtClean="0">
                <a:latin typeface="Arial Unicode MS" pitchFamily="34" charset="-128"/>
                <a:ea typeface="+mn-ea"/>
                <a:cs typeface="宋体"/>
              </a:rPr>
              <a:t>Query:</a:t>
            </a:r>
            <a:endParaRPr lang="en-US" altLang="zh-CN" sz="2000" dirty="0">
              <a:latin typeface="Arial Unicode MS" pitchFamily="34" charset="-128"/>
              <a:ea typeface="+mn-ea"/>
              <a:cs typeface="宋体"/>
            </a:endParaRPr>
          </a:p>
          <a:p>
            <a:pPr marL="742950" lvl="1" indent="-285750" eaLnBrk="0" hangingPunct="0">
              <a:spcBef>
                <a:spcPct val="20000"/>
              </a:spcBef>
              <a:buFont typeface="Arial" charset="0"/>
              <a:buChar char="–"/>
              <a:defRPr/>
            </a:pPr>
            <a:r>
              <a:rPr lang="en-GB" altLang="zh-CN" sz="2000" dirty="0">
                <a:solidFill>
                  <a:srgbClr val="0070C0"/>
                </a:solidFill>
                <a:latin typeface="Arial Unicode MS" pitchFamily="34" charset="-128"/>
                <a:ea typeface="+mn-ea"/>
                <a:cs typeface="宋体"/>
              </a:rPr>
              <a:t>S</a:t>
            </a:r>
            <a:r>
              <a:rPr lang="en-GB" altLang="zh-CN" sz="2000" dirty="0" smtClean="0">
                <a:solidFill>
                  <a:srgbClr val="0070C0"/>
                </a:solidFill>
                <a:latin typeface="Arial Unicode MS" pitchFamily="34" charset="-128"/>
                <a:ea typeface="+mn-ea"/>
                <a:cs typeface="宋体"/>
              </a:rPr>
              <a:t>keleton </a:t>
            </a:r>
            <a:r>
              <a:rPr lang="en-GB" altLang="zh-CN" sz="2000" dirty="0">
                <a:solidFill>
                  <a:srgbClr val="0070C0"/>
                </a:solidFill>
                <a:latin typeface="Arial Unicode MS" pitchFamily="34" charset="-128"/>
                <a:ea typeface="+mn-ea"/>
                <a:cs typeface="宋体"/>
              </a:rPr>
              <a:t>sequence</a:t>
            </a:r>
            <a:r>
              <a:rPr lang="en-US" altLang="zh-CN" sz="2000" dirty="0">
                <a:solidFill>
                  <a:srgbClr val="0070C0"/>
                </a:solidFill>
                <a:latin typeface="Arial Unicode MS" pitchFamily="34" charset="-128"/>
                <a:ea typeface="+mn-ea"/>
                <a:cs typeface="宋体"/>
              </a:rPr>
              <a:t> and camera </a:t>
            </a:r>
            <a:r>
              <a:rPr lang="en-US" altLang="zh-CN" sz="2000" dirty="0" smtClean="0">
                <a:solidFill>
                  <a:srgbClr val="0070C0"/>
                </a:solidFill>
                <a:latin typeface="Arial Unicode MS" pitchFamily="34" charset="-128"/>
                <a:ea typeface="+mn-ea"/>
                <a:cs typeface="宋体"/>
              </a:rPr>
              <a:t>sequence.</a:t>
            </a:r>
            <a:endParaRPr lang="en-US" altLang="zh-CN" sz="2000" dirty="0">
              <a:solidFill>
                <a:srgbClr val="0070C0"/>
              </a:solidFill>
              <a:latin typeface="Arial Unicode MS" pitchFamily="34" charset="-128"/>
              <a:ea typeface="+mn-ea"/>
              <a:cs typeface="宋体"/>
            </a:endParaRPr>
          </a:p>
        </p:txBody>
      </p:sp>
      <p:pic>
        <p:nvPicPr>
          <p:cNvPr id="20487" name="图片 8" descr="overview2.png"/>
          <p:cNvPicPr>
            <a:picLocks noChangeAspect="1"/>
          </p:cNvPicPr>
          <p:nvPr/>
        </p:nvPicPr>
        <p:blipFill>
          <a:blip r:embed="rId3" cstate="print"/>
          <a:srcRect/>
          <a:stretch>
            <a:fillRect/>
          </a:stretch>
        </p:blipFill>
        <p:spPr bwMode="auto">
          <a:xfrm>
            <a:off x="1108075" y="1428750"/>
            <a:ext cx="6927850" cy="1651000"/>
          </a:xfrm>
          <a:prstGeom prst="rect">
            <a:avLst/>
          </a:prstGeom>
          <a:noFill/>
          <a:ln w="9525">
            <a:noFill/>
            <a:miter lim="800000"/>
            <a:headEnd/>
            <a:tailEnd/>
          </a:ln>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标题 1"/>
          <p:cNvSpPr>
            <a:spLocks noGrp="1"/>
          </p:cNvSpPr>
          <p:nvPr>
            <p:ph type="title"/>
          </p:nvPr>
        </p:nvSpPr>
        <p:spPr>
          <a:xfrm>
            <a:off x="457200" y="53975"/>
            <a:ext cx="8229600" cy="660400"/>
          </a:xfrm>
        </p:spPr>
        <p:txBody>
          <a:bodyPr/>
          <a:lstStyle/>
          <a:p>
            <a:r>
              <a:rPr lang="en-US" altLang="zh-CN" smtClean="0"/>
              <a:t>Skeleton &amp; Camera </a:t>
            </a:r>
            <a:endParaRPr lang="zh-CN" altLang="en-US" smtClean="0"/>
          </a:p>
        </p:txBody>
      </p:sp>
      <p:sp>
        <p:nvSpPr>
          <p:cNvPr id="21507" name="内容占位符 2"/>
          <p:cNvSpPr>
            <a:spLocks noGrp="1"/>
          </p:cNvSpPr>
          <p:nvPr>
            <p:ph idx="1"/>
          </p:nvPr>
        </p:nvSpPr>
        <p:spPr>
          <a:xfrm>
            <a:off x="395288" y="1704975"/>
            <a:ext cx="8229600" cy="2433638"/>
          </a:xfrm>
        </p:spPr>
        <p:txBody>
          <a:bodyPr/>
          <a:lstStyle/>
          <a:p>
            <a:r>
              <a:rPr lang="en-US" altLang="zh-CN" dirty="0" smtClean="0"/>
              <a:t>Skeleton sequence:</a:t>
            </a:r>
          </a:p>
          <a:p>
            <a:pPr lvl="1"/>
            <a:r>
              <a:rPr lang="en-US" altLang="zh-CN" dirty="0" smtClean="0"/>
              <a:t>Skeleton animation.</a:t>
            </a:r>
          </a:p>
          <a:p>
            <a:pPr lvl="1"/>
            <a:r>
              <a:rPr lang="en-US" altLang="zh-CN" dirty="0" smtClean="0"/>
              <a:t>Motion retargeting.</a:t>
            </a:r>
          </a:p>
          <a:p>
            <a:pPr lvl="1"/>
            <a:endParaRPr lang="en-US" altLang="zh-CN" dirty="0" smtClean="0"/>
          </a:p>
          <a:p>
            <a:r>
              <a:rPr lang="en-US" altLang="zh-CN" dirty="0" smtClean="0"/>
              <a:t>Camera sequence:</a:t>
            </a:r>
          </a:p>
          <a:p>
            <a:pPr lvl="1"/>
            <a:r>
              <a:rPr lang="en-US" altLang="zh-CN" dirty="0" smtClean="0"/>
              <a:t>Camera animation.</a:t>
            </a:r>
          </a:p>
          <a:p>
            <a:pPr lvl="1"/>
            <a:r>
              <a:rPr lang="en-US" altLang="zh-CN" dirty="0" smtClean="0"/>
              <a:t>Camera tracking.</a:t>
            </a:r>
            <a:endParaRPr lang="zh-CN" altLang="en-US" dirty="0" smtClean="0"/>
          </a:p>
        </p:txBody>
      </p:sp>
      <p:pic>
        <p:nvPicPr>
          <p:cNvPr id="4" name="QueryMotion.wmv">
            <a:hlinkClick r:id="" action="ppaction://media"/>
          </p:cNvPr>
          <p:cNvPicPr>
            <a:picLocks noRot="1" noChangeAspect="1"/>
          </p:cNvPicPr>
          <p:nvPr>
            <a:videoFile r:link="rId1"/>
          </p:nvPr>
        </p:nvPicPr>
        <p:blipFill>
          <a:blip r:embed="rId4" cstate="print"/>
          <a:srcRect/>
          <a:stretch>
            <a:fillRect/>
          </a:stretch>
        </p:blipFill>
        <p:spPr bwMode="auto">
          <a:xfrm>
            <a:off x="3924300" y="1635125"/>
            <a:ext cx="4572000" cy="2571750"/>
          </a:xfrm>
          <a:prstGeom prst="rect">
            <a:avLst/>
          </a:prstGeom>
          <a:noFill/>
          <a:ln w="9525">
            <a:noFill/>
            <a:miter lim="800000"/>
            <a:headEnd/>
            <a:tailEnd/>
          </a:ln>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标题 1"/>
          <p:cNvSpPr>
            <a:spLocks noGrp="1"/>
          </p:cNvSpPr>
          <p:nvPr>
            <p:ph type="title"/>
          </p:nvPr>
        </p:nvSpPr>
        <p:spPr>
          <a:xfrm>
            <a:off x="457200" y="53975"/>
            <a:ext cx="8229600" cy="660400"/>
          </a:xfrm>
        </p:spPr>
        <p:txBody>
          <a:bodyPr/>
          <a:lstStyle/>
          <a:p>
            <a:r>
              <a:rPr lang="en-US" altLang="zh-CN" smtClean="0"/>
              <a:t>Outline</a:t>
            </a:r>
            <a:endParaRPr lang="zh-CN" altLang="en-US" smtClean="0"/>
          </a:p>
        </p:txBody>
      </p:sp>
      <p:sp>
        <p:nvSpPr>
          <p:cNvPr id="22531" name="内容占位符 2"/>
          <p:cNvSpPr>
            <a:spLocks noGrp="1"/>
          </p:cNvSpPr>
          <p:nvPr>
            <p:ph idx="1"/>
          </p:nvPr>
        </p:nvSpPr>
        <p:spPr>
          <a:xfrm>
            <a:off x="457200" y="857250"/>
            <a:ext cx="8229600" cy="3786188"/>
          </a:xfrm>
        </p:spPr>
        <p:txBody>
          <a:bodyPr/>
          <a:lstStyle/>
          <a:p>
            <a:pPr marL="0" indent="0">
              <a:buFont typeface="Arial" charset="0"/>
              <a:buNone/>
            </a:pPr>
            <a:endParaRPr lang="en-US" altLang="zh-CN" smtClean="0"/>
          </a:p>
          <a:p>
            <a:pPr lvl="1"/>
            <a:endParaRPr lang="en-US" altLang="zh-CN" smtClean="0"/>
          </a:p>
          <a:p>
            <a:pPr lvl="1"/>
            <a:endParaRPr lang="en-US" altLang="zh-CN" smtClean="0"/>
          </a:p>
          <a:p>
            <a:pPr lvl="1"/>
            <a:endParaRPr lang="en-US" altLang="zh-CN" smtClean="0"/>
          </a:p>
          <a:p>
            <a:pPr lvl="1"/>
            <a:endParaRPr lang="en-US" altLang="zh-CN" smtClean="0"/>
          </a:p>
          <a:p>
            <a:pPr lvl="1"/>
            <a:endParaRPr lang="en-US" altLang="zh-CN" smtClean="0"/>
          </a:p>
          <a:p>
            <a:pPr lvl="1"/>
            <a:endParaRPr lang="en-US" altLang="zh-CN" smtClean="0"/>
          </a:p>
          <a:p>
            <a:pPr lvl="1"/>
            <a:endParaRPr lang="zh-CN" altLang="en-US" smtClean="0"/>
          </a:p>
        </p:txBody>
      </p:sp>
      <p:sp>
        <p:nvSpPr>
          <p:cNvPr id="5" name="上箭头 4"/>
          <p:cNvSpPr/>
          <p:nvPr/>
        </p:nvSpPr>
        <p:spPr bwMode="auto">
          <a:xfrm>
            <a:off x="5143500" y="3214688"/>
            <a:ext cx="428625" cy="322262"/>
          </a:xfrm>
          <a:prstGeom prst="upArrow">
            <a:avLst/>
          </a:prstGeom>
          <a:solidFill>
            <a:schemeClr val="accent2"/>
          </a:solidFill>
          <a:ln w="3175" algn="ctr">
            <a:solidFill>
              <a:schemeClr val="tx1"/>
            </a:solidFill>
            <a:miter lim="800000"/>
            <a:headEnd/>
            <a:tailEnd/>
          </a:ln>
          <a:effectLst>
            <a:outerShdw dist="57150" dir="2700000" algn="ctr" rotWithShape="0">
              <a:srgbClr val="888888">
                <a:alpha val="50000"/>
              </a:srgbClr>
            </a:outerShdw>
          </a:effectLst>
        </p:spPr>
        <p:txBody>
          <a:bodyPr lIns="91446" tIns="91446" rIns="91446" bIns="91446" anchor="ctr"/>
          <a:lstStyle/>
          <a:p>
            <a:pPr algn="ctr" fontAlgn="auto">
              <a:spcBef>
                <a:spcPts val="0"/>
              </a:spcBef>
              <a:spcAft>
                <a:spcPts val="0"/>
              </a:spcAft>
              <a:defRPr/>
            </a:pPr>
            <a:endParaRPr lang="zh-CN" altLang="en-US" sz="2800">
              <a:solidFill>
                <a:schemeClr val="bg1"/>
              </a:solidFill>
              <a:effectLst>
                <a:outerShdw blurRad="38100" dist="38100" dir="2700000" algn="tl">
                  <a:srgbClr val="000000">
                    <a:alpha val="43137"/>
                  </a:srgbClr>
                </a:outerShdw>
              </a:effectLst>
              <a:latin typeface="黑体" pitchFamily="2" charset="-122"/>
              <a:ea typeface="黑体" pitchFamily="2" charset="-122"/>
            </a:endParaRPr>
          </a:p>
        </p:txBody>
      </p:sp>
      <p:sp>
        <p:nvSpPr>
          <p:cNvPr id="22533" name="Rectangle 41"/>
          <p:cNvSpPr>
            <a:spLocks noChangeArrowheads="1"/>
          </p:cNvSpPr>
          <p:nvPr/>
        </p:nvSpPr>
        <p:spPr bwMode="auto">
          <a:xfrm>
            <a:off x="928688" y="3832225"/>
            <a:ext cx="2928937" cy="1168400"/>
          </a:xfrm>
          <a:prstGeom prst="rect">
            <a:avLst/>
          </a:prstGeom>
          <a:solidFill>
            <a:schemeClr val="bg1">
              <a:alpha val="81175"/>
            </a:schemeClr>
          </a:solidFill>
          <a:ln w="9525">
            <a:noFill/>
            <a:miter lim="800000"/>
            <a:headEnd/>
            <a:tailEnd/>
          </a:ln>
        </p:spPr>
        <p:txBody>
          <a:bodyPr wrap="none" anchor="ctr"/>
          <a:lstStyle/>
          <a:p>
            <a:pPr algn="ctr"/>
            <a:endParaRPr lang="zh-CN" altLang="en-US" b="1">
              <a:latin typeface="Calibri" pitchFamily="34" charset="0"/>
              <a:ea typeface="幼圆" pitchFamily="49" charset="-122"/>
            </a:endParaRPr>
          </a:p>
        </p:txBody>
      </p:sp>
      <p:sp>
        <p:nvSpPr>
          <p:cNvPr id="7" name="Text Box 22"/>
          <p:cNvSpPr txBox="1">
            <a:spLocks noChangeArrowheads="1"/>
          </p:cNvSpPr>
          <p:nvPr/>
        </p:nvSpPr>
        <p:spPr bwMode="auto">
          <a:xfrm>
            <a:off x="1000125" y="3643313"/>
            <a:ext cx="7143750" cy="1214437"/>
          </a:xfrm>
          <a:prstGeom prst="rect">
            <a:avLst/>
          </a:prstGeom>
          <a:solidFill>
            <a:srgbClr val="FFFFFF"/>
          </a:solidFill>
          <a:ln w="76200">
            <a:solidFill>
              <a:srgbClr val="D60093"/>
            </a:solidFill>
            <a:miter lim="800000"/>
            <a:headEnd/>
            <a:tailEnd/>
          </a:ln>
        </p:spPr>
        <p:txBody>
          <a:bodyPr/>
          <a:lstStyle/>
          <a:p>
            <a:pPr marL="285750" indent="-285750" eaLnBrk="0" hangingPunct="0">
              <a:spcBef>
                <a:spcPct val="20000"/>
              </a:spcBef>
              <a:buFont typeface="Arial" charset="0"/>
              <a:buChar char="–"/>
              <a:defRPr/>
            </a:pPr>
            <a:r>
              <a:rPr lang="en-US" altLang="zh-CN" sz="2000" dirty="0" smtClean="0">
                <a:latin typeface="Arial Unicode MS" pitchFamily="34" charset="-128"/>
                <a:ea typeface="+mn-ea"/>
                <a:cs typeface="宋体"/>
              </a:rPr>
              <a:t>Retrieval:</a:t>
            </a:r>
            <a:endParaRPr lang="en-US" altLang="zh-CN" sz="2000" dirty="0">
              <a:latin typeface="Arial Unicode MS" pitchFamily="34" charset="-128"/>
              <a:ea typeface="+mn-ea"/>
              <a:cs typeface="宋体"/>
            </a:endParaRPr>
          </a:p>
          <a:p>
            <a:pPr marL="742950" lvl="1" indent="-285750" eaLnBrk="0" hangingPunct="0">
              <a:spcBef>
                <a:spcPct val="20000"/>
              </a:spcBef>
              <a:buFont typeface="Arial" charset="0"/>
              <a:buChar char="–"/>
              <a:defRPr/>
            </a:pPr>
            <a:r>
              <a:rPr lang="en-US" altLang="zh-CN" sz="2000" dirty="0">
                <a:solidFill>
                  <a:srgbClr val="0070C0"/>
                </a:solidFill>
                <a:latin typeface="Arial Unicode MS" pitchFamily="34" charset="-128"/>
                <a:ea typeface="+mn-ea"/>
                <a:cs typeface="宋体"/>
              </a:rPr>
              <a:t>Pose and view </a:t>
            </a:r>
            <a:r>
              <a:rPr lang="en-US" altLang="zh-CN" sz="2000" dirty="0" smtClean="0">
                <a:solidFill>
                  <a:srgbClr val="0070C0"/>
                </a:solidFill>
                <a:latin typeface="Arial Unicode MS" pitchFamily="34" charset="-128"/>
                <a:ea typeface="+mn-ea"/>
                <a:cs typeface="宋体"/>
              </a:rPr>
              <a:t>similarity.</a:t>
            </a:r>
            <a:endParaRPr lang="en-US" altLang="zh-CN" sz="2000" dirty="0">
              <a:solidFill>
                <a:srgbClr val="0070C0"/>
              </a:solidFill>
              <a:latin typeface="Arial Unicode MS" pitchFamily="34" charset="-128"/>
              <a:ea typeface="+mn-ea"/>
              <a:cs typeface="宋体"/>
            </a:endParaRPr>
          </a:p>
          <a:p>
            <a:pPr marL="742950" lvl="1" indent="-285750" eaLnBrk="0" hangingPunct="0">
              <a:spcBef>
                <a:spcPct val="20000"/>
              </a:spcBef>
              <a:buFont typeface="Arial" charset="0"/>
              <a:buChar char="–"/>
              <a:defRPr/>
            </a:pPr>
            <a:r>
              <a:rPr lang="en-US" altLang="zh-CN" sz="2000" dirty="0">
                <a:solidFill>
                  <a:srgbClr val="0070C0"/>
                </a:solidFill>
                <a:latin typeface="Arial Unicode MS" pitchFamily="34" charset="-128"/>
                <a:ea typeface="+mn-ea"/>
                <a:cs typeface="宋体"/>
              </a:rPr>
              <a:t>Temporal </a:t>
            </a:r>
            <a:r>
              <a:rPr lang="en-US" altLang="zh-CN" sz="2000" dirty="0" smtClean="0">
                <a:solidFill>
                  <a:srgbClr val="0070C0"/>
                </a:solidFill>
                <a:latin typeface="Arial Unicode MS" pitchFamily="34" charset="-128"/>
                <a:ea typeface="+mn-ea"/>
                <a:cs typeface="宋体"/>
              </a:rPr>
              <a:t>consistency.</a:t>
            </a:r>
            <a:endParaRPr lang="en-US" altLang="zh-CN" sz="2000" dirty="0">
              <a:solidFill>
                <a:srgbClr val="0070C0"/>
              </a:solidFill>
              <a:latin typeface="Arial Unicode MS" pitchFamily="34" charset="-128"/>
              <a:ea typeface="+mn-ea"/>
              <a:cs typeface="宋体"/>
            </a:endParaRPr>
          </a:p>
        </p:txBody>
      </p:sp>
      <p:pic>
        <p:nvPicPr>
          <p:cNvPr id="22535" name="图片 7" descr="overview2.png"/>
          <p:cNvPicPr>
            <a:picLocks noChangeAspect="1"/>
          </p:cNvPicPr>
          <p:nvPr/>
        </p:nvPicPr>
        <p:blipFill>
          <a:blip r:embed="rId3" cstate="print"/>
          <a:srcRect/>
          <a:stretch>
            <a:fillRect/>
          </a:stretch>
        </p:blipFill>
        <p:spPr bwMode="auto">
          <a:xfrm>
            <a:off x="1108075" y="1428750"/>
            <a:ext cx="6927850" cy="1651000"/>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标题 1"/>
          <p:cNvSpPr>
            <a:spLocks noGrp="1"/>
          </p:cNvSpPr>
          <p:nvPr>
            <p:ph type="title"/>
          </p:nvPr>
        </p:nvSpPr>
        <p:spPr>
          <a:xfrm>
            <a:off x="457200" y="53975"/>
            <a:ext cx="8229600" cy="660400"/>
          </a:xfrm>
        </p:spPr>
        <p:txBody>
          <a:bodyPr/>
          <a:lstStyle/>
          <a:p>
            <a:r>
              <a:rPr lang="en-US" altLang="zh-CN" smtClean="0"/>
              <a:t>Similarity</a:t>
            </a:r>
            <a:endParaRPr lang="zh-CN" altLang="en-US" smtClean="0"/>
          </a:p>
        </p:txBody>
      </p:sp>
      <p:sp>
        <p:nvSpPr>
          <p:cNvPr id="1031" name="内容占位符 2"/>
          <p:cNvSpPr>
            <a:spLocks noGrp="1"/>
          </p:cNvSpPr>
          <p:nvPr>
            <p:ph idx="1"/>
          </p:nvPr>
        </p:nvSpPr>
        <p:spPr>
          <a:xfrm>
            <a:off x="457200" y="857250"/>
            <a:ext cx="8229600" cy="3786188"/>
          </a:xfrm>
        </p:spPr>
        <p:txBody>
          <a:bodyPr/>
          <a:lstStyle/>
          <a:p>
            <a:r>
              <a:rPr lang="en-US" altLang="zh-CN" smtClean="0"/>
              <a:t>Frame distance:</a:t>
            </a:r>
          </a:p>
          <a:p>
            <a:pPr lvl="1"/>
            <a:endParaRPr lang="en-US" altLang="zh-CN" smtClean="0"/>
          </a:p>
          <a:p>
            <a:pPr lvl="1"/>
            <a:r>
              <a:rPr lang="en-US" altLang="zh-CN" smtClean="0"/>
              <a:t>Camera distance:</a:t>
            </a:r>
          </a:p>
          <a:p>
            <a:pPr lvl="1"/>
            <a:endParaRPr lang="en-US" altLang="zh-CN" smtClean="0"/>
          </a:p>
          <a:p>
            <a:pPr lvl="1"/>
            <a:r>
              <a:rPr lang="en-US" altLang="zh-CN" smtClean="0"/>
              <a:t>Pose distance:</a:t>
            </a:r>
          </a:p>
          <a:p>
            <a:pPr lvl="1"/>
            <a:endParaRPr lang="en-US" altLang="zh-CN" smtClean="0"/>
          </a:p>
          <a:p>
            <a:pPr lvl="1"/>
            <a:endParaRPr lang="en-US" altLang="zh-CN" smtClean="0"/>
          </a:p>
          <a:p>
            <a:r>
              <a:rPr lang="en-US" altLang="zh-CN" smtClean="0"/>
              <a:t>Visibility Score:</a:t>
            </a:r>
            <a:endParaRPr lang="zh-CN" altLang="en-US" smtClean="0"/>
          </a:p>
        </p:txBody>
      </p:sp>
      <p:graphicFrame>
        <p:nvGraphicFramePr>
          <p:cNvPr id="1026" name="Object 62"/>
          <p:cNvGraphicFramePr>
            <a:graphicFrameLocks/>
          </p:cNvGraphicFramePr>
          <p:nvPr/>
        </p:nvGraphicFramePr>
        <p:xfrm>
          <a:off x="2784475" y="1295400"/>
          <a:ext cx="3930650" cy="355600"/>
        </p:xfrm>
        <a:graphic>
          <a:graphicData uri="http://schemas.openxmlformats.org/presentationml/2006/ole">
            <p:oleObj spid="_x0000_s1118" name="Equation" r:id="rId4" imgW="2628900" imgH="241300" progId="Equation.DSMT4">
              <p:embed/>
            </p:oleObj>
          </a:graphicData>
        </a:graphic>
      </p:graphicFrame>
      <p:graphicFrame>
        <p:nvGraphicFramePr>
          <p:cNvPr id="1027" name="Object 63"/>
          <p:cNvGraphicFramePr>
            <a:graphicFrameLocks/>
          </p:cNvGraphicFramePr>
          <p:nvPr/>
        </p:nvGraphicFramePr>
        <p:xfrm>
          <a:off x="3227388" y="1971675"/>
          <a:ext cx="2630487" cy="457200"/>
        </p:xfrm>
        <a:graphic>
          <a:graphicData uri="http://schemas.openxmlformats.org/presentationml/2006/ole">
            <p:oleObj spid="_x0000_s1119" name="Equation" r:id="rId5" imgW="1752600" imgH="304800" progId="Equation.DSMT4">
              <p:embed/>
            </p:oleObj>
          </a:graphicData>
        </a:graphic>
      </p:graphicFrame>
      <p:graphicFrame>
        <p:nvGraphicFramePr>
          <p:cNvPr id="1028" name="Object 64"/>
          <p:cNvGraphicFramePr>
            <a:graphicFrameLocks/>
          </p:cNvGraphicFramePr>
          <p:nvPr/>
        </p:nvGraphicFramePr>
        <p:xfrm>
          <a:off x="3257550" y="2705100"/>
          <a:ext cx="2833688" cy="787400"/>
        </p:xfrm>
        <a:graphic>
          <a:graphicData uri="http://schemas.openxmlformats.org/presentationml/2006/ole">
            <p:oleObj spid="_x0000_s1120" name="Equation" r:id="rId6" imgW="1892300" imgH="533400" progId="Equation.DSMT4">
              <p:embed/>
            </p:oleObj>
          </a:graphicData>
        </a:graphic>
      </p:graphicFrame>
      <p:graphicFrame>
        <p:nvGraphicFramePr>
          <p:cNvPr id="1029" name="Object 65"/>
          <p:cNvGraphicFramePr>
            <a:graphicFrameLocks/>
          </p:cNvGraphicFramePr>
          <p:nvPr/>
        </p:nvGraphicFramePr>
        <p:xfrm>
          <a:off x="1116013" y="3929063"/>
          <a:ext cx="1011237" cy="381000"/>
        </p:xfrm>
        <a:graphic>
          <a:graphicData uri="http://schemas.openxmlformats.org/presentationml/2006/ole">
            <p:oleObj spid="_x0000_s1121" name="Equation" r:id="rId7" imgW="672808" imgH="253890" progId="Equation.DSMT4">
              <p:embed/>
            </p:oleObj>
          </a:graphicData>
        </a:graphic>
      </p:graphicFrame>
      <p:sp>
        <p:nvSpPr>
          <p:cNvPr id="1032" name="TextBox 9"/>
          <p:cNvSpPr txBox="1">
            <a:spLocks noChangeArrowheads="1"/>
          </p:cNvSpPr>
          <p:nvPr/>
        </p:nvSpPr>
        <p:spPr bwMode="auto">
          <a:xfrm>
            <a:off x="2286000" y="3929063"/>
            <a:ext cx="5745163" cy="369887"/>
          </a:xfrm>
          <a:prstGeom prst="rect">
            <a:avLst/>
          </a:prstGeom>
          <a:noFill/>
          <a:ln w="25400">
            <a:noFill/>
            <a:miter lim="800000"/>
            <a:headEnd/>
            <a:tailEnd/>
          </a:ln>
        </p:spPr>
        <p:txBody>
          <a:bodyPr>
            <a:spAutoFit/>
          </a:bodyPr>
          <a:lstStyle/>
          <a:p>
            <a:r>
              <a:rPr lang="en-US" altLang="zh-CN">
                <a:latin typeface="Calibri" pitchFamily="34" charset="0"/>
              </a:rPr>
              <a:t>The number of mesh facets that are visible from both views.</a:t>
            </a:r>
            <a:endParaRPr lang="zh-CN" altLang="en-US">
              <a:latin typeface="Calibri" pitchFamily="34" charset="0"/>
            </a:endParaRPr>
          </a:p>
        </p:txBody>
      </p:sp>
      <p:sp>
        <p:nvSpPr>
          <p:cNvPr id="9" name="Text Box 22"/>
          <p:cNvSpPr txBox="1">
            <a:spLocks noChangeArrowheads="1"/>
          </p:cNvSpPr>
          <p:nvPr/>
        </p:nvSpPr>
        <p:spPr bwMode="auto">
          <a:xfrm>
            <a:off x="6572250" y="2000250"/>
            <a:ext cx="1857375" cy="714375"/>
          </a:xfrm>
          <a:prstGeom prst="rect">
            <a:avLst/>
          </a:prstGeom>
          <a:solidFill>
            <a:srgbClr val="FFFFFF"/>
          </a:solidFill>
          <a:ln w="76200">
            <a:solidFill>
              <a:srgbClr val="D60093"/>
            </a:solidFill>
            <a:miter lim="800000"/>
            <a:headEnd/>
            <a:tailEnd/>
          </a:ln>
        </p:spPr>
        <p:txBody>
          <a:bodyPr/>
          <a:lstStyle/>
          <a:p>
            <a:pPr marL="285750" indent="-285750" algn="ctr" eaLnBrk="0" hangingPunct="0">
              <a:spcBef>
                <a:spcPct val="20000"/>
              </a:spcBef>
              <a:defRPr/>
            </a:pPr>
            <a:r>
              <a:rPr lang="en-US" altLang="zh-CN" b="1" dirty="0">
                <a:solidFill>
                  <a:schemeClr val="tx2">
                    <a:lumMod val="60000"/>
                    <a:lumOff val="40000"/>
                  </a:schemeClr>
                </a:solidFill>
                <a:latin typeface="Arial Unicode MS" pitchFamily="34" charset="-128"/>
                <a:ea typeface="+mn-ea"/>
                <a:cs typeface="宋体"/>
              </a:rPr>
              <a:t>√ efficient</a:t>
            </a:r>
          </a:p>
          <a:p>
            <a:pPr marL="285750" indent="-285750" algn="ctr" eaLnBrk="0" hangingPunct="0">
              <a:spcBef>
                <a:spcPct val="20000"/>
              </a:spcBef>
              <a:defRPr/>
            </a:pPr>
            <a:r>
              <a:rPr lang="en-US" altLang="zh-CN" b="1" dirty="0">
                <a:solidFill>
                  <a:srgbClr val="FF0000"/>
                </a:solidFill>
                <a:latin typeface="Arial Unicode MS" pitchFamily="34" charset="-128"/>
                <a:ea typeface="+mn-ea"/>
                <a:cs typeface="宋体"/>
              </a:rPr>
              <a:t>×less accurate</a:t>
            </a:r>
          </a:p>
        </p:txBody>
      </p:sp>
      <p:sp>
        <p:nvSpPr>
          <p:cNvPr id="11" name="Text Box 22"/>
          <p:cNvSpPr txBox="1">
            <a:spLocks noChangeArrowheads="1"/>
          </p:cNvSpPr>
          <p:nvPr/>
        </p:nvSpPr>
        <p:spPr bwMode="auto">
          <a:xfrm>
            <a:off x="6572250" y="4286250"/>
            <a:ext cx="1857375" cy="714375"/>
          </a:xfrm>
          <a:prstGeom prst="rect">
            <a:avLst/>
          </a:prstGeom>
          <a:solidFill>
            <a:srgbClr val="FFFFFF"/>
          </a:solidFill>
          <a:ln w="76200">
            <a:solidFill>
              <a:srgbClr val="D60093"/>
            </a:solidFill>
            <a:miter lim="800000"/>
            <a:headEnd/>
            <a:tailEnd/>
          </a:ln>
        </p:spPr>
        <p:txBody>
          <a:bodyPr/>
          <a:lstStyle/>
          <a:p>
            <a:pPr marL="285750" indent="-285750" algn="ctr" eaLnBrk="0" hangingPunct="0">
              <a:spcBef>
                <a:spcPct val="20000"/>
              </a:spcBef>
              <a:defRPr/>
            </a:pPr>
            <a:r>
              <a:rPr lang="en-US" altLang="zh-CN" b="1" dirty="0">
                <a:solidFill>
                  <a:schemeClr val="tx2">
                    <a:lumMod val="60000"/>
                    <a:lumOff val="40000"/>
                  </a:schemeClr>
                </a:solidFill>
                <a:latin typeface="Arial Unicode MS" pitchFamily="34" charset="-128"/>
                <a:ea typeface="+mn-ea"/>
                <a:cs typeface="宋体"/>
              </a:rPr>
              <a:t>√ </a:t>
            </a:r>
            <a:r>
              <a:rPr lang="en-US" altLang="zh-CN" b="1" dirty="0" smtClean="0">
                <a:solidFill>
                  <a:schemeClr val="tx2">
                    <a:lumMod val="60000"/>
                    <a:lumOff val="40000"/>
                  </a:schemeClr>
                </a:solidFill>
                <a:latin typeface="Arial Unicode MS" pitchFamily="34" charset="-128"/>
                <a:ea typeface="+mn-ea"/>
                <a:cs typeface="宋体"/>
              </a:rPr>
              <a:t>more accurate</a:t>
            </a:r>
            <a:endParaRPr lang="en-US" altLang="zh-CN" b="1" dirty="0">
              <a:solidFill>
                <a:schemeClr val="tx2">
                  <a:lumMod val="60000"/>
                  <a:lumOff val="40000"/>
                </a:schemeClr>
              </a:solidFill>
              <a:latin typeface="Arial Unicode MS" pitchFamily="34" charset="-128"/>
              <a:ea typeface="+mn-ea"/>
              <a:cs typeface="宋体"/>
            </a:endParaRPr>
          </a:p>
          <a:p>
            <a:pPr marL="285750" indent="-285750" algn="ctr" eaLnBrk="0" hangingPunct="0">
              <a:spcBef>
                <a:spcPct val="20000"/>
              </a:spcBef>
              <a:defRPr/>
            </a:pPr>
            <a:r>
              <a:rPr lang="en-US" altLang="zh-CN" b="1" dirty="0">
                <a:solidFill>
                  <a:srgbClr val="FF0000"/>
                </a:solidFill>
                <a:latin typeface="Arial Unicode MS" pitchFamily="34" charset="-128"/>
                <a:ea typeface="+mn-ea"/>
                <a:cs typeface="宋体"/>
              </a:rPr>
              <a:t>×complex</a:t>
            </a:r>
          </a:p>
        </p:txBody>
      </p:sp>
    </p:spTree>
  </p:cSld>
  <p:clrMapOvr>
    <a:masterClrMapping/>
  </p:clrMapOvr>
  <p:transition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标题 1"/>
          <p:cNvSpPr>
            <a:spLocks noGrp="1"/>
          </p:cNvSpPr>
          <p:nvPr>
            <p:ph type="title"/>
          </p:nvPr>
        </p:nvSpPr>
        <p:spPr>
          <a:xfrm>
            <a:off x="457200" y="53975"/>
            <a:ext cx="8229600" cy="660400"/>
          </a:xfrm>
        </p:spPr>
        <p:txBody>
          <a:bodyPr/>
          <a:lstStyle/>
          <a:p>
            <a:r>
              <a:rPr lang="en-US" altLang="zh-CN" dirty="0" smtClean="0"/>
              <a:t>Candidates</a:t>
            </a:r>
            <a:endParaRPr lang="zh-CN" altLang="en-US" dirty="0" smtClean="0"/>
          </a:p>
        </p:txBody>
      </p:sp>
      <p:sp>
        <p:nvSpPr>
          <p:cNvPr id="48130" name="内容占位符 2"/>
          <p:cNvSpPr>
            <a:spLocks noGrp="1"/>
          </p:cNvSpPr>
          <p:nvPr>
            <p:ph idx="1"/>
          </p:nvPr>
        </p:nvSpPr>
        <p:spPr>
          <a:xfrm>
            <a:off x="457200" y="857250"/>
            <a:ext cx="8229600" cy="3786188"/>
          </a:xfrm>
        </p:spPr>
        <p:txBody>
          <a:bodyPr/>
          <a:lstStyle/>
          <a:p>
            <a:pPr lvl="1"/>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r>
              <a:rPr lang="en-US" altLang="zh-CN" dirty="0" smtClean="0"/>
              <a:t>Establish multi-candidates by the </a:t>
            </a:r>
            <a:r>
              <a:rPr lang="en-US" altLang="zh-CN" dirty="0" smtClean="0">
                <a:solidFill>
                  <a:srgbClr val="0070C0"/>
                </a:solidFill>
              </a:rPr>
              <a:t>frame distance.</a:t>
            </a:r>
          </a:p>
          <a:p>
            <a:r>
              <a:rPr lang="en-US" altLang="zh-CN" dirty="0" smtClean="0"/>
              <a:t>Rank the candidates by the </a:t>
            </a:r>
            <a:r>
              <a:rPr lang="en-US" altLang="zh-CN" dirty="0" smtClean="0">
                <a:solidFill>
                  <a:srgbClr val="0070C0"/>
                </a:solidFill>
              </a:rPr>
              <a:t>visibility score.</a:t>
            </a:r>
            <a:endParaRPr lang="zh-CN" altLang="en-US" dirty="0" smtClean="0">
              <a:solidFill>
                <a:srgbClr val="0070C0"/>
              </a:solidFill>
            </a:endParaRPr>
          </a:p>
        </p:txBody>
      </p:sp>
      <p:sp>
        <p:nvSpPr>
          <p:cNvPr id="19" name="TextBox 18"/>
          <p:cNvSpPr txBox="1">
            <a:spLocks noChangeArrowheads="1"/>
          </p:cNvSpPr>
          <p:nvPr/>
        </p:nvSpPr>
        <p:spPr bwMode="auto">
          <a:xfrm>
            <a:off x="4429125" y="2201863"/>
            <a:ext cx="4071938" cy="369887"/>
          </a:xfrm>
          <a:prstGeom prst="rect">
            <a:avLst/>
          </a:prstGeom>
          <a:solidFill>
            <a:schemeClr val="bg1"/>
          </a:solidFill>
          <a:ln w="9525">
            <a:noFill/>
            <a:miter lim="800000"/>
            <a:headEnd/>
            <a:tailEnd/>
          </a:ln>
        </p:spPr>
        <p:txBody>
          <a:bodyPr>
            <a:spAutoFit/>
          </a:bodyPr>
          <a:lstStyle/>
          <a:p>
            <a:endParaRPr lang="zh-CN" altLang="en-US"/>
          </a:p>
        </p:txBody>
      </p:sp>
      <p:pic>
        <p:nvPicPr>
          <p:cNvPr id="23558" name="图片 10" descr="candidates2.png"/>
          <p:cNvPicPr>
            <a:picLocks noChangeAspect="1"/>
          </p:cNvPicPr>
          <p:nvPr/>
        </p:nvPicPr>
        <p:blipFill>
          <a:blip r:embed="rId3" cstate="print"/>
          <a:srcRect/>
          <a:stretch>
            <a:fillRect/>
          </a:stretch>
        </p:blipFill>
        <p:spPr bwMode="auto">
          <a:xfrm>
            <a:off x="1500188" y="928688"/>
            <a:ext cx="2889250" cy="2878137"/>
          </a:xfrm>
          <a:prstGeom prst="rect">
            <a:avLst/>
          </a:prstGeom>
          <a:noFill/>
          <a:ln w="9525">
            <a:noFill/>
            <a:miter lim="800000"/>
            <a:headEnd/>
            <a:tailEnd/>
          </a:ln>
        </p:spPr>
      </p:pic>
      <p:pic>
        <p:nvPicPr>
          <p:cNvPr id="13" name="图片 12" descr="candidates3.png"/>
          <p:cNvPicPr>
            <a:picLocks noChangeAspect="1"/>
          </p:cNvPicPr>
          <p:nvPr/>
        </p:nvPicPr>
        <p:blipFill>
          <a:blip r:embed="rId4" cstate="print"/>
          <a:srcRect/>
          <a:stretch>
            <a:fillRect/>
          </a:stretch>
        </p:blipFill>
        <p:spPr bwMode="auto">
          <a:xfrm>
            <a:off x="4357688" y="1285875"/>
            <a:ext cx="2317750" cy="2165350"/>
          </a:xfrm>
          <a:prstGeom prst="rect">
            <a:avLst/>
          </a:prstGeom>
          <a:noFill/>
          <a:ln w="9525">
            <a:noFill/>
            <a:miter lim="800000"/>
            <a:headEnd/>
            <a:tailEnd/>
          </a:ln>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par>
                                <p:cTn id="8" presetID="2" presetClass="entr" presetSubtype="4" fill="hold" grpId="0" nodeType="withEffect">
                                  <p:stCondLst>
                                    <p:cond delay="0"/>
                                  </p:stCondLst>
                                  <p:childTnLst>
                                    <p:set>
                                      <p:cBhvr>
                                        <p:cTn id="9" dur="1" fill="hold">
                                          <p:stCondLst>
                                            <p:cond delay="0"/>
                                          </p:stCondLst>
                                        </p:cTn>
                                        <p:tgtEl>
                                          <p:spTgt spid="48130">
                                            <p:txEl>
                                              <p:pRg st="8" end="8"/>
                                            </p:txEl>
                                          </p:spTgt>
                                        </p:tgtEl>
                                        <p:attrNameLst>
                                          <p:attrName>style.visibility</p:attrName>
                                        </p:attrNameLst>
                                      </p:cBhvr>
                                      <p:to>
                                        <p:strVal val="visible"/>
                                      </p:to>
                                    </p:set>
                                    <p:anim calcmode="lin" valueType="num">
                                      <p:cBhvr additive="base">
                                        <p:cTn id="10" dur="500" fill="hold"/>
                                        <p:tgtEl>
                                          <p:spTgt spid="48130">
                                            <p:txEl>
                                              <p:pRg st="8" end="8"/>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48130">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par>
                                <p:cTn id="16" presetID="3" presetClass="entr" presetSubtype="10" fill="hold" grpId="0" nodeType="withEffect">
                                  <p:stCondLst>
                                    <p:cond delay="0"/>
                                  </p:stCondLst>
                                  <p:childTnLst>
                                    <p:set>
                                      <p:cBhvr>
                                        <p:cTn id="17" dur="1" fill="hold">
                                          <p:stCondLst>
                                            <p:cond delay="0"/>
                                          </p:stCondLst>
                                        </p:cTn>
                                        <p:tgtEl>
                                          <p:spTgt spid="48130">
                                            <p:txEl>
                                              <p:pRg st="9" end="9"/>
                                            </p:txEl>
                                          </p:spTgt>
                                        </p:tgtEl>
                                        <p:attrNameLst>
                                          <p:attrName>style.visibility</p:attrName>
                                        </p:attrNameLst>
                                      </p:cBhvr>
                                      <p:to>
                                        <p:strVal val="visible"/>
                                      </p:to>
                                    </p:set>
                                    <p:animEffect transition="in" filter="blinds(horizontal)">
                                      <p:cBhvr>
                                        <p:cTn id="18" dur="500"/>
                                        <p:tgtEl>
                                          <p:spTgt spid="4813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build="p"/>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标题 1"/>
          <p:cNvSpPr>
            <a:spLocks noGrp="1"/>
          </p:cNvSpPr>
          <p:nvPr>
            <p:ph type="title"/>
          </p:nvPr>
        </p:nvSpPr>
        <p:spPr>
          <a:xfrm>
            <a:off x="457200" y="53975"/>
            <a:ext cx="8229600" cy="660400"/>
          </a:xfrm>
        </p:spPr>
        <p:txBody>
          <a:bodyPr/>
          <a:lstStyle/>
          <a:p>
            <a:r>
              <a:rPr lang="en-US" altLang="zh-CN" dirty="0" smtClean="0"/>
              <a:t>Candidate Ranking</a:t>
            </a:r>
            <a:endParaRPr lang="zh-CN" altLang="en-US" dirty="0" smtClean="0"/>
          </a:p>
        </p:txBody>
      </p:sp>
      <p:pic>
        <p:nvPicPr>
          <p:cNvPr id="23558" name="图片 10" descr="candidates2.png"/>
          <p:cNvPicPr>
            <a:picLocks noChangeAspect="1"/>
          </p:cNvPicPr>
          <p:nvPr/>
        </p:nvPicPr>
        <p:blipFill rotWithShape="1">
          <a:blip r:embed="rId3" cstate="print"/>
          <a:srcRect r="62692" b="55764"/>
          <a:stretch/>
        </p:blipFill>
        <p:spPr bwMode="auto">
          <a:xfrm>
            <a:off x="534988" y="1466332"/>
            <a:ext cx="1077912" cy="1273175"/>
          </a:xfrm>
          <a:prstGeom prst="rect">
            <a:avLst/>
          </a:prstGeom>
          <a:noFill/>
          <a:ln w="9525">
            <a:noFill/>
            <a:miter lim="800000"/>
            <a:headEnd/>
            <a:tailEnd/>
          </a:ln>
        </p:spPr>
      </p:pic>
      <p:pic>
        <p:nvPicPr>
          <p:cNvPr id="13" name="图片 12" descr="candidates3.png"/>
          <p:cNvPicPr>
            <a:picLocks noChangeAspect="1"/>
          </p:cNvPicPr>
          <p:nvPr/>
        </p:nvPicPr>
        <p:blipFill rotWithShape="1">
          <a:blip r:embed="rId4" cstate="print"/>
          <a:srcRect l="78836" b="51410"/>
          <a:stretch/>
        </p:blipFill>
        <p:spPr bwMode="auto">
          <a:xfrm>
            <a:off x="8025738" y="840175"/>
            <a:ext cx="1051396" cy="2255130"/>
          </a:xfrm>
          <a:prstGeom prst="rect">
            <a:avLst/>
          </a:prstGeom>
          <a:noFill/>
          <a:ln w="9525">
            <a:noFill/>
            <a:miter lim="800000"/>
            <a:headEnd/>
            <a:tailEnd/>
          </a:ln>
        </p:spPr>
      </p:pic>
      <p:sp>
        <p:nvSpPr>
          <p:cNvPr id="2" name="TextBox 1"/>
          <p:cNvSpPr txBox="1"/>
          <p:nvPr/>
        </p:nvSpPr>
        <p:spPr>
          <a:xfrm>
            <a:off x="532780" y="2554926"/>
            <a:ext cx="744114" cy="338554"/>
          </a:xfrm>
          <a:prstGeom prst="rect">
            <a:avLst/>
          </a:prstGeom>
          <a:noFill/>
          <a:ln cmpd="sng">
            <a:noFill/>
          </a:ln>
        </p:spPr>
        <p:txBody>
          <a:bodyPr wrap="none" rtlCol="0">
            <a:spAutoFit/>
          </a:bodyPr>
          <a:lstStyle/>
          <a:p>
            <a:r>
              <a:rPr lang="en-GB" sz="1600" dirty="0" smtClean="0"/>
              <a:t>Query</a:t>
            </a:r>
          </a:p>
        </p:txBody>
      </p:sp>
      <p:sp>
        <p:nvSpPr>
          <p:cNvPr id="3" name="Flowchart: Magnetic Disk 2"/>
          <p:cNvSpPr/>
          <p:nvPr/>
        </p:nvSpPr>
        <p:spPr>
          <a:xfrm>
            <a:off x="532780" y="3179814"/>
            <a:ext cx="1080120" cy="108012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Database</a:t>
            </a:r>
            <a:endParaRPr lang="en-GB" b="1" dirty="0"/>
          </a:p>
        </p:txBody>
      </p:sp>
      <p:sp>
        <p:nvSpPr>
          <p:cNvPr id="4" name="Flowchart: Multidocument 3"/>
          <p:cNvSpPr/>
          <p:nvPr/>
        </p:nvSpPr>
        <p:spPr>
          <a:xfrm>
            <a:off x="2983260" y="1824326"/>
            <a:ext cx="1512168" cy="1561762"/>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100 most similar frames</a:t>
            </a:r>
            <a:endParaRPr lang="en-GB" b="1" dirty="0"/>
          </a:p>
        </p:txBody>
      </p:sp>
      <p:cxnSp>
        <p:nvCxnSpPr>
          <p:cNvPr id="6" name="Straight Arrow Connector 5"/>
          <p:cNvCxnSpPr>
            <a:stCxn id="3" idx="4"/>
            <a:endCxn id="4" idx="1"/>
          </p:cNvCxnSpPr>
          <p:nvPr/>
        </p:nvCxnSpPr>
        <p:spPr>
          <a:xfrm flipV="1">
            <a:off x="1612900" y="2605207"/>
            <a:ext cx="1370360" cy="1114667"/>
          </a:xfrm>
          <a:prstGeom prst="bentConnector3">
            <a:avLst>
              <a:gd name="adj1" fmla="val 1478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Elbow Connector 7"/>
          <p:cNvCxnSpPr>
            <a:stCxn id="23558" idx="3"/>
            <a:endCxn id="4" idx="1"/>
          </p:cNvCxnSpPr>
          <p:nvPr/>
        </p:nvCxnSpPr>
        <p:spPr>
          <a:xfrm>
            <a:off x="1612900" y="2102920"/>
            <a:ext cx="1370360" cy="502287"/>
          </a:xfrm>
          <a:prstGeom prst="bentConnector3">
            <a:avLst>
              <a:gd name="adj1" fmla="val 14783"/>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Flowchart: Process 13"/>
          <p:cNvSpPr/>
          <p:nvPr/>
        </p:nvSpPr>
        <p:spPr>
          <a:xfrm>
            <a:off x="5575548" y="2172051"/>
            <a:ext cx="1440160" cy="86409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Candidate ranking</a:t>
            </a:r>
            <a:endParaRPr lang="en-GB" b="1" dirty="0"/>
          </a:p>
        </p:txBody>
      </p:sp>
      <p:cxnSp>
        <p:nvCxnSpPr>
          <p:cNvPr id="16" name="Elbow Connector 15"/>
          <p:cNvCxnSpPr>
            <a:stCxn id="4" idx="3"/>
            <a:endCxn id="14" idx="1"/>
          </p:cNvCxnSpPr>
          <p:nvPr/>
        </p:nvCxnSpPr>
        <p:spPr>
          <a:xfrm flipV="1">
            <a:off x="4495428" y="2604099"/>
            <a:ext cx="1080120" cy="1108"/>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pic>
        <p:nvPicPr>
          <p:cNvPr id="21" name="图片 12" descr="candidates3.png"/>
          <p:cNvPicPr>
            <a:picLocks noChangeAspect="1"/>
          </p:cNvPicPr>
          <p:nvPr/>
        </p:nvPicPr>
        <p:blipFill rotWithShape="1">
          <a:blip r:embed="rId4" cstate="print"/>
          <a:srcRect l="78836" t="75520"/>
          <a:stretch/>
        </p:blipFill>
        <p:spPr bwMode="auto">
          <a:xfrm>
            <a:off x="8036912" y="3902331"/>
            <a:ext cx="1051396" cy="1136135"/>
          </a:xfrm>
          <a:prstGeom prst="rect">
            <a:avLst/>
          </a:prstGeom>
          <a:noFill/>
          <a:ln w="9525">
            <a:noFill/>
            <a:miter lim="800000"/>
            <a:headEnd/>
            <a:tailEnd/>
          </a:ln>
        </p:spPr>
      </p:pic>
      <p:sp>
        <p:nvSpPr>
          <p:cNvPr id="36" name="TextBox 35"/>
          <p:cNvSpPr txBox="1"/>
          <p:nvPr/>
        </p:nvSpPr>
        <p:spPr>
          <a:xfrm>
            <a:off x="1925583" y="2254918"/>
            <a:ext cx="947695" cy="707886"/>
          </a:xfrm>
          <a:prstGeom prst="rect">
            <a:avLst/>
          </a:prstGeom>
          <a:noFill/>
          <a:ln cmpd="sng">
            <a:noFill/>
          </a:ln>
        </p:spPr>
        <p:txBody>
          <a:bodyPr wrap="none" rtlCol="0">
            <a:spAutoFit/>
          </a:bodyPr>
          <a:lstStyle/>
          <a:p>
            <a:pPr algn="ctr">
              <a:lnSpc>
                <a:spcPct val="125000"/>
              </a:lnSpc>
            </a:pPr>
            <a:r>
              <a:rPr lang="en-GB" sz="1600" dirty="0" smtClean="0"/>
              <a:t>Frame</a:t>
            </a:r>
            <a:br>
              <a:rPr lang="en-GB" sz="1600" dirty="0" smtClean="0"/>
            </a:br>
            <a:r>
              <a:rPr lang="en-GB" sz="1600" dirty="0" smtClean="0"/>
              <a:t>distance</a:t>
            </a:r>
          </a:p>
        </p:txBody>
      </p:sp>
      <p:sp>
        <p:nvSpPr>
          <p:cNvPr id="38" name="TextBox 37"/>
          <p:cNvSpPr txBox="1"/>
          <p:nvPr/>
        </p:nvSpPr>
        <p:spPr>
          <a:xfrm>
            <a:off x="4558203" y="2254918"/>
            <a:ext cx="918328" cy="707886"/>
          </a:xfrm>
          <a:prstGeom prst="rect">
            <a:avLst/>
          </a:prstGeom>
          <a:noFill/>
          <a:ln cmpd="sng">
            <a:noFill/>
          </a:ln>
        </p:spPr>
        <p:txBody>
          <a:bodyPr wrap="none" rtlCol="0">
            <a:spAutoFit/>
          </a:bodyPr>
          <a:lstStyle/>
          <a:p>
            <a:pPr algn="ctr">
              <a:lnSpc>
                <a:spcPct val="125000"/>
              </a:lnSpc>
            </a:pPr>
            <a:r>
              <a:rPr lang="en-GB" sz="1600" dirty="0" smtClean="0"/>
              <a:t>Visibility</a:t>
            </a:r>
            <a:br>
              <a:rPr lang="en-GB" sz="1600" dirty="0" smtClean="0"/>
            </a:br>
            <a:r>
              <a:rPr lang="en-GB" sz="1600" dirty="0" smtClean="0"/>
              <a:t>score</a:t>
            </a:r>
          </a:p>
        </p:txBody>
      </p:sp>
      <p:sp>
        <p:nvSpPr>
          <p:cNvPr id="39" name="TextBox 38"/>
          <p:cNvSpPr txBox="1"/>
          <p:nvPr/>
        </p:nvSpPr>
        <p:spPr>
          <a:xfrm>
            <a:off x="8268002" y="3333431"/>
            <a:ext cx="809132" cy="553998"/>
          </a:xfrm>
          <a:prstGeom prst="rect">
            <a:avLst/>
          </a:prstGeom>
          <a:noFill/>
          <a:ln cmpd="sng">
            <a:noFill/>
          </a:ln>
        </p:spPr>
        <p:txBody>
          <a:bodyPr vert="vert" wrap="none" rtlCol="0">
            <a:spAutoFit/>
          </a:bodyPr>
          <a:lstStyle/>
          <a:p>
            <a:pPr algn="ctr">
              <a:lnSpc>
                <a:spcPct val="125000"/>
              </a:lnSpc>
            </a:pPr>
            <a:r>
              <a:rPr lang="en-GB" sz="3600" dirty="0" smtClean="0"/>
              <a:t>…</a:t>
            </a:r>
          </a:p>
        </p:txBody>
      </p:sp>
      <p:sp>
        <p:nvSpPr>
          <p:cNvPr id="23555" name="Left Brace 23554"/>
          <p:cNvSpPr/>
          <p:nvPr/>
        </p:nvSpPr>
        <p:spPr>
          <a:xfrm>
            <a:off x="7596336" y="940026"/>
            <a:ext cx="288032" cy="400798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3557" name="Elbow Connector 23556"/>
          <p:cNvCxnSpPr>
            <a:stCxn id="14" idx="3"/>
            <a:endCxn id="23555" idx="1"/>
          </p:cNvCxnSpPr>
          <p:nvPr/>
        </p:nvCxnSpPr>
        <p:spPr>
          <a:xfrm>
            <a:off x="7015708" y="2604099"/>
            <a:ext cx="580628" cy="339921"/>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7740352" y="940026"/>
            <a:ext cx="432048" cy="369845"/>
          </a:xfrm>
          <a:prstGeom prst="rect">
            <a:avLst/>
          </a:prstGeom>
          <a:noFill/>
          <a:ln cmpd="sng">
            <a:noFill/>
          </a:ln>
        </p:spPr>
        <p:txBody>
          <a:bodyPr wrap="square" rtlCol="0">
            <a:spAutoFit/>
          </a:bodyPr>
          <a:lstStyle/>
          <a:p>
            <a:pPr algn="ctr">
              <a:lnSpc>
                <a:spcPct val="125000"/>
              </a:lnSpc>
            </a:pPr>
            <a:r>
              <a:rPr lang="en-GB" sz="1600" dirty="0" smtClean="0"/>
              <a:t>1.</a:t>
            </a:r>
          </a:p>
        </p:txBody>
      </p:sp>
      <p:sp>
        <p:nvSpPr>
          <p:cNvPr id="44" name="TextBox 43"/>
          <p:cNvSpPr txBox="1"/>
          <p:nvPr/>
        </p:nvSpPr>
        <p:spPr>
          <a:xfrm>
            <a:off x="7740352" y="2067694"/>
            <a:ext cx="432048" cy="369845"/>
          </a:xfrm>
          <a:prstGeom prst="rect">
            <a:avLst/>
          </a:prstGeom>
          <a:noFill/>
          <a:ln cmpd="sng">
            <a:noFill/>
          </a:ln>
        </p:spPr>
        <p:txBody>
          <a:bodyPr wrap="square" rtlCol="0">
            <a:spAutoFit/>
          </a:bodyPr>
          <a:lstStyle/>
          <a:p>
            <a:pPr algn="ctr">
              <a:lnSpc>
                <a:spcPct val="125000"/>
              </a:lnSpc>
            </a:pPr>
            <a:r>
              <a:rPr lang="en-GB" sz="1600" dirty="0" smtClean="0"/>
              <a:t>2</a:t>
            </a:r>
            <a:r>
              <a:rPr lang="en-GB" sz="1600" dirty="0"/>
              <a:t>.</a:t>
            </a:r>
            <a:endParaRPr lang="en-GB" sz="1600" dirty="0" smtClean="0"/>
          </a:p>
        </p:txBody>
      </p:sp>
      <p:sp>
        <p:nvSpPr>
          <p:cNvPr id="45" name="TextBox 44"/>
          <p:cNvSpPr txBox="1"/>
          <p:nvPr/>
        </p:nvSpPr>
        <p:spPr>
          <a:xfrm>
            <a:off x="7596336" y="3971840"/>
            <a:ext cx="811084" cy="400110"/>
          </a:xfrm>
          <a:prstGeom prst="rect">
            <a:avLst/>
          </a:prstGeom>
          <a:noFill/>
          <a:ln cmpd="sng">
            <a:noFill/>
          </a:ln>
        </p:spPr>
        <p:txBody>
          <a:bodyPr wrap="square" rtlCol="0">
            <a:spAutoFit/>
          </a:bodyPr>
          <a:lstStyle/>
          <a:p>
            <a:pPr algn="ctr">
              <a:lnSpc>
                <a:spcPct val="125000"/>
              </a:lnSpc>
            </a:pPr>
            <a:r>
              <a:rPr lang="en-GB" sz="1600" dirty="0" smtClean="0"/>
              <a:t>100.</a:t>
            </a:r>
          </a:p>
        </p:txBody>
      </p:sp>
    </p:spTree>
    <p:extLst>
      <p:ext uri="{BB962C8B-B14F-4D97-AF65-F5344CB8AC3E}">
        <p14:creationId xmlns="" xmlns:p14="http://schemas.microsoft.com/office/powerpoint/2010/main" val="4021758439"/>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55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55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36" grpId="0"/>
      <p:bldP spid="38" grpId="0"/>
      <p:bldP spid="39" grpId="0"/>
      <p:bldP spid="23555" grpId="0" animBg="1"/>
      <p:bldP spid="43" grpId="0"/>
      <p:bldP spid="44" grpId="0"/>
      <p:bldP spid="4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5" name="标题 1"/>
          <p:cNvSpPr>
            <a:spLocks noGrp="1"/>
          </p:cNvSpPr>
          <p:nvPr>
            <p:ph type="title"/>
          </p:nvPr>
        </p:nvSpPr>
        <p:spPr>
          <a:xfrm>
            <a:off x="457200" y="53975"/>
            <a:ext cx="8229600" cy="660400"/>
          </a:xfrm>
        </p:spPr>
        <p:txBody>
          <a:bodyPr/>
          <a:lstStyle/>
          <a:p>
            <a:r>
              <a:rPr lang="en-US" altLang="zh-CN" dirty="0"/>
              <a:t>Sequence-to-sequence </a:t>
            </a:r>
            <a:r>
              <a:rPr lang="en-US" altLang="zh-CN" dirty="0" smtClean="0"/>
              <a:t>Matching</a:t>
            </a:r>
            <a:endParaRPr lang="zh-CN" altLang="en-US" dirty="0" smtClean="0"/>
          </a:p>
        </p:txBody>
      </p:sp>
      <p:sp>
        <p:nvSpPr>
          <p:cNvPr id="2107" name="内容占位符 2"/>
          <p:cNvSpPr>
            <a:spLocks noGrp="1"/>
          </p:cNvSpPr>
          <p:nvPr>
            <p:ph idx="1"/>
          </p:nvPr>
        </p:nvSpPr>
        <p:spPr>
          <a:xfrm>
            <a:off x="457200" y="857250"/>
            <a:ext cx="8229600" cy="3786188"/>
          </a:xfrm>
        </p:spPr>
        <p:txBody>
          <a:bodyPr/>
          <a:lstStyle/>
          <a:p>
            <a:r>
              <a:rPr lang="en-US" altLang="zh-CN" dirty="0" smtClean="0"/>
              <a:t>Build candidate sequences:</a:t>
            </a:r>
          </a:p>
          <a:p>
            <a:pPr lvl="1"/>
            <a:endParaRPr lang="en-US" altLang="zh-CN" dirty="0" smtClean="0"/>
          </a:p>
          <a:p>
            <a:pPr lvl="1"/>
            <a:endParaRPr lang="en-US" altLang="zh-CN" dirty="0" smtClean="0"/>
          </a:p>
          <a:p>
            <a:pPr lvl="1"/>
            <a:endParaRPr lang="en-US" altLang="zh-CN" dirty="0" smtClean="0"/>
          </a:p>
          <a:p>
            <a:pPr lvl="1"/>
            <a:endParaRPr lang="en-US" altLang="zh-CN" dirty="0" smtClean="0"/>
          </a:p>
          <a:p>
            <a:pPr lvl="1"/>
            <a:endParaRPr lang="en-US" altLang="zh-CN" sz="2400" dirty="0" smtClean="0"/>
          </a:p>
          <a:p>
            <a:r>
              <a:rPr lang="en-US" altLang="zh-CN" dirty="0" smtClean="0"/>
              <a:t>Choose “good” candidate sequences:</a:t>
            </a:r>
            <a:endParaRPr lang="zh-CN" altLang="en-US" dirty="0" smtClean="0"/>
          </a:p>
        </p:txBody>
      </p:sp>
      <p:graphicFrame>
        <p:nvGraphicFramePr>
          <p:cNvPr id="17" name="Object 74"/>
          <p:cNvGraphicFramePr>
            <a:graphicFrameLocks noChangeAspect="1"/>
          </p:cNvGraphicFramePr>
          <p:nvPr>
            <p:extLst>
              <p:ext uri="{D42A27DB-BD31-4B8C-83A1-F6EECF244321}">
                <p14:modId xmlns="" xmlns:p14="http://schemas.microsoft.com/office/powerpoint/2010/main" val="151928109"/>
              </p:ext>
            </p:extLst>
          </p:nvPr>
        </p:nvGraphicFramePr>
        <p:xfrm>
          <a:off x="814884" y="-36856"/>
          <a:ext cx="7000873" cy="4678136"/>
        </p:xfrm>
        <a:graphic>
          <a:graphicData uri="http://schemas.openxmlformats.org/presentationml/2006/ole">
            <p:oleObj spid="_x0000_s2425" name="Visio" r:id="rId4" imgW="6124575" imgH="4092702" progId="Visio.Drawing.11">
              <p:embed/>
            </p:oleObj>
          </a:graphicData>
        </a:graphic>
      </p:graphicFrame>
      <p:graphicFrame>
        <p:nvGraphicFramePr>
          <p:cNvPr id="18" name="Object 75"/>
          <p:cNvGraphicFramePr>
            <a:graphicFrameLocks noChangeAspect="1"/>
          </p:cNvGraphicFramePr>
          <p:nvPr>
            <p:extLst>
              <p:ext uri="{D42A27DB-BD31-4B8C-83A1-F6EECF244321}">
                <p14:modId xmlns="" xmlns:p14="http://schemas.microsoft.com/office/powerpoint/2010/main" val="2791684675"/>
              </p:ext>
            </p:extLst>
          </p:nvPr>
        </p:nvGraphicFramePr>
        <p:xfrm>
          <a:off x="814884" y="-36856"/>
          <a:ext cx="7000873" cy="4678136"/>
        </p:xfrm>
        <a:graphic>
          <a:graphicData uri="http://schemas.openxmlformats.org/presentationml/2006/ole">
            <p:oleObj spid="_x0000_s2426" name="Visio" r:id="rId5" imgW="6124575" imgH="4092702" progId="Visio.Drawing.11">
              <p:embed/>
            </p:oleObj>
          </a:graphicData>
        </a:graphic>
      </p:graphicFrame>
      <p:graphicFrame>
        <p:nvGraphicFramePr>
          <p:cNvPr id="19" name="Object 76"/>
          <p:cNvGraphicFramePr>
            <a:graphicFrameLocks noChangeAspect="1"/>
          </p:cNvGraphicFramePr>
          <p:nvPr>
            <p:extLst>
              <p:ext uri="{D42A27DB-BD31-4B8C-83A1-F6EECF244321}">
                <p14:modId xmlns="" xmlns:p14="http://schemas.microsoft.com/office/powerpoint/2010/main" val="1658771418"/>
              </p:ext>
            </p:extLst>
          </p:nvPr>
        </p:nvGraphicFramePr>
        <p:xfrm>
          <a:off x="814884" y="-36856"/>
          <a:ext cx="7000873" cy="4678136"/>
        </p:xfrm>
        <a:graphic>
          <a:graphicData uri="http://schemas.openxmlformats.org/presentationml/2006/ole">
            <p:oleObj spid="_x0000_s2427" name="Visio" r:id="rId6" imgW="6124575" imgH="4092702" progId="Visio.Drawing.11">
              <p:embed/>
            </p:oleObj>
          </a:graphicData>
        </a:graphic>
      </p:graphicFrame>
      <p:graphicFrame>
        <p:nvGraphicFramePr>
          <p:cNvPr id="20" name="Object 77"/>
          <p:cNvGraphicFramePr>
            <a:graphicFrameLocks noChangeAspect="1"/>
          </p:cNvGraphicFramePr>
          <p:nvPr>
            <p:extLst>
              <p:ext uri="{D42A27DB-BD31-4B8C-83A1-F6EECF244321}">
                <p14:modId xmlns="" xmlns:p14="http://schemas.microsoft.com/office/powerpoint/2010/main" val="211663916"/>
              </p:ext>
            </p:extLst>
          </p:nvPr>
        </p:nvGraphicFramePr>
        <p:xfrm>
          <a:off x="814884" y="-36856"/>
          <a:ext cx="7000873" cy="4678136"/>
        </p:xfrm>
        <a:graphic>
          <a:graphicData uri="http://schemas.openxmlformats.org/presentationml/2006/ole">
            <p:oleObj spid="_x0000_s2428" name="Visio" r:id="rId7" imgW="6124575" imgH="4092702" progId="Visio.Drawing.11">
              <p:embed/>
            </p:oleObj>
          </a:graphicData>
        </a:graphic>
      </p:graphicFrame>
      <p:graphicFrame>
        <p:nvGraphicFramePr>
          <p:cNvPr id="21" name="Object 78"/>
          <p:cNvGraphicFramePr>
            <a:graphicFrameLocks noChangeAspect="1"/>
          </p:cNvGraphicFramePr>
          <p:nvPr>
            <p:extLst>
              <p:ext uri="{D42A27DB-BD31-4B8C-83A1-F6EECF244321}">
                <p14:modId xmlns="" xmlns:p14="http://schemas.microsoft.com/office/powerpoint/2010/main" val="365485145"/>
              </p:ext>
            </p:extLst>
          </p:nvPr>
        </p:nvGraphicFramePr>
        <p:xfrm>
          <a:off x="814884" y="-36856"/>
          <a:ext cx="7000873" cy="4678136"/>
        </p:xfrm>
        <a:graphic>
          <a:graphicData uri="http://schemas.openxmlformats.org/presentationml/2006/ole">
            <p:oleObj spid="_x0000_s2429" name="Visio" r:id="rId8" imgW="6124575" imgH="4092702" progId="Visio.Drawing.11">
              <p:embed/>
            </p:oleObj>
          </a:graphicData>
        </a:graphic>
      </p:graphicFrame>
      <p:graphicFrame>
        <p:nvGraphicFramePr>
          <p:cNvPr id="23" name="Object 80"/>
          <p:cNvGraphicFramePr>
            <a:graphicFrameLocks noChangeAspect="1"/>
          </p:cNvGraphicFramePr>
          <p:nvPr>
            <p:extLst>
              <p:ext uri="{D42A27DB-BD31-4B8C-83A1-F6EECF244321}">
                <p14:modId xmlns="" xmlns:p14="http://schemas.microsoft.com/office/powerpoint/2010/main" val="256374259"/>
              </p:ext>
            </p:extLst>
          </p:nvPr>
        </p:nvGraphicFramePr>
        <p:xfrm>
          <a:off x="814884" y="-36856"/>
          <a:ext cx="7000873" cy="4678136"/>
        </p:xfrm>
        <a:graphic>
          <a:graphicData uri="http://schemas.openxmlformats.org/presentationml/2006/ole">
            <p:oleObj spid="_x0000_s2430" name="Visio" r:id="rId9" imgW="6124575" imgH="4092702" progId="Visio.Drawing.11">
              <p:embed/>
            </p:oleObj>
          </a:graphicData>
        </a:graphic>
      </p:graphicFrame>
      <p:graphicFrame>
        <p:nvGraphicFramePr>
          <p:cNvPr id="24" name="Object 81"/>
          <p:cNvGraphicFramePr>
            <a:graphicFrameLocks noChangeAspect="1"/>
          </p:cNvGraphicFramePr>
          <p:nvPr>
            <p:extLst>
              <p:ext uri="{D42A27DB-BD31-4B8C-83A1-F6EECF244321}">
                <p14:modId xmlns="" xmlns:p14="http://schemas.microsoft.com/office/powerpoint/2010/main" val="1220115914"/>
              </p:ext>
            </p:extLst>
          </p:nvPr>
        </p:nvGraphicFramePr>
        <p:xfrm>
          <a:off x="814884" y="-36856"/>
          <a:ext cx="7000873" cy="4678136"/>
        </p:xfrm>
        <a:graphic>
          <a:graphicData uri="http://schemas.openxmlformats.org/presentationml/2006/ole">
            <p:oleObj spid="_x0000_s2431" name="Visio" r:id="rId10" imgW="6124575" imgH="4092702" progId="Visio.Drawing.11">
              <p:embed/>
            </p:oleObj>
          </a:graphicData>
        </a:graphic>
      </p:graphicFrame>
      <p:graphicFrame>
        <p:nvGraphicFramePr>
          <p:cNvPr id="25" name="Object 82"/>
          <p:cNvGraphicFramePr>
            <a:graphicFrameLocks noChangeAspect="1"/>
          </p:cNvGraphicFramePr>
          <p:nvPr>
            <p:extLst>
              <p:ext uri="{D42A27DB-BD31-4B8C-83A1-F6EECF244321}">
                <p14:modId xmlns="" xmlns:p14="http://schemas.microsoft.com/office/powerpoint/2010/main" val="2474032338"/>
              </p:ext>
            </p:extLst>
          </p:nvPr>
        </p:nvGraphicFramePr>
        <p:xfrm>
          <a:off x="814884" y="-36856"/>
          <a:ext cx="7000873" cy="4678136"/>
        </p:xfrm>
        <a:graphic>
          <a:graphicData uri="http://schemas.openxmlformats.org/presentationml/2006/ole">
            <p:oleObj spid="_x0000_s2432" name="Visio" r:id="rId11" imgW="6124575" imgH="4092702" progId="Visio.Drawing.11">
              <p:embed/>
            </p:oleObj>
          </a:graphicData>
        </a:graphic>
      </p:graphicFrame>
      <p:graphicFrame>
        <p:nvGraphicFramePr>
          <p:cNvPr id="26" name="Object 83"/>
          <p:cNvGraphicFramePr>
            <a:graphicFrameLocks noChangeAspect="1"/>
          </p:cNvGraphicFramePr>
          <p:nvPr>
            <p:extLst>
              <p:ext uri="{D42A27DB-BD31-4B8C-83A1-F6EECF244321}">
                <p14:modId xmlns="" xmlns:p14="http://schemas.microsoft.com/office/powerpoint/2010/main" val="1582374095"/>
              </p:ext>
            </p:extLst>
          </p:nvPr>
        </p:nvGraphicFramePr>
        <p:xfrm>
          <a:off x="814884" y="-36856"/>
          <a:ext cx="7000873" cy="4678136"/>
        </p:xfrm>
        <a:graphic>
          <a:graphicData uri="http://schemas.openxmlformats.org/presentationml/2006/ole">
            <p:oleObj spid="_x0000_s2433" name="Visio" r:id="rId12" imgW="6124575" imgH="4092702" progId="Visio.Drawing.11">
              <p:embed/>
            </p:oleObj>
          </a:graphicData>
        </a:graphic>
      </p:graphicFrame>
      <p:graphicFrame>
        <p:nvGraphicFramePr>
          <p:cNvPr id="27" name="Object 84"/>
          <p:cNvGraphicFramePr>
            <a:graphicFrameLocks noChangeAspect="1"/>
          </p:cNvGraphicFramePr>
          <p:nvPr>
            <p:extLst>
              <p:ext uri="{D42A27DB-BD31-4B8C-83A1-F6EECF244321}">
                <p14:modId xmlns="" xmlns:p14="http://schemas.microsoft.com/office/powerpoint/2010/main" val="308693920"/>
              </p:ext>
            </p:extLst>
          </p:nvPr>
        </p:nvGraphicFramePr>
        <p:xfrm>
          <a:off x="814884" y="-36856"/>
          <a:ext cx="7000873" cy="4678136"/>
        </p:xfrm>
        <a:graphic>
          <a:graphicData uri="http://schemas.openxmlformats.org/presentationml/2006/ole">
            <p:oleObj spid="_x0000_s2434" name="Visio" r:id="rId13" imgW="6124575" imgH="4092702" progId="Visio.Drawing.11">
              <p:embed/>
            </p:oleObj>
          </a:graphicData>
        </a:graphic>
      </p:graphicFrame>
      <p:graphicFrame>
        <p:nvGraphicFramePr>
          <p:cNvPr id="28" name="Object 85"/>
          <p:cNvGraphicFramePr>
            <a:graphicFrameLocks noChangeAspect="1"/>
          </p:cNvGraphicFramePr>
          <p:nvPr>
            <p:extLst>
              <p:ext uri="{D42A27DB-BD31-4B8C-83A1-F6EECF244321}">
                <p14:modId xmlns="" xmlns:p14="http://schemas.microsoft.com/office/powerpoint/2010/main" val="1651853704"/>
              </p:ext>
            </p:extLst>
          </p:nvPr>
        </p:nvGraphicFramePr>
        <p:xfrm>
          <a:off x="814884" y="-36856"/>
          <a:ext cx="7000873" cy="4678136"/>
        </p:xfrm>
        <a:graphic>
          <a:graphicData uri="http://schemas.openxmlformats.org/presentationml/2006/ole">
            <p:oleObj spid="_x0000_s2435" name="Visio" r:id="rId14" imgW="6124575" imgH="4092702" progId="Visio.Drawing.11">
              <p:embed/>
            </p:oleObj>
          </a:graphicData>
        </a:graphic>
      </p:graphicFrame>
      <p:graphicFrame>
        <p:nvGraphicFramePr>
          <p:cNvPr id="29" name="Object 86"/>
          <p:cNvGraphicFramePr>
            <a:graphicFrameLocks noChangeAspect="1"/>
          </p:cNvGraphicFramePr>
          <p:nvPr>
            <p:extLst>
              <p:ext uri="{D42A27DB-BD31-4B8C-83A1-F6EECF244321}">
                <p14:modId xmlns="" xmlns:p14="http://schemas.microsoft.com/office/powerpoint/2010/main" val="3612628843"/>
              </p:ext>
            </p:extLst>
          </p:nvPr>
        </p:nvGraphicFramePr>
        <p:xfrm>
          <a:off x="814884" y="-36856"/>
          <a:ext cx="7000873" cy="4678136"/>
        </p:xfrm>
        <a:graphic>
          <a:graphicData uri="http://schemas.openxmlformats.org/presentationml/2006/ole">
            <p:oleObj spid="_x0000_s2436" name="Visio" r:id="rId15" imgW="6124575" imgH="4092702" progId="Visio.Drawing.11">
              <p:embed/>
            </p:oleObj>
          </a:graphicData>
        </a:graphic>
      </p:graphicFrame>
      <p:graphicFrame>
        <p:nvGraphicFramePr>
          <p:cNvPr id="30" name="Object 87"/>
          <p:cNvGraphicFramePr>
            <a:graphicFrameLocks noChangeAspect="1"/>
          </p:cNvGraphicFramePr>
          <p:nvPr>
            <p:extLst>
              <p:ext uri="{D42A27DB-BD31-4B8C-83A1-F6EECF244321}">
                <p14:modId xmlns="" xmlns:p14="http://schemas.microsoft.com/office/powerpoint/2010/main" val="612731039"/>
              </p:ext>
            </p:extLst>
          </p:nvPr>
        </p:nvGraphicFramePr>
        <p:xfrm>
          <a:off x="814884" y="-36856"/>
          <a:ext cx="7000873" cy="4678136"/>
        </p:xfrm>
        <a:graphic>
          <a:graphicData uri="http://schemas.openxmlformats.org/presentationml/2006/ole">
            <p:oleObj spid="_x0000_s2437" name="Visio" r:id="rId16" imgW="6124575" imgH="4092702" progId="Visio.Drawing.11">
              <p:embed/>
            </p:oleObj>
          </a:graphicData>
        </a:graphic>
      </p:graphicFrame>
      <p:graphicFrame>
        <p:nvGraphicFramePr>
          <p:cNvPr id="31" name="Object 88"/>
          <p:cNvGraphicFramePr>
            <a:graphicFrameLocks noChangeAspect="1"/>
          </p:cNvGraphicFramePr>
          <p:nvPr>
            <p:extLst>
              <p:ext uri="{D42A27DB-BD31-4B8C-83A1-F6EECF244321}">
                <p14:modId xmlns="" xmlns:p14="http://schemas.microsoft.com/office/powerpoint/2010/main" val="85016998"/>
              </p:ext>
            </p:extLst>
          </p:nvPr>
        </p:nvGraphicFramePr>
        <p:xfrm>
          <a:off x="814884" y="-36856"/>
          <a:ext cx="7000873" cy="4678136"/>
        </p:xfrm>
        <a:graphic>
          <a:graphicData uri="http://schemas.openxmlformats.org/presentationml/2006/ole">
            <p:oleObj spid="_x0000_s2438" name="Visio" r:id="rId17" imgW="6124575" imgH="4092702" progId="Visio.Drawing.11">
              <p:embed/>
            </p:oleObj>
          </a:graphicData>
        </a:graphic>
      </p:graphicFrame>
      <p:graphicFrame>
        <p:nvGraphicFramePr>
          <p:cNvPr id="32" name="Object 89"/>
          <p:cNvGraphicFramePr>
            <a:graphicFrameLocks noChangeAspect="1"/>
          </p:cNvGraphicFramePr>
          <p:nvPr>
            <p:extLst>
              <p:ext uri="{D42A27DB-BD31-4B8C-83A1-F6EECF244321}">
                <p14:modId xmlns="" xmlns:p14="http://schemas.microsoft.com/office/powerpoint/2010/main" val="3137967440"/>
              </p:ext>
            </p:extLst>
          </p:nvPr>
        </p:nvGraphicFramePr>
        <p:xfrm>
          <a:off x="814884" y="-36856"/>
          <a:ext cx="7000873" cy="4678136"/>
        </p:xfrm>
        <a:graphic>
          <a:graphicData uri="http://schemas.openxmlformats.org/presentationml/2006/ole">
            <p:oleObj spid="_x0000_s2439" name="Visio" r:id="rId18" imgW="6124575" imgH="4092702" progId="Visio.Drawing.11">
              <p:embed/>
            </p:oleObj>
          </a:graphicData>
        </a:graphic>
      </p:graphicFrame>
      <p:sp>
        <p:nvSpPr>
          <p:cNvPr id="33" name="Text Box 22"/>
          <p:cNvSpPr txBox="1">
            <a:spLocks noChangeArrowheads="1"/>
          </p:cNvSpPr>
          <p:nvPr/>
        </p:nvSpPr>
        <p:spPr bwMode="auto">
          <a:xfrm>
            <a:off x="814884" y="3714750"/>
            <a:ext cx="1643063" cy="428625"/>
          </a:xfrm>
          <a:prstGeom prst="rect">
            <a:avLst/>
          </a:prstGeom>
          <a:solidFill>
            <a:srgbClr val="FFFFFF"/>
          </a:solidFill>
          <a:ln w="76200">
            <a:solidFill>
              <a:srgbClr val="D60093"/>
            </a:solidFill>
            <a:miter lim="800000"/>
            <a:headEnd/>
            <a:tailEnd/>
          </a:ln>
        </p:spPr>
        <p:txBody>
          <a:bodyPr anchor="ctr"/>
          <a:lstStyle/>
          <a:p>
            <a:pPr marL="285750" indent="-285750" algn="ctr" eaLnBrk="0" hangingPunct="0">
              <a:spcBef>
                <a:spcPct val="20000"/>
              </a:spcBef>
              <a:defRPr/>
            </a:pPr>
            <a:r>
              <a:rPr lang="en-US" altLang="zh-CN" b="1" dirty="0">
                <a:solidFill>
                  <a:srgbClr val="00B0F0"/>
                </a:solidFill>
                <a:latin typeface="Arial Unicode MS" pitchFamily="34" charset="-128"/>
                <a:ea typeface="+mn-ea"/>
                <a:cs typeface="宋体"/>
              </a:rPr>
              <a:t>High ranking</a:t>
            </a:r>
          </a:p>
        </p:txBody>
      </p:sp>
      <p:sp>
        <p:nvSpPr>
          <p:cNvPr id="34" name="Text Box 22"/>
          <p:cNvSpPr txBox="1">
            <a:spLocks noChangeArrowheads="1"/>
          </p:cNvSpPr>
          <p:nvPr/>
        </p:nvSpPr>
        <p:spPr bwMode="auto">
          <a:xfrm>
            <a:off x="2600822" y="3714750"/>
            <a:ext cx="2643187" cy="428625"/>
          </a:xfrm>
          <a:prstGeom prst="rect">
            <a:avLst/>
          </a:prstGeom>
          <a:solidFill>
            <a:srgbClr val="FFFFFF"/>
          </a:solidFill>
          <a:ln w="76200">
            <a:solidFill>
              <a:srgbClr val="D60093"/>
            </a:solidFill>
            <a:miter lim="800000"/>
            <a:headEnd/>
            <a:tailEnd/>
          </a:ln>
        </p:spPr>
        <p:txBody>
          <a:bodyPr anchor="ctr"/>
          <a:lstStyle/>
          <a:p>
            <a:pPr marL="285750" indent="-285750" algn="ctr" eaLnBrk="0" hangingPunct="0">
              <a:spcBef>
                <a:spcPct val="20000"/>
              </a:spcBef>
              <a:defRPr/>
            </a:pPr>
            <a:r>
              <a:rPr lang="en-US" altLang="zh-CN" b="1" dirty="0">
                <a:solidFill>
                  <a:srgbClr val="00B0F0"/>
                </a:solidFill>
                <a:latin typeface="Arial Unicode MS" pitchFamily="34" charset="-128"/>
                <a:ea typeface="+mn-ea"/>
                <a:cs typeface="宋体"/>
              </a:rPr>
              <a:t>Similar motion energy</a:t>
            </a:r>
          </a:p>
        </p:txBody>
      </p:sp>
      <p:sp>
        <p:nvSpPr>
          <p:cNvPr id="35" name="Text Box 22"/>
          <p:cNvSpPr txBox="1">
            <a:spLocks noChangeArrowheads="1"/>
          </p:cNvSpPr>
          <p:nvPr/>
        </p:nvSpPr>
        <p:spPr bwMode="auto">
          <a:xfrm>
            <a:off x="6029820" y="3721100"/>
            <a:ext cx="1785937" cy="428625"/>
          </a:xfrm>
          <a:prstGeom prst="rect">
            <a:avLst/>
          </a:prstGeom>
          <a:solidFill>
            <a:srgbClr val="FFFFFF"/>
          </a:solidFill>
          <a:ln w="76200">
            <a:solidFill>
              <a:srgbClr val="D60093"/>
            </a:solidFill>
            <a:miter lim="800000"/>
            <a:headEnd/>
            <a:tailEnd/>
          </a:ln>
        </p:spPr>
        <p:txBody>
          <a:bodyPr anchor="ctr"/>
          <a:lstStyle/>
          <a:p>
            <a:pPr marL="285750" indent="-285750" algn="ctr" eaLnBrk="0" hangingPunct="0">
              <a:spcBef>
                <a:spcPct val="20000"/>
              </a:spcBef>
              <a:defRPr/>
            </a:pPr>
            <a:r>
              <a:rPr lang="en-US" altLang="zh-CN" b="1" dirty="0">
                <a:solidFill>
                  <a:srgbClr val="00B0F0"/>
                </a:solidFill>
                <a:latin typeface="Arial Unicode MS" pitchFamily="34" charset="-128"/>
                <a:ea typeface="+mn-ea"/>
                <a:cs typeface="宋体"/>
              </a:rPr>
              <a:t>Long sequence</a:t>
            </a:r>
          </a:p>
        </p:txBody>
      </p:sp>
      <p:sp>
        <p:nvSpPr>
          <p:cNvPr id="36" name="下箭头 35"/>
          <p:cNvSpPr/>
          <p:nvPr/>
        </p:nvSpPr>
        <p:spPr>
          <a:xfrm>
            <a:off x="2386509" y="4357688"/>
            <a:ext cx="357188" cy="2857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7" name="下箭头 36"/>
          <p:cNvSpPr/>
          <p:nvPr/>
        </p:nvSpPr>
        <p:spPr>
          <a:xfrm>
            <a:off x="6744195" y="4364038"/>
            <a:ext cx="357187" cy="2857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8" name="TextBox 37"/>
          <p:cNvSpPr txBox="1">
            <a:spLocks noChangeArrowheads="1"/>
          </p:cNvSpPr>
          <p:nvPr/>
        </p:nvSpPr>
        <p:spPr bwMode="auto">
          <a:xfrm>
            <a:off x="1957884" y="4672013"/>
            <a:ext cx="1321594" cy="400050"/>
          </a:xfrm>
          <a:prstGeom prst="rect">
            <a:avLst/>
          </a:prstGeom>
          <a:noFill/>
          <a:ln w="9525">
            <a:noFill/>
            <a:miter lim="800000"/>
            <a:headEnd/>
            <a:tailEnd/>
          </a:ln>
        </p:spPr>
        <p:txBody>
          <a:bodyPr wrap="square">
            <a:spAutoFit/>
          </a:bodyPr>
          <a:lstStyle/>
          <a:p>
            <a:pPr marL="0" lvl="1"/>
            <a:r>
              <a:rPr lang="en-US" altLang="zh-CN" sz="2000">
                <a:solidFill>
                  <a:srgbClr val="0070C0"/>
                </a:solidFill>
                <a:latin typeface="Arial Unicode MS" pitchFamily="34" charset="-122"/>
              </a:rPr>
              <a:t>Similarity</a:t>
            </a:r>
          </a:p>
        </p:txBody>
      </p:sp>
      <p:sp>
        <p:nvSpPr>
          <p:cNvPr id="39" name="TextBox 38"/>
          <p:cNvSpPr txBox="1">
            <a:spLocks noChangeArrowheads="1"/>
          </p:cNvSpPr>
          <p:nvPr/>
        </p:nvSpPr>
        <p:spPr bwMode="auto">
          <a:xfrm>
            <a:off x="5672632" y="4678363"/>
            <a:ext cx="3000375" cy="400050"/>
          </a:xfrm>
          <a:prstGeom prst="rect">
            <a:avLst/>
          </a:prstGeom>
          <a:noFill/>
          <a:ln w="9525">
            <a:noFill/>
            <a:miter lim="800000"/>
            <a:headEnd/>
            <a:tailEnd/>
          </a:ln>
        </p:spPr>
        <p:txBody>
          <a:bodyPr>
            <a:spAutoFit/>
          </a:bodyPr>
          <a:lstStyle/>
          <a:p>
            <a:pPr marL="0" lvl="1"/>
            <a:r>
              <a:rPr lang="en-US" altLang="zh-CN" sz="2000" dirty="0">
                <a:solidFill>
                  <a:srgbClr val="0070C0"/>
                </a:solidFill>
                <a:latin typeface="Arial Unicode MS" pitchFamily="34" charset="-122"/>
              </a:rPr>
              <a:t>Temporal consistency</a:t>
            </a:r>
            <a:endParaRPr lang="zh-CN" altLang="en-US" dirty="0"/>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1000"/>
                                  </p:stCondLst>
                                  <p:childTnLst>
                                    <p:set>
                                      <p:cBhvr>
                                        <p:cTn id="13" dur="1" fill="hold">
                                          <p:stCondLst>
                                            <p:cond delay="0"/>
                                          </p:stCondLst>
                                        </p:cTn>
                                        <p:tgtEl>
                                          <p:spTgt spid="30"/>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nodeType="afterEffect">
                                  <p:stCondLst>
                                    <p:cond delay="1000"/>
                                  </p:stCondLst>
                                  <p:childTnLst>
                                    <p:set>
                                      <p:cBhvr>
                                        <p:cTn id="16" dur="1" fill="hold">
                                          <p:stCondLst>
                                            <p:cond delay="0"/>
                                          </p:stCondLst>
                                        </p:cTn>
                                        <p:tgtEl>
                                          <p:spTgt spid="29"/>
                                        </p:tgtEl>
                                        <p:attrNameLst>
                                          <p:attrName>style.visibility</p:attrName>
                                        </p:attrNameLst>
                                      </p:cBhvr>
                                      <p:to>
                                        <p:strVal val="visible"/>
                                      </p:to>
                                    </p:set>
                                  </p:childTnLst>
                                </p:cTn>
                              </p:par>
                            </p:childTnLst>
                          </p:cTn>
                        </p:par>
                        <p:par>
                          <p:cTn id="17" fill="hold">
                            <p:stCondLst>
                              <p:cond delay="2000"/>
                            </p:stCondLst>
                            <p:childTnLst>
                              <p:par>
                                <p:cTn id="18" presetID="1" presetClass="entr" presetSubtype="0" fill="hold" nodeType="afterEffect">
                                  <p:stCondLst>
                                    <p:cond delay="1000"/>
                                  </p:stCondLst>
                                  <p:childTnLst>
                                    <p:set>
                                      <p:cBhvr>
                                        <p:cTn id="19" dur="1" fill="hold">
                                          <p:stCondLst>
                                            <p:cond delay="0"/>
                                          </p:stCondLst>
                                        </p:cTn>
                                        <p:tgtEl>
                                          <p:spTgt spid="28"/>
                                        </p:tgtEl>
                                        <p:attrNameLst>
                                          <p:attrName>style.visibility</p:attrName>
                                        </p:attrNameLst>
                                      </p:cBhvr>
                                      <p:to>
                                        <p:strVal val="visible"/>
                                      </p:to>
                                    </p:set>
                                  </p:childTnLst>
                                </p:cTn>
                              </p:par>
                            </p:childTnLst>
                          </p:cTn>
                        </p:par>
                        <p:par>
                          <p:cTn id="20" fill="hold">
                            <p:stCondLst>
                              <p:cond delay="3000"/>
                            </p:stCondLst>
                            <p:childTnLst>
                              <p:par>
                                <p:cTn id="21" presetID="1" presetClass="entr" presetSubtype="0" fill="hold" nodeType="afterEffect">
                                  <p:stCondLst>
                                    <p:cond delay="1000"/>
                                  </p:stCondLst>
                                  <p:childTnLst>
                                    <p:set>
                                      <p:cBhvr>
                                        <p:cTn id="22" dur="1" fill="hold">
                                          <p:stCondLst>
                                            <p:cond delay="0"/>
                                          </p:stCondLst>
                                        </p:cTn>
                                        <p:tgtEl>
                                          <p:spTgt spid="27"/>
                                        </p:tgtEl>
                                        <p:attrNameLst>
                                          <p:attrName>style.visibility</p:attrName>
                                        </p:attrNameLst>
                                      </p:cBhvr>
                                      <p:to>
                                        <p:strVal val="visible"/>
                                      </p:to>
                                    </p:set>
                                  </p:childTnLst>
                                </p:cTn>
                              </p:par>
                            </p:childTnLst>
                          </p:cTn>
                        </p:par>
                        <p:par>
                          <p:cTn id="23" fill="hold">
                            <p:stCondLst>
                              <p:cond delay="4000"/>
                            </p:stCondLst>
                            <p:childTnLst>
                              <p:par>
                                <p:cTn id="24" presetID="1" presetClass="entr" presetSubtype="0" fill="hold" nodeType="afterEffect">
                                  <p:stCondLst>
                                    <p:cond delay="1000"/>
                                  </p:stCondLst>
                                  <p:childTnLst>
                                    <p:set>
                                      <p:cBhvr>
                                        <p:cTn id="25" dur="1" fill="hold">
                                          <p:stCondLst>
                                            <p:cond delay="0"/>
                                          </p:stCondLst>
                                        </p:cTn>
                                        <p:tgtEl>
                                          <p:spTgt spid="26"/>
                                        </p:tgtEl>
                                        <p:attrNameLst>
                                          <p:attrName>style.visibility</p:attrName>
                                        </p:attrNameLst>
                                      </p:cBhvr>
                                      <p:to>
                                        <p:strVal val="visible"/>
                                      </p:to>
                                    </p:set>
                                  </p:childTnLst>
                                </p:cTn>
                              </p:par>
                            </p:childTnLst>
                          </p:cTn>
                        </p:par>
                        <p:par>
                          <p:cTn id="26" fill="hold">
                            <p:stCondLst>
                              <p:cond delay="5000"/>
                            </p:stCondLst>
                            <p:childTnLst>
                              <p:par>
                                <p:cTn id="27" presetID="1" presetClass="entr" presetSubtype="0" fill="hold" nodeType="afterEffect">
                                  <p:stCondLst>
                                    <p:cond delay="1000"/>
                                  </p:stCondLst>
                                  <p:childTnLst>
                                    <p:set>
                                      <p:cBhvr>
                                        <p:cTn id="28" dur="1" fill="hold">
                                          <p:stCondLst>
                                            <p:cond delay="0"/>
                                          </p:stCondLst>
                                        </p:cTn>
                                        <p:tgtEl>
                                          <p:spTgt spid="25"/>
                                        </p:tgtEl>
                                        <p:attrNameLst>
                                          <p:attrName>style.visibility</p:attrName>
                                        </p:attrNameLst>
                                      </p:cBhvr>
                                      <p:to>
                                        <p:strVal val="visible"/>
                                      </p:to>
                                    </p:set>
                                  </p:childTnLst>
                                </p:cTn>
                              </p:par>
                            </p:childTnLst>
                          </p:cTn>
                        </p:par>
                        <p:par>
                          <p:cTn id="29" fill="hold">
                            <p:stCondLst>
                              <p:cond delay="6000"/>
                            </p:stCondLst>
                            <p:childTnLst>
                              <p:par>
                                <p:cTn id="30" presetID="1" presetClass="entr" presetSubtype="0" fill="hold" nodeType="afterEffect">
                                  <p:stCondLst>
                                    <p:cond delay="1000"/>
                                  </p:stCondLst>
                                  <p:childTnLst>
                                    <p:set>
                                      <p:cBhvr>
                                        <p:cTn id="31" dur="1" fill="hold">
                                          <p:stCondLst>
                                            <p:cond delay="0"/>
                                          </p:stCondLst>
                                        </p:cTn>
                                        <p:tgtEl>
                                          <p:spTgt spid="24"/>
                                        </p:tgtEl>
                                        <p:attrNameLst>
                                          <p:attrName>style.visibility</p:attrName>
                                        </p:attrNameLst>
                                      </p:cBhvr>
                                      <p:to>
                                        <p:strVal val="visible"/>
                                      </p:to>
                                    </p:set>
                                  </p:childTnLst>
                                </p:cTn>
                              </p:par>
                            </p:childTnLst>
                          </p:cTn>
                        </p:par>
                        <p:par>
                          <p:cTn id="32" fill="hold">
                            <p:stCondLst>
                              <p:cond delay="7000"/>
                            </p:stCondLst>
                            <p:childTnLst>
                              <p:par>
                                <p:cTn id="33" presetID="1" presetClass="entr" presetSubtype="0" fill="hold" nodeType="afterEffect">
                                  <p:stCondLst>
                                    <p:cond delay="1000"/>
                                  </p:stCondLst>
                                  <p:childTnLst>
                                    <p:set>
                                      <p:cBhvr>
                                        <p:cTn id="34" dur="1" fill="hold">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 presetClass="entr" presetSubtype="0" fill="hold" nodeType="afterEffect">
                                  <p:stCondLst>
                                    <p:cond delay="1000"/>
                                  </p:stCondLst>
                                  <p:childTnLst>
                                    <p:set>
                                      <p:cBhvr>
                                        <p:cTn id="37" dur="1" fill="hold">
                                          <p:stCondLst>
                                            <p:cond delay="0"/>
                                          </p:stCondLst>
                                        </p:cTn>
                                        <p:tgtEl>
                                          <p:spTgt spid="21"/>
                                        </p:tgtEl>
                                        <p:attrNameLst>
                                          <p:attrName>style.visibility</p:attrName>
                                        </p:attrNameLst>
                                      </p:cBhvr>
                                      <p:to>
                                        <p:strVal val="visible"/>
                                      </p:to>
                                    </p:set>
                                  </p:childTnLst>
                                </p:cTn>
                              </p:par>
                            </p:childTnLst>
                          </p:cTn>
                        </p:par>
                        <p:par>
                          <p:cTn id="38" fill="hold">
                            <p:stCondLst>
                              <p:cond delay="9000"/>
                            </p:stCondLst>
                            <p:childTnLst>
                              <p:par>
                                <p:cTn id="39" presetID="1" presetClass="entr" presetSubtype="0" fill="hold" nodeType="afterEffect">
                                  <p:stCondLst>
                                    <p:cond delay="1000"/>
                                  </p:stCondLst>
                                  <p:childTnLst>
                                    <p:set>
                                      <p:cBhvr>
                                        <p:cTn id="40" dur="1" fill="hold">
                                          <p:stCondLst>
                                            <p:cond delay="0"/>
                                          </p:stCondLst>
                                        </p:cTn>
                                        <p:tgtEl>
                                          <p:spTgt spid="20"/>
                                        </p:tgtEl>
                                        <p:attrNameLst>
                                          <p:attrName>style.visibility</p:attrName>
                                        </p:attrNameLst>
                                      </p:cBhvr>
                                      <p:to>
                                        <p:strVal val="visible"/>
                                      </p:to>
                                    </p:set>
                                  </p:childTnLst>
                                </p:cTn>
                              </p:par>
                            </p:childTnLst>
                          </p:cTn>
                        </p:par>
                        <p:par>
                          <p:cTn id="41" fill="hold">
                            <p:stCondLst>
                              <p:cond delay="10000"/>
                            </p:stCondLst>
                            <p:childTnLst>
                              <p:par>
                                <p:cTn id="42" presetID="1" presetClass="entr" presetSubtype="0" fill="hold" nodeType="afterEffect">
                                  <p:stCondLst>
                                    <p:cond delay="1000"/>
                                  </p:stCondLst>
                                  <p:childTnLst>
                                    <p:set>
                                      <p:cBhvr>
                                        <p:cTn id="43" dur="1" fill="hold">
                                          <p:stCondLst>
                                            <p:cond delay="0"/>
                                          </p:stCondLst>
                                        </p:cTn>
                                        <p:tgtEl>
                                          <p:spTgt spid="19"/>
                                        </p:tgtEl>
                                        <p:attrNameLst>
                                          <p:attrName>style.visibility</p:attrName>
                                        </p:attrNameLst>
                                      </p:cBhvr>
                                      <p:to>
                                        <p:strVal val="visible"/>
                                      </p:to>
                                    </p:set>
                                  </p:childTnLst>
                                </p:cTn>
                              </p:par>
                            </p:childTnLst>
                          </p:cTn>
                        </p:par>
                        <p:par>
                          <p:cTn id="44" fill="hold">
                            <p:stCondLst>
                              <p:cond delay="11000"/>
                            </p:stCondLst>
                            <p:childTnLst>
                              <p:par>
                                <p:cTn id="45" presetID="1" presetClass="entr" presetSubtype="0" fill="hold" nodeType="afterEffect">
                                  <p:stCondLst>
                                    <p:cond delay="1000"/>
                                  </p:stCondLst>
                                  <p:childTnLst>
                                    <p:set>
                                      <p:cBhvr>
                                        <p:cTn id="46" dur="1" fill="hold">
                                          <p:stCondLst>
                                            <p:cond delay="0"/>
                                          </p:stCondLst>
                                        </p:cTn>
                                        <p:tgtEl>
                                          <p:spTgt spid="18"/>
                                        </p:tgtEl>
                                        <p:attrNameLst>
                                          <p:attrName>style.visibility</p:attrName>
                                        </p:attrNameLst>
                                      </p:cBhvr>
                                      <p:to>
                                        <p:strVal val="visible"/>
                                      </p:to>
                                    </p:set>
                                  </p:childTnLst>
                                </p:cTn>
                              </p:par>
                            </p:childTnLst>
                          </p:cTn>
                        </p:par>
                        <p:par>
                          <p:cTn id="47" fill="hold">
                            <p:stCondLst>
                              <p:cond delay="12000"/>
                            </p:stCondLst>
                            <p:childTnLst>
                              <p:par>
                                <p:cTn id="48" presetID="1" presetClass="entr" presetSubtype="0" fill="hold" nodeType="afterEffect">
                                  <p:stCondLst>
                                    <p:cond delay="1000"/>
                                  </p:stCondLst>
                                  <p:childTnLst>
                                    <p:set>
                                      <p:cBhvr>
                                        <p:cTn id="49" dur="1" fill="hold">
                                          <p:stCondLst>
                                            <p:cond delay="0"/>
                                          </p:stCondLst>
                                        </p:cTn>
                                        <p:tgtEl>
                                          <p:spTgt spid="17"/>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6"/>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7"/>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35"/>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34"/>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39"/>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210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7" grpId="0" animBg="1"/>
      <p:bldP spid="38" grpId="0"/>
      <p:bldP spid="3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标题 1"/>
          <p:cNvSpPr>
            <a:spLocks noGrp="1"/>
          </p:cNvSpPr>
          <p:nvPr>
            <p:ph type="title"/>
          </p:nvPr>
        </p:nvSpPr>
        <p:spPr>
          <a:xfrm>
            <a:off x="457200" y="53975"/>
            <a:ext cx="8229600" cy="660400"/>
          </a:xfrm>
        </p:spPr>
        <p:txBody>
          <a:bodyPr/>
          <a:lstStyle/>
          <a:p>
            <a:r>
              <a:rPr lang="en-US" altLang="zh-CN" smtClean="0"/>
              <a:t>Motivation</a:t>
            </a:r>
            <a:endParaRPr lang="zh-CN" altLang="en-US" smtClean="0"/>
          </a:p>
        </p:txBody>
      </p:sp>
      <p:pic>
        <p:nvPicPr>
          <p:cNvPr id="5" name="KongfuOutput.wmv">
            <a:hlinkClick r:id="" action="ppaction://media"/>
          </p:cNvPr>
          <p:cNvPicPr>
            <a:picLocks noRot="1" noChangeAspect="1"/>
          </p:cNvPicPr>
          <p:nvPr>
            <a:videoFile r:link="rId1"/>
          </p:nvPr>
        </p:nvPicPr>
        <p:blipFill>
          <a:blip r:embed="rId8" cstate="print"/>
          <a:srcRect/>
          <a:stretch>
            <a:fillRect/>
          </a:stretch>
        </p:blipFill>
        <p:spPr bwMode="auto">
          <a:xfrm>
            <a:off x="5691188" y="1404938"/>
            <a:ext cx="2095500" cy="2095500"/>
          </a:xfrm>
          <a:prstGeom prst="rect">
            <a:avLst/>
          </a:prstGeom>
          <a:noFill/>
          <a:ln w="9525">
            <a:noFill/>
            <a:miter lim="800000"/>
            <a:headEnd/>
            <a:tailEnd/>
          </a:ln>
        </p:spPr>
      </p:pic>
      <p:sp>
        <p:nvSpPr>
          <p:cNvPr id="6" name="Action Button: Help 19">
            <a:hlinkClick r:id="" action="ppaction://noaction" highlightClick="1"/>
          </p:cNvPr>
          <p:cNvSpPr/>
          <p:nvPr/>
        </p:nvSpPr>
        <p:spPr bwMode="auto">
          <a:xfrm>
            <a:off x="4635500" y="1474788"/>
            <a:ext cx="863600" cy="862012"/>
          </a:xfrm>
          <a:prstGeom prst="actionButtonHelp">
            <a:avLst/>
          </a:prstGeom>
          <a:solidFill>
            <a:schemeClr val="bg1"/>
          </a:solidFill>
          <a:ln w="3175" algn="ctr">
            <a:noFill/>
            <a:miter lim="800000"/>
            <a:headEnd/>
            <a:tailEnd/>
          </a:ln>
          <a:effectLst/>
        </p:spPr>
        <p:txBody>
          <a:bodyPr lIns="91446" tIns="91446" rIns="91446" bIns="91446" anchor="ctr"/>
          <a:lstStyle/>
          <a:p>
            <a:pPr algn="ctr" fontAlgn="auto">
              <a:spcBef>
                <a:spcPts val="0"/>
              </a:spcBef>
              <a:spcAft>
                <a:spcPts val="0"/>
              </a:spcAft>
              <a:defRPr/>
            </a:pPr>
            <a:endParaRPr lang="en-US" sz="2800" dirty="0">
              <a:solidFill>
                <a:schemeClr val="bg1"/>
              </a:solidFill>
              <a:effectLst>
                <a:outerShdw blurRad="38100" dist="38100" dir="2700000" algn="tl">
                  <a:srgbClr val="000000">
                    <a:alpha val="43137"/>
                  </a:srgbClr>
                </a:outerShdw>
              </a:effectLst>
              <a:latin typeface="黑体" pitchFamily="2" charset="-122"/>
              <a:ea typeface="黑体" pitchFamily="2" charset="-122"/>
            </a:endParaRPr>
          </a:p>
        </p:txBody>
      </p:sp>
      <p:sp>
        <p:nvSpPr>
          <p:cNvPr id="7" name="Right Arrow 12"/>
          <p:cNvSpPr/>
          <p:nvPr/>
        </p:nvSpPr>
        <p:spPr bwMode="auto">
          <a:xfrm>
            <a:off x="4635500" y="2200275"/>
            <a:ext cx="1008063" cy="371475"/>
          </a:xfrm>
          <a:prstGeom prst="rightArrow">
            <a:avLst/>
          </a:prstGeom>
          <a:solidFill>
            <a:schemeClr val="tx2">
              <a:lumMod val="60000"/>
              <a:lumOff val="40000"/>
            </a:schemeClr>
          </a:solidFill>
          <a:ln w="3175" algn="ctr">
            <a:solidFill>
              <a:schemeClr val="tx1"/>
            </a:solidFill>
            <a:miter lim="800000"/>
            <a:headEnd/>
            <a:tailEnd/>
          </a:ln>
          <a:effectLst>
            <a:outerShdw dist="57150" dir="2700000" algn="ctr" rotWithShape="0">
              <a:srgbClr val="888888">
                <a:alpha val="50000"/>
              </a:srgbClr>
            </a:outerShdw>
          </a:effectLst>
        </p:spPr>
        <p:txBody>
          <a:bodyPr lIns="91446" tIns="91446" rIns="91446" bIns="91446" anchor="ctr"/>
          <a:lstStyle/>
          <a:p>
            <a:pPr algn="ctr" fontAlgn="auto">
              <a:spcBef>
                <a:spcPts val="0"/>
              </a:spcBef>
              <a:spcAft>
                <a:spcPts val="0"/>
              </a:spcAft>
              <a:defRPr/>
            </a:pPr>
            <a:endParaRPr lang="en-US" sz="2800">
              <a:solidFill>
                <a:schemeClr val="bg1"/>
              </a:solidFill>
              <a:effectLst>
                <a:outerShdw blurRad="38100" dist="38100" dir="2700000" algn="tl">
                  <a:srgbClr val="000000">
                    <a:alpha val="43137"/>
                  </a:srgbClr>
                </a:outerShdw>
              </a:effectLst>
              <a:latin typeface="黑体" pitchFamily="2" charset="-122"/>
              <a:ea typeface="黑体" pitchFamily="2" charset="-122"/>
            </a:endParaRPr>
          </a:p>
        </p:txBody>
      </p:sp>
      <p:sp>
        <p:nvSpPr>
          <p:cNvPr id="8" name="TextBox 7"/>
          <p:cNvSpPr txBox="1"/>
          <p:nvPr/>
        </p:nvSpPr>
        <p:spPr>
          <a:xfrm>
            <a:off x="4500562" y="3429006"/>
            <a:ext cx="857250" cy="369888"/>
          </a:xfrm>
          <a:prstGeom prst="rect">
            <a:avLst/>
          </a:prstGeom>
          <a:noFill/>
        </p:spPr>
        <p:txBody>
          <a:bodyPr>
            <a:spAutoFit/>
          </a:bodyPr>
          <a:lstStyle/>
          <a:p>
            <a:pPr fontAlgn="auto">
              <a:spcBef>
                <a:spcPts val="0"/>
              </a:spcBef>
              <a:spcAft>
                <a:spcPts val="0"/>
              </a:spcAft>
              <a:defRPr/>
            </a:pPr>
            <a:r>
              <a:rPr lang="en-US" dirty="0">
                <a:solidFill>
                  <a:srgbClr val="FF0000"/>
                </a:solidFill>
                <a:latin typeface="+mn-lt"/>
                <a:ea typeface="+mj-ea"/>
              </a:rPr>
              <a:t>Kick</a:t>
            </a:r>
          </a:p>
        </p:txBody>
      </p:sp>
      <p:sp>
        <p:nvSpPr>
          <p:cNvPr id="9" name="TextBox 8"/>
          <p:cNvSpPr txBox="1"/>
          <p:nvPr/>
        </p:nvSpPr>
        <p:spPr>
          <a:xfrm>
            <a:off x="1000100" y="915979"/>
            <a:ext cx="857250" cy="369887"/>
          </a:xfrm>
          <a:prstGeom prst="rect">
            <a:avLst/>
          </a:prstGeom>
          <a:noFill/>
        </p:spPr>
        <p:txBody>
          <a:bodyPr>
            <a:spAutoFit/>
          </a:bodyPr>
          <a:lstStyle/>
          <a:p>
            <a:pPr fontAlgn="auto">
              <a:spcBef>
                <a:spcPts val="0"/>
              </a:spcBef>
              <a:spcAft>
                <a:spcPts val="0"/>
              </a:spcAft>
              <a:defRPr/>
            </a:pPr>
            <a:r>
              <a:rPr lang="en-US" dirty="0">
                <a:solidFill>
                  <a:srgbClr val="FF0000"/>
                </a:solidFill>
                <a:latin typeface="+mn-lt"/>
                <a:ea typeface="+mj-ea"/>
              </a:rPr>
              <a:t>Walk</a:t>
            </a:r>
          </a:p>
        </p:txBody>
      </p:sp>
      <p:sp>
        <p:nvSpPr>
          <p:cNvPr id="10" name="TextBox 9"/>
          <p:cNvSpPr txBox="1"/>
          <p:nvPr/>
        </p:nvSpPr>
        <p:spPr>
          <a:xfrm>
            <a:off x="928662" y="3395663"/>
            <a:ext cx="1071563" cy="369887"/>
          </a:xfrm>
          <a:prstGeom prst="rect">
            <a:avLst/>
          </a:prstGeom>
          <a:noFill/>
        </p:spPr>
        <p:txBody>
          <a:bodyPr>
            <a:spAutoFit/>
          </a:bodyPr>
          <a:lstStyle/>
          <a:p>
            <a:pPr fontAlgn="auto">
              <a:spcBef>
                <a:spcPts val="0"/>
              </a:spcBef>
              <a:spcAft>
                <a:spcPts val="0"/>
              </a:spcAft>
              <a:defRPr/>
            </a:pPr>
            <a:r>
              <a:rPr lang="en-US" dirty="0">
                <a:solidFill>
                  <a:srgbClr val="FF0000"/>
                </a:solidFill>
                <a:latin typeface="+mn-lt"/>
                <a:ea typeface="+mj-ea"/>
              </a:rPr>
              <a:t>Punch</a:t>
            </a:r>
          </a:p>
        </p:txBody>
      </p:sp>
      <p:sp>
        <p:nvSpPr>
          <p:cNvPr id="11" name="TextBox 10"/>
          <p:cNvSpPr txBox="1"/>
          <p:nvPr/>
        </p:nvSpPr>
        <p:spPr>
          <a:xfrm>
            <a:off x="4500562" y="915978"/>
            <a:ext cx="857250" cy="369888"/>
          </a:xfrm>
          <a:prstGeom prst="rect">
            <a:avLst/>
          </a:prstGeom>
          <a:noFill/>
        </p:spPr>
        <p:txBody>
          <a:bodyPr>
            <a:spAutoFit/>
          </a:bodyPr>
          <a:lstStyle/>
          <a:p>
            <a:pPr fontAlgn="auto">
              <a:spcBef>
                <a:spcPts val="0"/>
              </a:spcBef>
              <a:spcAft>
                <a:spcPts val="0"/>
              </a:spcAft>
              <a:defRPr/>
            </a:pPr>
            <a:r>
              <a:rPr lang="en-US" dirty="0">
                <a:solidFill>
                  <a:srgbClr val="FF0000"/>
                </a:solidFill>
                <a:latin typeface="+mn-lt"/>
                <a:ea typeface="+mj-ea"/>
              </a:rPr>
              <a:t>Jump</a:t>
            </a:r>
          </a:p>
        </p:txBody>
      </p:sp>
      <p:sp>
        <p:nvSpPr>
          <p:cNvPr id="12" name="TextBox 11"/>
          <p:cNvSpPr txBox="1"/>
          <p:nvPr/>
        </p:nvSpPr>
        <p:spPr>
          <a:xfrm>
            <a:off x="5891213" y="979488"/>
            <a:ext cx="1776412" cy="368300"/>
          </a:xfrm>
          <a:prstGeom prst="rect">
            <a:avLst/>
          </a:prstGeom>
          <a:noFill/>
        </p:spPr>
        <p:txBody>
          <a:bodyPr>
            <a:spAutoFit/>
          </a:bodyPr>
          <a:lstStyle/>
          <a:p>
            <a:pPr fontAlgn="auto">
              <a:spcBef>
                <a:spcPts val="0"/>
              </a:spcBef>
              <a:spcAft>
                <a:spcPts val="0"/>
              </a:spcAft>
              <a:defRPr/>
            </a:pPr>
            <a:r>
              <a:rPr lang="en-US" altLang="zh-CN" b="1" dirty="0">
                <a:solidFill>
                  <a:srgbClr val="FF0000"/>
                </a:solidFill>
                <a:effectLst>
                  <a:outerShdw blurRad="38100" dist="38100" dir="2700000" algn="tl">
                    <a:srgbClr val="000000">
                      <a:alpha val="43137"/>
                    </a:srgbClr>
                  </a:outerShdw>
                </a:effectLst>
                <a:latin typeface="+mn-lt"/>
                <a:ea typeface="+mj-ea"/>
              </a:rPr>
              <a:t>Target: Kung-</a:t>
            </a:r>
            <a:r>
              <a:rPr lang="en-US" altLang="zh-CN" b="1" dirty="0" err="1">
                <a:solidFill>
                  <a:srgbClr val="FF0000"/>
                </a:solidFill>
                <a:effectLst>
                  <a:outerShdw blurRad="38100" dist="38100" dir="2700000" algn="tl">
                    <a:srgbClr val="000000">
                      <a:alpha val="43137"/>
                    </a:srgbClr>
                  </a:outerShdw>
                </a:effectLst>
                <a:latin typeface="+mn-lt"/>
                <a:ea typeface="+mj-ea"/>
              </a:rPr>
              <a:t>fu</a:t>
            </a:r>
            <a:endParaRPr lang="en-US" b="1" dirty="0">
              <a:solidFill>
                <a:srgbClr val="FF0000"/>
              </a:solidFill>
              <a:effectLst>
                <a:outerShdw blurRad="38100" dist="38100" dir="2700000" algn="tl">
                  <a:srgbClr val="000000">
                    <a:alpha val="43137"/>
                  </a:srgbClr>
                </a:outerShdw>
              </a:effectLst>
              <a:latin typeface="+mn-lt"/>
              <a:ea typeface="+mj-ea"/>
            </a:endParaRPr>
          </a:p>
        </p:txBody>
      </p:sp>
      <p:sp>
        <p:nvSpPr>
          <p:cNvPr id="9227" name="Text Box 22"/>
          <p:cNvSpPr txBox="1">
            <a:spLocks noChangeArrowheads="1"/>
          </p:cNvSpPr>
          <p:nvPr/>
        </p:nvSpPr>
        <p:spPr bwMode="auto">
          <a:xfrm>
            <a:off x="576263" y="3857625"/>
            <a:ext cx="8496300" cy="898525"/>
          </a:xfrm>
          <a:prstGeom prst="rect">
            <a:avLst/>
          </a:prstGeom>
          <a:solidFill>
            <a:srgbClr val="FFFFFF"/>
          </a:solidFill>
          <a:ln w="76200">
            <a:solidFill>
              <a:srgbClr val="D60093"/>
            </a:solidFill>
            <a:miter lim="800000"/>
            <a:headEnd/>
            <a:tailEnd/>
          </a:ln>
        </p:spPr>
        <p:txBody>
          <a:bodyPr anchor="ctr" anchorCtr="1"/>
          <a:lstStyle/>
          <a:p>
            <a:pPr algn="ctr">
              <a:spcBef>
                <a:spcPct val="20000"/>
              </a:spcBef>
            </a:pPr>
            <a:r>
              <a:rPr lang="en-US" altLang="zh-CN" sz="2000">
                <a:latin typeface="Calibri" pitchFamily="34" charset="0"/>
                <a:ea typeface="黑体" pitchFamily="2" charset="-122"/>
              </a:rPr>
              <a:t>Our method automatically synthesizes photo-realistic videos of characters performing user-defined motions, observed from user-defined viewpoints. </a:t>
            </a:r>
          </a:p>
        </p:txBody>
      </p:sp>
      <p:pic>
        <p:nvPicPr>
          <p:cNvPr id="22" name="0000.avi">
            <a:hlinkClick r:id="" action="ppaction://media"/>
          </p:cNvPr>
          <p:cNvPicPr>
            <a:picLocks noGrp="1" noRot="1" noChangeAspect="1"/>
          </p:cNvPicPr>
          <p:nvPr>
            <p:ph idx="1"/>
            <a:videoFile r:link="rId2"/>
          </p:nvPr>
        </p:nvPicPr>
        <p:blipFill>
          <a:blip r:embed="rId9" cstate="print"/>
          <a:srcRect/>
          <a:stretch>
            <a:fillRect/>
          </a:stretch>
        </p:blipFill>
        <p:spPr>
          <a:xfrm>
            <a:off x="3071802" y="839785"/>
            <a:ext cx="1446213" cy="1446213"/>
          </a:xfrm>
        </p:spPr>
      </p:pic>
      <p:pic>
        <p:nvPicPr>
          <p:cNvPr id="23" name="0001.avi">
            <a:hlinkClick r:id="" action="ppaction://media"/>
          </p:cNvPr>
          <p:cNvPicPr>
            <a:picLocks noRot="1" noChangeAspect="1"/>
          </p:cNvPicPr>
          <p:nvPr>
            <a:videoFile r:link="rId3"/>
          </p:nvPr>
        </p:nvPicPr>
        <p:blipFill>
          <a:blip r:embed="rId10" cstate="print"/>
          <a:srcRect/>
          <a:stretch>
            <a:fillRect/>
          </a:stretch>
        </p:blipFill>
        <p:spPr bwMode="auto">
          <a:xfrm>
            <a:off x="3071802" y="2285998"/>
            <a:ext cx="1447800" cy="1447800"/>
          </a:xfrm>
          <a:prstGeom prst="rect">
            <a:avLst/>
          </a:prstGeom>
          <a:noFill/>
          <a:ln w="9525">
            <a:noFill/>
            <a:miter lim="800000"/>
            <a:headEnd/>
            <a:tailEnd/>
          </a:ln>
        </p:spPr>
      </p:pic>
      <p:pic>
        <p:nvPicPr>
          <p:cNvPr id="24" name="0002.avi">
            <a:hlinkClick r:id="" action="ppaction://media"/>
          </p:cNvPr>
          <p:cNvPicPr>
            <a:picLocks noRot="1" noChangeAspect="1"/>
          </p:cNvPicPr>
          <p:nvPr>
            <a:videoFile r:link="rId4"/>
          </p:nvPr>
        </p:nvPicPr>
        <p:blipFill>
          <a:blip r:embed="rId11" cstate="print"/>
          <a:srcRect/>
          <a:stretch>
            <a:fillRect/>
          </a:stretch>
        </p:blipFill>
        <p:spPr bwMode="auto">
          <a:xfrm>
            <a:off x="1643042" y="2285998"/>
            <a:ext cx="1447800" cy="1447800"/>
          </a:xfrm>
          <a:prstGeom prst="rect">
            <a:avLst/>
          </a:prstGeom>
          <a:noFill/>
          <a:ln w="9525">
            <a:noFill/>
            <a:miter lim="800000"/>
            <a:headEnd/>
            <a:tailEnd/>
          </a:ln>
        </p:spPr>
      </p:pic>
      <p:pic>
        <p:nvPicPr>
          <p:cNvPr id="25" name="0003.avi">
            <a:hlinkClick r:id="" action="ppaction://media"/>
          </p:cNvPr>
          <p:cNvPicPr>
            <a:picLocks noRot="1" noChangeAspect="1"/>
          </p:cNvPicPr>
          <p:nvPr>
            <a:videoFile r:link="rId5"/>
          </p:nvPr>
        </p:nvPicPr>
        <p:blipFill>
          <a:blip r:embed="rId12" cstate="print"/>
          <a:srcRect/>
          <a:stretch>
            <a:fillRect/>
          </a:stretch>
        </p:blipFill>
        <p:spPr bwMode="auto">
          <a:xfrm>
            <a:off x="1643042" y="838198"/>
            <a:ext cx="1447800" cy="1447800"/>
          </a:xfrm>
          <a:prstGeom prst="rect">
            <a:avLst/>
          </a:prstGeom>
          <a:noFill/>
          <a:ln w="9525">
            <a:noFill/>
            <a:miter lim="800000"/>
            <a:headEnd/>
            <a:tailEnd/>
          </a:ln>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2"/>
                                        </p:tgtEl>
                                      </p:cBhvr>
                                    </p:cmd>
                                  </p:childTnLst>
                                </p:cTn>
                              </p:par>
                              <p:par>
                                <p:cTn id="7" presetID="1" presetClass="mediacall" presetSubtype="0" fill="hold" nodeType="withEffect">
                                  <p:stCondLst>
                                    <p:cond delay="0"/>
                                  </p:stCondLst>
                                  <p:childTnLst>
                                    <p:cmd type="call" cmd="playFrom(0.0)">
                                      <p:cBhvr>
                                        <p:cTn id="8" dur="1" fill="hold"/>
                                        <p:tgtEl>
                                          <p:spTgt spid="23"/>
                                        </p:tgtEl>
                                      </p:cBhvr>
                                    </p:cmd>
                                  </p:childTnLst>
                                </p:cTn>
                              </p:par>
                              <p:par>
                                <p:cTn id="9" presetID="1" presetClass="mediacall" presetSubtype="0" fill="hold" nodeType="withEffect">
                                  <p:stCondLst>
                                    <p:cond delay="0"/>
                                  </p:stCondLst>
                                  <p:childTnLst>
                                    <p:cmd type="call" cmd="playFrom(0.0)">
                                      <p:cBhvr>
                                        <p:cTn id="10" dur="1" fill="hold"/>
                                        <p:tgtEl>
                                          <p:spTgt spid="24"/>
                                        </p:tgtEl>
                                      </p:cBhvr>
                                    </p:cmd>
                                  </p:childTnLst>
                                </p:cTn>
                              </p:par>
                              <p:par>
                                <p:cTn id="11" presetID="1" presetClass="mediacall" presetSubtype="0" fill="hold" nodeType="withEffect">
                                  <p:stCondLst>
                                    <p:cond delay="0"/>
                                  </p:stCondLst>
                                  <p:childTnLst>
                                    <p:cmd type="call" cmd="playFrom(0.0)">
                                      <p:cBhvr>
                                        <p:cTn id="12" dur="1" fill="hold"/>
                                        <p:tgtEl>
                                          <p:spTgt spid="25"/>
                                        </p:tgtEl>
                                      </p:cBhvr>
                                    </p:cmd>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7" fill="hold" display="0">
                  <p:stCondLst>
                    <p:cond delay="indefinite"/>
                  </p:stCondLst>
                  <p:endCondLst>
                    <p:cond evt="onPrev" delay="0">
                      <p:tgtEl>
                        <p:sldTgt/>
                      </p:tgtEl>
                    </p:cond>
                  </p:endCondLst>
                </p:cTn>
                <p:tgtEl>
                  <p:spTgt spid="5"/>
                </p:tgtEl>
              </p:cMediaNode>
            </p:video>
            <p:seq concurrent="1" nextAc="seek">
              <p:cTn id="18" restart="whenNotActive" fill="hold" evtFilter="cancelBubble" nodeType="interactiveSeq">
                <p:stCondLst>
                  <p:cond evt="onClick" delay="0">
                    <p:tgtEl>
                      <p:spTgt spid="2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2"/>
                                        </p:tgtEl>
                                      </p:cBhvr>
                                    </p:cmd>
                                  </p:childTnLst>
                                </p:cTn>
                              </p:par>
                            </p:childTnLst>
                          </p:cTn>
                        </p:par>
                      </p:childTnLst>
                    </p:cTn>
                  </p:par>
                </p:childTnLst>
              </p:cTn>
              <p:nextCondLst>
                <p:cond evt="onClick" delay="0">
                  <p:tgtEl>
                    <p:spTgt spid="22"/>
                  </p:tgtEl>
                </p:cond>
              </p:nextCondLst>
            </p:seq>
            <p:seq concurrent="1" nextAc="seek">
              <p:cTn id="23" restart="whenNotActive" fill="hold" evtFilter="cancelBubble" nodeType="interactiveSeq">
                <p:stCondLst>
                  <p:cond evt="onClick" delay="0">
                    <p:tgtEl>
                      <p:spTgt spid="23"/>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23"/>
                                        </p:tgtEl>
                                      </p:cBhvr>
                                    </p:cmd>
                                  </p:childTnLst>
                                </p:cTn>
                              </p:par>
                            </p:childTnLst>
                          </p:cTn>
                        </p:par>
                      </p:childTnLst>
                    </p:cTn>
                  </p:par>
                </p:childTnLst>
              </p:cTn>
              <p:nextCondLst>
                <p:cond evt="onClick" delay="0">
                  <p:tgtEl>
                    <p:spTgt spid="23"/>
                  </p:tgtEl>
                </p:cond>
              </p:nextCondLst>
            </p:seq>
            <p:seq concurrent="1" nextAc="seek">
              <p:cTn id="28" restart="whenNotActive" fill="hold" evtFilter="cancelBubble" nodeType="interactiveSeq">
                <p:stCondLst>
                  <p:cond evt="onClick" delay="0">
                    <p:tgtEl>
                      <p:spTgt spid="24"/>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24"/>
                                        </p:tgtEl>
                                      </p:cBhvr>
                                    </p:cmd>
                                  </p:childTnLst>
                                </p:cTn>
                              </p:par>
                            </p:childTnLst>
                          </p:cTn>
                        </p:par>
                      </p:childTnLst>
                    </p:cTn>
                  </p:par>
                </p:childTnLst>
              </p:cTn>
              <p:nextCondLst>
                <p:cond evt="onClick" delay="0">
                  <p:tgtEl>
                    <p:spTgt spid="24"/>
                  </p:tgtEl>
                </p:cond>
              </p:nextCondLst>
            </p:seq>
            <p:seq concurrent="1" nextAc="seek">
              <p:cTn id="33" restart="whenNotActive" fill="hold" evtFilter="cancelBubble" nodeType="interactiveSeq">
                <p:stCondLst>
                  <p:cond evt="onClick" delay="0">
                    <p:tgtEl>
                      <p:spTgt spid="25"/>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25"/>
                                        </p:tgtEl>
                                      </p:cBhvr>
                                    </p:cmd>
                                  </p:childTnLst>
                                </p:cTn>
                              </p:par>
                            </p:childTnLst>
                          </p:cTn>
                        </p:par>
                      </p:childTnLst>
                    </p:cTn>
                  </p:par>
                </p:childTnLst>
              </p:cTn>
              <p:nextCondLst>
                <p:cond evt="onClick" delay="0">
                  <p:tgtEl>
                    <p:spTgt spid="25"/>
                  </p:tgtEl>
                </p:cond>
              </p:nextCondLst>
            </p:seq>
            <p:video>
              <p:cMediaNode>
                <p:cTn id="38" fill="remove" display="0">
                  <p:stCondLst>
                    <p:cond delay="indefinite"/>
                  </p:stCondLst>
                  <p:endCondLst>
                    <p:cond evt="onPrev" delay="0">
                      <p:tgtEl>
                        <p:sldTgt/>
                      </p:tgtEl>
                    </p:cond>
                  </p:endCondLst>
                </p:cTn>
                <p:tgtEl>
                  <p:spTgt spid="22"/>
                </p:tgtEl>
              </p:cMediaNode>
            </p:video>
            <p:video>
              <p:cMediaNode>
                <p:cTn id="39" fill="hold" display="0">
                  <p:stCondLst>
                    <p:cond delay="indefinite"/>
                  </p:stCondLst>
                  <p:endCondLst>
                    <p:cond evt="onPrev" delay="0">
                      <p:tgtEl>
                        <p:sldTgt/>
                      </p:tgtEl>
                    </p:cond>
                  </p:endCondLst>
                </p:cTn>
                <p:tgtEl>
                  <p:spTgt spid="23"/>
                </p:tgtEl>
              </p:cMediaNode>
            </p:video>
            <p:video>
              <p:cMediaNode>
                <p:cTn id="40" fill="hold" display="0">
                  <p:stCondLst>
                    <p:cond delay="indefinite"/>
                  </p:stCondLst>
                  <p:endCondLst>
                    <p:cond evt="onPrev" delay="0">
                      <p:tgtEl>
                        <p:sldTgt/>
                      </p:tgtEl>
                    </p:cond>
                  </p:endCondLst>
                </p:cTn>
                <p:tgtEl>
                  <p:spTgt spid="24"/>
                </p:tgtEl>
              </p:cMediaNode>
            </p:video>
            <p:video>
              <p:cMediaNode>
                <p:cTn id="41" fill="hold" display="0">
                  <p:stCondLst>
                    <p:cond delay="indefinite"/>
                  </p:stCondLst>
                  <p:endCondLst>
                    <p:cond evt="onPrev" delay="0">
                      <p:tgtEl>
                        <p:sldTgt/>
                      </p:tgtEl>
                    </p:cond>
                  </p:endCondLst>
                </p:cTn>
                <p:tgtEl>
                  <p:spTgt spid="2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3" name="标题 1"/>
          <p:cNvSpPr>
            <a:spLocks noGrp="1"/>
          </p:cNvSpPr>
          <p:nvPr>
            <p:ph type="title"/>
          </p:nvPr>
        </p:nvSpPr>
        <p:spPr>
          <a:xfrm>
            <a:off x="457200" y="53975"/>
            <a:ext cx="8229600" cy="660400"/>
          </a:xfrm>
        </p:spPr>
        <p:txBody>
          <a:bodyPr/>
          <a:lstStyle/>
          <a:p>
            <a:r>
              <a:rPr lang="en-US" altLang="zh-CN" smtClean="0"/>
              <a:t>Main Retrieval</a:t>
            </a:r>
            <a:endParaRPr lang="zh-CN" altLang="en-US" smtClean="0"/>
          </a:p>
        </p:txBody>
      </p:sp>
      <p:sp>
        <p:nvSpPr>
          <p:cNvPr id="3084" name="内容占位符 2"/>
          <p:cNvSpPr>
            <a:spLocks noGrp="1"/>
          </p:cNvSpPr>
          <p:nvPr>
            <p:ph idx="1"/>
          </p:nvPr>
        </p:nvSpPr>
        <p:spPr>
          <a:xfrm>
            <a:off x="457200" y="857250"/>
            <a:ext cx="8229600" cy="3786188"/>
          </a:xfrm>
        </p:spPr>
        <p:txBody>
          <a:bodyPr/>
          <a:lstStyle/>
          <a:p>
            <a:r>
              <a:rPr lang="en-US" altLang="zh-CN" smtClean="0"/>
              <a:t>Frame-to-sequence matching:</a:t>
            </a:r>
          </a:p>
          <a:p>
            <a:endParaRPr lang="zh-CN" altLang="en-US" smtClean="0"/>
          </a:p>
        </p:txBody>
      </p:sp>
      <p:graphicFrame>
        <p:nvGraphicFramePr>
          <p:cNvPr id="9" name="Object 7"/>
          <p:cNvGraphicFramePr>
            <a:graphicFrameLocks noChangeAspect="1"/>
          </p:cNvGraphicFramePr>
          <p:nvPr/>
        </p:nvGraphicFramePr>
        <p:xfrm>
          <a:off x="1019175" y="71438"/>
          <a:ext cx="6124575" cy="4092575"/>
        </p:xfrm>
        <a:graphic>
          <a:graphicData uri="http://schemas.openxmlformats.org/presentationml/2006/ole">
            <p:oleObj spid="_x0000_s3281" name="Visio" r:id="rId4" imgW="6124575" imgH="4092702" progId="Visio.Drawing.11">
              <p:embed/>
            </p:oleObj>
          </a:graphicData>
        </a:graphic>
      </p:graphicFrame>
      <p:sp>
        <p:nvSpPr>
          <p:cNvPr id="10" name="Text Box 22"/>
          <p:cNvSpPr txBox="1">
            <a:spLocks noChangeArrowheads="1"/>
          </p:cNvSpPr>
          <p:nvPr/>
        </p:nvSpPr>
        <p:spPr bwMode="auto">
          <a:xfrm>
            <a:off x="6357938" y="1285875"/>
            <a:ext cx="857250" cy="1643063"/>
          </a:xfrm>
          <a:prstGeom prst="rect">
            <a:avLst/>
          </a:prstGeom>
          <a:noFill/>
          <a:ln w="76200">
            <a:solidFill>
              <a:srgbClr val="D60093"/>
            </a:solidFill>
            <a:miter lim="800000"/>
            <a:headEnd/>
            <a:tailEnd/>
          </a:ln>
        </p:spPr>
        <p:txBody>
          <a:bodyPr anchor="ctr"/>
          <a:lstStyle/>
          <a:p>
            <a:pPr marL="285750" indent="-285750" algn="ctr" eaLnBrk="0" hangingPunct="0">
              <a:spcBef>
                <a:spcPct val="20000"/>
              </a:spcBef>
              <a:defRPr/>
            </a:pPr>
            <a:endParaRPr lang="en-US" altLang="zh-CN" b="1" dirty="0">
              <a:solidFill>
                <a:srgbClr val="00B0F0"/>
              </a:solidFill>
              <a:latin typeface="Arial Unicode MS" pitchFamily="34" charset="-128"/>
              <a:ea typeface="+mn-ea"/>
              <a:cs typeface="宋体"/>
            </a:endParaRPr>
          </a:p>
        </p:txBody>
      </p:sp>
      <p:graphicFrame>
        <p:nvGraphicFramePr>
          <p:cNvPr id="14" name="Object 11"/>
          <p:cNvGraphicFramePr>
            <a:graphicFrameLocks noChangeAspect="1"/>
          </p:cNvGraphicFramePr>
          <p:nvPr/>
        </p:nvGraphicFramePr>
        <p:xfrm>
          <a:off x="823913" y="1176338"/>
          <a:ext cx="6124575" cy="4092575"/>
        </p:xfrm>
        <a:graphic>
          <a:graphicData uri="http://schemas.openxmlformats.org/presentationml/2006/ole">
            <p:oleObj spid="_x0000_s3282" name="Visio" r:id="rId5" imgW="6124575" imgH="4092702" progId="Visio.Drawing.11">
              <p:embed/>
            </p:oleObj>
          </a:graphicData>
        </a:graphic>
      </p:graphicFrame>
      <p:graphicFrame>
        <p:nvGraphicFramePr>
          <p:cNvPr id="15" name="Object 12"/>
          <p:cNvGraphicFramePr>
            <a:graphicFrameLocks noChangeAspect="1"/>
          </p:cNvGraphicFramePr>
          <p:nvPr/>
        </p:nvGraphicFramePr>
        <p:xfrm>
          <a:off x="-1100138" y="200025"/>
          <a:ext cx="6124576" cy="4092575"/>
        </p:xfrm>
        <a:graphic>
          <a:graphicData uri="http://schemas.openxmlformats.org/presentationml/2006/ole">
            <p:oleObj spid="_x0000_s3283" name="Visio" r:id="rId6" imgW="6124575" imgH="4092702" progId="Visio.Drawing.11">
              <p:embed/>
            </p:oleObj>
          </a:graphicData>
        </a:graphic>
      </p:graphicFrame>
      <p:graphicFrame>
        <p:nvGraphicFramePr>
          <p:cNvPr id="16" name="Object 13"/>
          <p:cNvGraphicFramePr>
            <a:graphicFrameLocks noChangeAspect="1"/>
          </p:cNvGraphicFramePr>
          <p:nvPr/>
        </p:nvGraphicFramePr>
        <p:xfrm>
          <a:off x="-1100138" y="200025"/>
          <a:ext cx="6124576" cy="4092575"/>
        </p:xfrm>
        <a:graphic>
          <a:graphicData uri="http://schemas.openxmlformats.org/presentationml/2006/ole">
            <p:oleObj spid="_x0000_s3284" name="Visio" r:id="rId7" imgW="6124575" imgH="4092702" progId="Visio.Drawing.11">
              <p:embed/>
            </p:oleObj>
          </a:graphicData>
        </a:graphic>
      </p:graphicFrame>
      <p:graphicFrame>
        <p:nvGraphicFramePr>
          <p:cNvPr id="18" name="Object 15"/>
          <p:cNvGraphicFramePr>
            <a:graphicFrameLocks noChangeAspect="1"/>
          </p:cNvGraphicFramePr>
          <p:nvPr/>
        </p:nvGraphicFramePr>
        <p:xfrm>
          <a:off x="-1100138" y="200025"/>
          <a:ext cx="6124576" cy="4092575"/>
        </p:xfrm>
        <a:graphic>
          <a:graphicData uri="http://schemas.openxmlformats.org/presentationml/2006/ole">
            <p:oleObj spid="_x0000_s3285" name="Visio" r:id="rId8" imgW="6124575" imgH="4092702" progId="Visio.Drawing.11">
              <p:embed/>
            </p:oleObj>
          </a:graphicData>
        </a:graphic>
      </p:graphicFrame>
      <p:graphicFrame>
        <p:nvGraphicFramePr>
          <p:cNvPr id="19" name="Object 16"/>
          <p:cNvGraphicFramePr>
            <a:graphicFrameLocks noChangeAspect="1"/>
          </p:cNvGraphicFramePr>
          <p:nvPr/>
        </p:nvGraphicFramePr>
        <p:xfrm>
          <a:off x="-1100138" y="200025"/>
          <a:ext cx="6124576" cy="4092575"/>
        </p:xfrm>
        <a:graphic>
          <a:graphicData uri="http://schemas.openxmlformats.org/presentationml/2006/ole">
            <p:oleObj spid="_x0000_s3286" name="Visio" r:id="rId9" imgW="6124575" imgH="4092702" progId="Visio.Drawing.11">
              <p:embed/>
            </p:oleObj>
          </a:graphicData>
        </a:graphic>
      </p:graphicFrame>
      <p:graphicFrame>
        <p:nvGraphicFramePr>
          <p:cNvPr id="20" name="Object 17"/>
          <p:cNvGraphicFramePr>
            <a:graphicFrameLocks noChangeAspect="1"/>
          </p:cNvGraphicFramePr>
          <p:nvPr/>
        </p:nvGraphicFramePr>
        <p:xfrm>
          <a:off x="-1100138" y="200025"/>
          <a:ext cx="6124576" cy="4092575"/>
        </p:xfrm>
        <a:graphic>
          <a:graphicData uri="http://schemas.openxmlformats.org/presentationml/2006/ole">
            <p:oleObj spid="_x0000_s3287" name="Visio" r:id="rId10" imgW="6124575" imgH="4092702" progId="Visio.Drawing.11">
              <p:embed/>
            </p:oleObj>
          </a:graphicData>
        </a:graphic>
      </p:graphicFrame>
      <p:graphicFrame>
        <p:nvGraphicFramePr>
          <p:cNvPr id="21" name="Object 18"/>
          <p:cNvGraphicFramePr>
            <a:graphicFrameLocks noChangeAspect="1"/>
          </p:cNvGraphicFramePr>
          <p:nvPr/>
        </p:nvGraphicFramePr>
        <p:xfrm>
          <a:off x="-1100138" y="200025"/>
          <a:ext cx="6124576" cy="4092575"/>
        </p:xfrm>
        <a:graphic>
          <a:graphicData uri="http://schemas.openxmlformats.org/presentationml/2006/ole">
            <p:oleObj spid="_x0000_s3288" name="Visio" r:id="rId11" imgW="6124575" imgH="4092702" progId="Visio.Drawing.11">
              <p:embed/>
            </p:oleObj>
          </a:graphicData>
        </a:graphic>
      </p:graphicFrame>
      <p:graphicFrame>
        <p:nvGraphicFramePr>
          <p:cNvPr id="22" name="Object 19"/>
          <p:cNvGraphicFramePr>
            <a:graphicFrameLocks noChangeAspect="1"/>
          </p:cNvGraphicFramePr>
          <p:nvPr/>
        </p:nvGraphicFramePr>
        <p:xfrm>
          <a:off x="-1100138" y="200025"/>
          <a:ext cx="6124576" cy="4092575"/>
        </p:xfrm>
        <a:graphic>
          <a:graphicData uri="http://schemas.openxmlformats.org/presentationml/2006/ole">
            <p:oleObj spid="_x0000_s3289" name="Visio" r:id="rId12" imgW="6124575" imgH="4092702" progId="Visio.Drawing.11">
              <p:embed/>
            </p:oleObj>
          </a:graphicData>
        </a:graphic>
      </p:graphicFrame>
      <p:sp>
        <p:nvSpPr>
          <p:cNvPr id="24" name="Text Box 22"/>
          <p:cNvSpPr txBox="1">
            <a:spLocks noChangeArrowheads="1"/>
          </p:cNvSpPr>
          <p:nvPr/>
        </p:nvSpPr>
        <p:spPr bwMode="auto">
          <a:xfrm>
            <a:off x="1000125" y="3214688"/>
            <a:ext cx="7286625" cy="857250"/>
          </a:xfrm>
          <a:prstGeom prst="rect">
            <a:avLst/>
          </a:prstGeom>
          <a:solidFill>
            <a:srgbClr val="FFFFFF"/>
          </a:solidFill>
          <a:ln w="76200">
            <a:noFill/>
            <a:miter lim="800000"/>
            <a:headEnd/>
            <a:tailEnd/>
          </a:ln>
        </p:spPr>
        <p:txBody>
          <a:bodyPr/>
          <a:lstStyle/>
          <a:p>
            <a:pPr marL="285750" indent="-285750" eaLnBrk="0" hangingPunct="0">
              <a:spcBef>
                <a:spcPct val="20000"/>
              </a:spcBef>
              <a:buFont typeface="Arial" charset="0"/>
              <a:buChar char="–"/>
              <a:defRPr/>
            </a:pPr>
            <a:r>
              <a:rPr lang="en-US" altLang="zh-CN" sz="2000" dirty="0">
                <a:latin typeface="Arial Unicode MS" pitchFamily="34" charset="-128"/>
                <a:ea typeface="+mn-ea"/>
                <a:cs typeface="宋体"/>
              </a:rPr>
              <a:t>Use current best </a:t>
            </a:r>
            <a:r>
              <a:rPr lang="en-US" altLang="zh-CN" sz="2000" dirty="0" smtClean="0">
                <a:latin typeface="Arial Unicode MS" pitchFamily="34" charset="-128"/>
                <a:ea typeface="+mn-ea"/>
                <a:cs typeface="宋体"/>
              </a:rPr>
              <a:t>candidate.</a:t>
            </a:r>
            <a:endParaRPr lang="en-US" altLang="zh-CN" sz="2000" dirty="0">
              <a:latin typeface="Arial Unicode MS" pitchFamily="34" charset="-128"/>
              <a:ea typeface="+mn-ea"/>
              <a:cs typeface="宋体"/>
            </a:endParaRPr>
          </a:p>
          <a:p>
            <a:pPr marL="285750" indent="-285750" eaLnBrk="0" hangingPunct="0">
              <a:spcBef>
                <a:spcPct val="20000"/>
              </a:spcBef>
              <a:buFont typeface="Arial" charset="0"/>
              <a:buChar char="–"/>
              <a:defRPr/>
            </a:pPr>
            <a:r>
              <a:rPr lang="en-US" altLang="zh-CN" sz="2000" dirty="0">
                <a:latin typeface="Arial Unicode MS" pitchFamily="34" charset="-128"/>
                <a:ea typeface="+mn-ea"/>
                <a:cs typeface="宋体"/>
              </a:rPr>
              <a:t>Test the similarity between </a:t>
            </a:r>
            <a:r>
              <a:rPr lang="en-US" altLang="zh-CN" sz="2000" dirty="0">
                <a:latin typeface="Arial Unicode MS" pitchFamily="34" charset="-128"/>
                <a:ea typeface="宋体"/>
                <a:cs typeface="宋体"/>
              </a:rPr>
              <a:t>the previous retrieval result and the </a:t>
            </a:r>
            <a:r>
              <a:rPr lang="en-US" altLang="zh-CN" sz="2000" dirty="0">
                <a:latin typeface="Arial Unicode MS" pitchFamily="34" charset="-128"/>
                <a:ea typeface="+mn-ea"/>
                <a:cs typeface="宋体"/>
              </a:rPr>
              <a:t>current query </a:t>
            </a:r>
            <a:r>
              <a:rPr lang="en-US" altLang="zh-CN" sz="2000" dirty="0" smtClean="0">
                <a:latin typeface="Arial Unicode MS" pitchFamily="34" charset="-128"/>
                <a:ea typeface="+mn-ea"/>
                <a:cs typeface="宋体"/>
              </a:rPr>
              <a:t>frame: </a:t>
            </a:r>
            <a:endParaRPr lang="en-US" altLang="zh-CN" sz="2000" dirty="0">
              <a:latin typeface="Arial Unicode MS" pitchFamily="34" charset="-128"/>
              <a:ea typeface="+mn-ea"/>
              <a:cs typeface="宋体"/>
            </a:endParaRPr>
          </a:p>
          <a:p>
            <a:pPr marL="742950" lvl="1" indent="-285750" eaLnBrk="0" hangingPunct="0">
              <a:spcBef>
                <a:spcPct val="20000"/>
              </a:spcBef>
              <a:buFont typeface="Arial" charset="0"/>
              <a:buChar char="–"/>
              <a:defRPr/>
            </a:pPr>
            <a:r>
              <a:rPr lang="en-US" altLang="zh-CN" sz="2000" dirty="0">
                <a:latin typeface="Arial Unicode MS" pitchFamily="34" charset="-128"/>
                <a:ea typeface="+mn-ea"/>
                <a:cs typeface="宋体"/>
              </a:rPr>
              <a:t>If  it is high, use it </a:t>
            </a:r>
            <a:r>
              <a:rPr lang="en-US" altLang="zh-CN" sz="2000" dirty="0" smtClean="0">
                <a:latin typeface="Arial Unicode MS" pitchFamily="34" charset="-128"/>
                <a:ea typeface="+mn-ea"/>
                <a:cs typeface="宋体"/>
              </a:rPr>
              <a:t>again </a:t>
            </a:r>
            <a:r>
              <a:rPr lang="en-US" altLang="zh-CN" sz="2000" dirty="0" smtClean="0">
                <a:solidFill>
                  <a:srgbClr val="0070C0"/>
                </a:solidFill>
                <a:latin typeface="Arial Unicode MS" pitchFamily="34" charset="-128"/>
                <a:ea typeface="+mn-ea"/>
                <a:cs typeface="宋体"/>
              </a:rPr>
              <a:t>(Temporal </a:t>
            </a:r>
            <a:r>
              <a:rPr lang="en-US" altLang="zh-CN" sz="2000" dirty="0">
                <a:solidFill>
                  <a:srgbClr val="0070C0"/>
                </a:solidFill>
                <a:latin typeface="Arial Unicode MS" pitchFamily="34" charset="-128"/>
                <a:ea typeface="+mn-ea"/>
                <a:cs typeface="宋体"/>
              </a:rPr>
              <a:t>consistency</a:t>
            </a:r>
            <a:r>
              <a:rPr lang="en-US" altLang="zh-CN" sz="2000" dirty="0" smtClean="0">
                <a:solidFill>
                  <a:srgbClr val="0070C0"/>
                </a:solidFill>
                <a:latin typeface="Arial Unicode MS" pitchFamily="34" charset="-128"/>
                <a:ea typeface="+mn-ea"/>
                <a:cs typeface="宋体"/>
              </a:rPr>
              <a:t>)</a:t>
            </a:r>
            <a:r>
              <a:rPr lang="en-US" altLang="zh-CN" sz="2000" dirty="0" smtClean="0">
                <a:latin typeface="Arial Unicode MS" pitchFamily="34" charset="-128"/>
                <a:ea typeface="+mn-ea"/>
                <a:cs typeface="宋体"/>
              </a:rPr>
              <a:t>.</a:t>
            </a:r>
            <a:endParaRPr lang="en-US" altLang="zh-CN" sz="2000" dirty="0">
              <a:latin typeface="Arial Unicode MS" pitchFamily="34" charset="-128"/>
              <a:ea typeface="+mn-ea"/>
              <a:cs typeface="宋体"/>
            </a:endParaRPr>
          </a:p>
          <a:p>
            <a:pPr marL="742950" lvl="1" indent="-285750" eaLnBrk="0" hangingPunct="0">
              <a:spcBef>
                <a:spcPct val="20000"/>
              </a:spcBef>
              <a:buFont typeface="Arial" charset="0"/>
              <a:buChar char="–"/>
              <a:defRPr/>
            </a:pPr>
            <a:r>
              <a:rPr lang="en-GB" altLang="zh-CN" sz="2000" dirty="0">
                <a:latin typeface="Arial Unicode MS" pitchFamily="34" charset="-128"/>
                <a:ea typeface="+mn-ea"/>
                <a:cs typeface="宋体"/>
              </a:rPr>
              <a:t>If not, use the current best candidate </a:t>
            </a:r>
            <a:r>
              <a:rPr lang="en-GB" altLang="zh-CN" sz="2000" dirty="0" smtClean="0">
                <a:solidFill>
                  <a:srgbClr val="0070C0"/>
                </a:solidFill>
                <a:latin typeface="Arial Unicode MS" pitchFamily="34" charset="-128"/>
                <a:ea typeface="+mn-ea"/>
                <a:cs typeface="宋体"/>
              </a:rPr>
              <a:t>(Similarity)</a:t>
            </a:r>
            <a:r>
              <a:rPr lang="en-GB" altLang="zh-CN" sz="2000" dirty="0" smtClean="0">
                <a:latin typeface="Arial Unicode MS" pitchFamily="34" charset="-128"/>
                <a:ea typeface="+mn-ea"/>
                <a:cs typeface="宋体"/>
              </a:rPr>
              <a:t>.</a:t>
            </a:r>
            <a:endParaRPr lang="en-US" altLang="zh-CN" sz="2000" dirty="0">
              <a:latin typeface="Arial Unicode MS" pitchFamily="34" charset="-128"/>
              <a:ea typeface="+mn-ea"/>
              <a:cs typeface="宋体"/>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par>
                                <p:cTn id="17" presetID="1" presetClass="entr" presetSubtype="0" fill="hold" nodeType="withEffect">
                                  <p:stCondLst>
                                    <p:cond delay="0"/>
                                  </p:stCondLst>
                                  <p:childTnLst>
                                    <p:set>
                                      <p:cBhvr>
                                        <p:cTn id="18"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par>
                                <p:cTn id="23" presetID="1" presetClass="entr" presetSubtype="0" fill="hold" nodeType="withEffect">
                                  <p:stCondLst>
                                    <p:cond delay="0"/>
                                  </p:stCondLst>
                                  <p:childTnLst>
                                    <p:set>
                                      <p:cBhvr>
                                        <p:cTn id="24"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par>
                                <p:cTn id="33" presetID="1" presetClass="entr" presetSubtype="0" fill="hold" nodeType="withEffect">
                                  <p:stCondLst>
                                    <p:cond delay="0"/>
                                  </p:stCondLst>
                                  <p:childTnLst>
                                    <p:set>
                                      <p:cBhvr>
                                        <p:cTn id="34"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标题 1"/>
          <p:cNvSpPr>
            <a:spLocks noGrp="1"/>
          </p:cNvSpPr>
          <p:nvPr>
            <p:ph type="title"/>
          </p:nvPr>
        </p:nvSpPr>
        <p:spPr>
          <a:xfrm>
            <a:off x="457200" y="53975"/>
            <a:ext cx="8229600" cy="660400"/>
          </a:xfrm>
        </p:spPr>
        <p:txBody>
          <a:bodyPr/>
          <a:lstStyle/>
          <a:p>
            <a:r>
              <a:rPr lang="en-US" altLang="zh-CN" smtClean="0"/>
              <a:t>Face Retrieval</a:t>
            </a:r>
            <a:endParaRPr lang="zh-CN" altLang="en-US" smtClean="0"/>
          </a:p>
        </p:txBody>
      </p:sp>
      <p:sp>
        <p:nvSpPr>
          <p:cNvPr id="4113" name="内容占位符 2"/>
          <p:cNvSpPr>
            <a:spLocks noGrp="1"/>
          </p:cNvSpPr>
          <p:nvPr>
            <p:ph idx="1"/>
          </p:nvPr>
        </p:nvSpPr>
        <p:spPr>
          <a:xfrm>
            <a:off x="428625" y="857250"/>
            <a:ext cx="8229600" cy="3786188"/>
          </a:xfrm>
        </p:spPr>
        <p:txBody>
          <a:bodyPr/>
          <a:lstStyle/>
          <a:p>
            <a:r>
              <a:rPr lang="en-US" altLang="zh-CN" dirty="0" smtClean="0"/>
              <a:t>Limitation:</a:t>
            </a:r>
          </a:p>
          <a:p>
            <a:pPr lvl="1"/>
            <a:r>
              <a:rPr lang="en-US" dirty="0" smtClean="0"/>
              <a:t>Face coherence not ensured during retrieval.</a:t>
            </a:r>
          </a:p>
          <a:p>
            <a:pPr lvl="1"/>
            <a:endParaRPr lang="en-US" altLang="zh-CN" dirty="0" smtClean="0"/>
          </a:p>
          <a:p>
            <a:pPr lvl="1"/>
            <a:endParaRPr lang="en-US" altLang="zh-CN" dirty="0" smtClean="0"/>
          </a:p>
          <a:p>
            <a:pPr lvl="1"/>
            <a:endParaRPr lang="en-US" altLang="zh-CN" dirty="0" smtClean="0"/>
          </a:p>
          <a:p>
            <a:pPr lvl="1"/>
            <a:endParaRPr lang="en-US" altLang="zh-CN" dirty="0" smtClean="0"/>
          </a:p>
          <a:p>
            <a:pPr lvl="1"/>
            <a:endParaRPr lang="en-US" altLang="zh-CN" dirty="0" smtClean="0"/>
          </a:p>
          <a:p>
            <a:pPr lvl="1"/>
            <a:endParaRPr lang="en-US" altLang="zh-CN" dirty="0" smtClean="0"/>
          </a:p>
          <a:p>
            <a:r>
              <a:rPr lang="en-US" altLang="zh-CN" dirty="0" smtClean="0"/>
              <a:t>Method:</a:t>
            </a:r>
          </a:p>
          <a:p>
            <a:pPr lvl="1"/>
            <a:r>
              <a:rPr lang="en-US" altLang="zh-CN" dirty="0" smtClean="0"/>
              <a:t>Single best database frame.</a:t>
            </a:r>
            <a:endParaRPr lang="zh-CN" altLang="en-US" dirty="0" smtClean="0"/>
          </a:p>
        </p:txBody>
      </p:sp>
      <p:graphicFrame>
        <p:nvGraphicFramePr>
          <p:cNvPr id="5" name="Object 18"/>
          <p:cNvGraphicFramePr>
            <a:graphicFrameLocks noChangeAspect="1"/>
          </p:cNvGraphicFramePr>
          <p:nvPr/>
        </p:nvGraphicFramePr>
        <p:xfrm>
          <a:off x="714375" y="1000125"/>
          <a:ext cx="4071938" cy="2720975"/>
        </p:xfrm>
        <a:graphic>
          <a:graphicData uri="http://schemas.openxmlformats.org/presentationml/2006/ole">
            <p:oleObj spid="_x0000_s4144" name="Visio" r:id="rId4" imgW="6124575" imgH="4092702" progId="Visio.Drawing.11">
              <p:embed/>
            </p:oleObj>
          </a:graphicData>
        </a:graphic>
      </p:graphicFrame>
      <p:sp>
        <p:nvSpPr>
          <p:cNvPr id="6" name="Text Box 22"/>
          <p:cNvSpPr txBox="1">
            <a:spLocks noChangeArrowheads="1"/>
          </p:cNvSpPr>
          <p:nvPr/>
        </p:nvSpPr>
        <p:spPr bwMode="auto">
          <a:xfrm>
            <a:off x="4714875" y="2214563"/>
            <a:ext cx="1857375" cy="357187"/>
          </a:xfrm>
          <a:prstGeom prst="rect">
            <a:avLst/>
          </a:prstGeom>
          <a:solidFill>
            <a:srgbClr val="FFFFFF"/>
          </a:solidFill>
          <a:ln w="76200">
            <a:solidFill>
              <a:srgbClr val="D60093"/>
            </a:solidFill>
            <a:miter lim="800000"/>
            <a:headEnd/>
            <a:tailEnd/>
          </a:ln>
        </p:spPr>
        <p:txBody>
          <a:bodyPr/>
          <a:lstStyle/>
          <a:p>
            <a:pPr marL="285750" indent="-285750" eaLnBrk="0" hangingPunct="0">
              <a:spcBef>
                <a:spcPct val="20000"/>
              </a:spcBef>
              <a:defRPr/>
            </a:pPr>
            <a:r>
              <a:rPr lang="en-US" altLang="zh-CN" b="1" dirty="0">
                <a:solidFill>
                  <a:srgbClr val="FF0000"/>
                </a:solidFill>
                <a:latin typeface="Arial Unicode MS" pitchFamily="34" charset="-128"/>
                <a:ea typeface="+mn-ea"/>
                <a:cs typeface="宋体"/>
              </a:rPr>
              <a:t>×discontinuity</a:t>
            </a:r>
          </a:p>
        </p:txBody>
      </p:sp>
      <p:sp>
        <p:nvSpPr>
          <p:cNvPr id="7" name="Text Box 22"/>
          <p:cNvSpPr txBox="1">
            <a:spLocks noChangeArrowheads="1"/>
          </p:cNvSpPr>
          <p:nvPr/>
        </p:nvSpPr>
        <p:spPr bwMode="auto">
          <a:xfrm>
            <a:off x="6858000" y="2214563"/>
            <a:ext cx="1714500" cy="357187"/>
          </a:xfrm>
          <a:prstGeom prst="rect">
            <a:avLst/>
          </a:prstGeom>
          <a:solidFill>
            <a:srgbClr val="FFFFFF"/>
          </a:solidFill>
          <a:ln w="76200">
            <a:solidFill>
              <a:srgbClr val="D60093"/>
            </a:solidFill>
            <a:miter lim="800000"/>
            <a:headEnd/>
            <a:tailEnd/>
          </a:ln>
        </p:spPr>
        <p:txBody>
          <a:bodyPr/>
          <a:lstStyle/>
          <a:p>
            <a:pPr marL="285750" indent="-285750" eaLnBrk="0" hangingPunct="0">
              <a:spcBef>
                <a:spcPct val="20000"/>
              </a:spcBef>
              <a:defRPr/>
            </a:pPr>
            <a:r>
              <a:rPr lang="en-US" altLang="zh-CN" b="1" dirty="0">
                <a:solidFill>
                  <a:srgbClr val="FF0000"/>
                </a:solidFill>
                <a:latin typeface="Arial Unicode MS" pitchFamily="34" charset="-128"/>
                <a:ea typeface="+mn-ea"/>
                <a:cs typeface="宋体"/>
              </a:rPr>
              <a:t>×multi-frames</a:t>
            </a:r>
          </a:p>
        </p:txBody>
      </p:sp>
      <p:graphicFrame>
        <p:nvGraphicFramePr>
          <p:cNvPr id="8" name="Object 19"/>
          <p:cNvGraphicFramePr>
            <a:graphicFrameLocks noChangeAspect="1"/>
          </p:cNvGraphicFramePr>
          <p:nvPr/>
        </p:nvGraphicFramePr>
        <p:xfrm>
          <a:off x="714375" y="1731963"/>
          <a:ext cx="4071938" cy="2720975"/>
        </p:xfrm>
        <a:graphic>
          <a:graphicData uri="http://schemas.openxmlformats.org/presentationml/2006/ole">
            <p:oleObj spid="_x0000_s4145" name="Visio" r:id="rId5" imgW="6124575" imgH="4092702" progId="Visio.Drawing.11">
              <p:embed/>
            </p:oleObj>
          </a:graphicData>
        </a:graphic>
      </p:graphicFrame>
      <p:sp>
        <p:nvSpPr>
          <p:cNvPr id="10" name="Text Box 22"/>
          <p:cNvSpPr txBox="1">
            <a:spLocks noChangeArrowheads="1"/>
          </p:cNvSpPr>
          <p:nvPr/>
        </p:nvSpPr>
        <p:spPr bwMode="auto">
          <a:xfrm>
            <a:off x="4714875" y="2928938"/>
            <a:ext cx="1857375" cy="357187"/>
          </a:xfrm>
          <a:prstGeom prst="rect">
            <a:avLst/>
          </a:prstGeom>
          <a:solidFill>
            <a:srgbClr val="FFFFFF"/>
          </a:solidFill>
          <a:ln w="76200">
            <a:solidFill>
              <a:srgbClr val="D60093"/>
            </a:solidFill>
            <a:miter lim="800000"/>
            <a:headEnd/>
            <a:tailEnd/>
          </a:ln>
        </p:spPr>
        <p:txBody>
          <a:bodyPr/>
          <a:lstStyle/>
          <a:p>
            <a:pPr marL="285750" indent="-285750" eaLnBrk="0" hangingPunct="0">
              <a:spcBef>
                <a:spcPct val="20000"/>
              </a:spcBef>
              <a:defRPr/>
            </a:pPr>
            <a:r>
              <a:rPr lang="en-US" altLang="zh-CN" b="1" dirty="0">
                <a:solidFill>
                  <a:schemeClr val="tx2">
                    <a:lumMod val="60000"/>
                    <a:lumOff val="40000"/>
                  </a:schemeClr>
                </a:solidFill>
                <a:latin typeface="Arial Unicode MS" pitchFamily="34" charset="-128"/>
                <a:ea typeface="+mn-ea"/>
                <a:cs typeface="宋体"/>
              </a:rPr>
              <a:t>√ coherence</a:t>
            </a:r>
          </a:p>
        </p:txBody>
      </p:sp>
      <p:sp>
        <p:nvSpPr>
          <p:cNvPr id="11" name="Text Box 22"/>
          <p:cNvSpPr txBox="1">
            <a:spLocks noChangeArrowheads="1"/>
          </p:cNvSpPr>
          <p:nvPr/>
        </p:nvSpPr>
        <p:spPr bwMode="auto">
          <a:xfrm>
            <a:off x="6858000" y="2928938"/>
            <a:ext cx="1714500" cy="357187"/>
          </a:xfrm>
          <a:prstGeom prst="rect">
            <a:avLst/>
          </a:prstGeom>
          <a:solidFill>
            <a:srgbClr val="FFFFFF"/>
          </a:solidFill>
          <a:ln w="76200">
            <a:solidFill>
              <a:srgbClr val="D60093"/>
            </a:solidFill>
            <a:miter lim="800000"/>
            <a:headEnd/>
            <a:tailEnd/>
          </a:ln>
        </p:spPr>
        <p:txBody>
          <a:bodyPr/>
          <a:lstStyle/>
          <a:p>
            <a:pPr marL="285750" indent="-285750" eaLnBrk="0" hangingPunct="0">
              <a:spcBef>
                <a:spcPct val="20000"/>
              </a:spcBef>
              <a:defRPr/>
            </a:pPr>
            <a:r>
              <a:rPr lang="en-US" altLang="zh-CN" b="1" dirty="0">
                <a:solidFill>
                  <a:schemeClr val="tx2">
                    <a:lumMod val="60000"/>
                    <a:lumOff val="40000"/>
                  </a:schemeClr>
                </a:solidFill>
                <a:latin typeface="Arial Unicode MS" pitchFamily="34" charset="-128"/>
                <a:ea typeface="+mn-ea"/>
                <a:cs typeface="宋体"/>
              </a:rPr>
              <a:t>√ single frame</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1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1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标题 1"/>
          <p:cNvSpPr>
            <a:spLocks noGrp="1"/>
          </p:cNvSpPr>
          <p:nvPr>
            <p:ph type="title"/>
          </p:nvPr>
        </p:nvSpPr>
        <p:spPr>
          <a:xfrm>
            <a:off x="457200" y="53975"/>
            <a:ext cx="8229600" cy="660400"/>
          </a:xfrm>
        </p:spPr>
        <p:txBody>
          <a:bodyPr/>
          <a:lstStyle/>
          <a:p>
            <a:r>
              <a:rPr lang="en-US" altLang="zh-CN" smtClean="0"/>
              <a:t>Outline</a:t>
            </a:r>
            <a:endParaRPr lang="zh-CN" altLang="en-US" smtClean="0"/>
          </a:p>
        </p:txBody>
      </p:sp>
      <p:sp>
        <p:nvSpPr>
          <p:cNvPr id="24579" name="内容占位符 2"/>
          <p:cNvSpPr>
            <a:spLocks noGrp="1"/>
          </p:cNvSpPr>
          <p:nvPr>
            <p:ph idx="1"/>
          </p:nvPr>
        </p:nvSpPr>
        <p:spPr>
          <a:xfrm>
            <a:off x="457200" y="857250"/>
            <a:ext cx="8229600" cy="3786188"/>
          </a:xfrm>
        </p:spPr>
        <p:txBody>
          <a:bodyPr/>
          <a:lstStyle/>
          <a:p>
            <a:pPr marL="0" indent="0">
              <a:buFont typeface="Arial" charset="0"/>
              <a:buNone/>
            </a:pPr>
            <a:endParaRPr lang="en-US" altLang="zh-CN" smtClean="0"/>
          </a:p>
          <a:p>
            <a:pPr lvl="1"/>
            <a:endParaRPr lang="en-US" altLang="zh-CN" smtClean="0"/>
          </a:p>
          <a:p>
            <a:pPr lvl="1"/>
            <a:endParaRPr lang="en-US" altLang="zh-CN" smtClean="0"/>
          </a:p>
          <a:p>
            <a:pPr lvl="1"/>
            <a:endParaRPr lang="en-US" altLang="zh-CN" smtClean="0"/>
          </a:p>
          <a:p>
            <a:pPr lvl="1"/>
            <a:endParaRPr lang="en-US" altLang="zh-CN" smtClean="0"/>
          </a:p>
          <a:p>
            <a:pPr lvl="1"/>
            <a:endParaRPr lang="en-US" altLang="zh-CN" smtClean="0"/>
          </a:p>
          <a:p>
            <a:pPr lvl="1"/>
            <a:endParaRPr lang="en-US" altLang="zh-CN" smtClean="0"/>
          </a:p>
          <a:p>
            <a:pPr lvl="1"/>
            <a:endParaRPr lang="zh-CN" altLang="en-US" smtClean="0"/>
          </a:p>
        </p:txBody>
      </p:sp>
      <p:sp>
        <p:nvSpPr>
          <p:cNvPr id="5" name="上箭头 4"/>
          <p:cNvSpPr/>
          <p:nvPr/>
        </p:nvSpPr>
        <p:spPr bwMode="auto">
          <a:xfrm>
            <a:off x="6500813" y="3214688"/>
            <a:ext cx="428625" cy="322262"/>
          </a:xfrm>
          <a:prstGeom prst="upArrow">
            <a:avLst/>
          </a:prstGeom>
          <a:solidFill>
            <a:schemeClr val="accent2"/>
          </a:solidFill>
          <a:ln w="3175" algn="ctr">
            <a:solidFill>
              <a:schemeClr val="tx1"/>
            </a:solidFill>
            <a:miter lim="800000"/>
            <a:headEnd/>
            <a:tailEnd/>
          </a:ln>
          <a:effectLst>
            <a:outerShdw dist="57150" dir="2700000" algn="ctr" rotWithShape="0">
              <a:srgbClr val="888888">
                <a:alpha val="50000"/>
              </a:srgbClr>
            </a:outerShdw>
          </a:effectLst>
        </p:spPr>
        <p:txBody>
          <a:bodyPr lIns="91446" tIns="91446" rIns="91446" bIns="91446" anchor="ctr"/>
          <a:lstStyle/>
          <a:p>
            <a:pPr algn="ctr" fontAlgn="auto">
              <a:spcBef>
                <a:spcPts val="0"/>
              </a:spcBef>
              <a:spcAft>
                <a:spcPts val="0"/>
              </a:spcAft>
              <a:defRPr/>
            </a:pPr>
            <a:endParaRPr lang="zh-CN" altLang="en-US" sz="2800">
              <a:solidFill>
                <a:schemeClr val="bg1"/>
              </a:solidFill>
              <a:effectLst>
                <a:outerShdw blurRad="38100" dist="38100" dir="2700000" algn="tl">
                  <a:srgbClr val="000000">
                    <a:alpha val="43137"/>
                  </a:srgbClr>
                </a:outerShdw>
              </a:effectLst>
              <a:latin typeface="黑体" pitchFamily="2" charset="-122"/>
              <a:ea typeface="黑体" pitchFamily="2" charset="-122"/>
            </a:endParaRPr>
          </a:p>
        </p:txBody>
      </p:sp>
      <p:sp>
        <p:nvSpPr>
          <p:cNvPr id="6" name="Rectangle 41"/>
          <p:cNvSpPr>
            <a:spLocks noChangeArrowheads="1"/>
          </p:cNvSpPr>
          <p:nvPr/>
        </p:nvSpPr>
        <p:spPr bwMode="auto">
          <a:xfrm>
            <a:off x="928688" y="3832225"/>
            <a:ext cx="2928937" cy="1168400"/>
          </a:xfrm>
          <a:prstGeom prst="rect">
            <a:avLst/>
          </a:prstGeom>
          <a:solidFill>
            <a:schemeClr val="bg1">
              <a:alpha val="81175"/>
            </a:schemeClr>
          </a:solidFill>
          <a:ln w="9525">
            <a:noFill/>
            <a:miter lim="800000"/>
            <a:headEnd/>
            <a:tailEnd/>
          </a:ln>
        </p:spPr>
        <p:txBody>
          <a:bodyPr wrap="none" anchor="ctr"/>
          <a:lstStyle/>
          <a:p>
            <a:pPr algn="ctr"/>
            <a:endParaRPr lang="zh-CN" altLang="en-US" b="1">
              <a:latin typeface="Calibri" pitchFamily="34" charset="0"/>
              <a:ea typeface="幼圆" pitchFamily="49" charset="-122"/>
            </a:endParaRPr>
          </a:p>
        </p:txBody>
      </p:sp>
      <p:sp>
        <p:nvSpPr>
          <p:cNvPr id="7" name="Text Box 22"/>
          <p:cNvSpPr txBox="1">
            <a:spLocks noChangeArrowheads="1"/>
          </p:cNvSpPr>
          <p:nvPr/>
        </p:nvSpPr>
        <p:spPr bwMode="auto">
          <a:xfrm>
            <a:off x="1000125" y="3643313"/>
            <a:ext cx="7143750" cy="428625"/>
          </a:xfrm>
          <a:prstGeom prst="rect">
            <a:avLst/>
          </a:prstGeom>
          <a:solidFill>
            <a:srgbClr val="FFFFFF"/>
          </a:solidFill>
          <a:ln w="76200">
            <a:solidFill>
              <a:srgbClr val="D60093"/>
            </a:solidFill>
            <a:miter lim="800000"/>
            <a:headEnd/>
            <a:tailEnd/>
          </a:ln>
        </p:spPr>
        <p:txBody>
          <a:bodyPr/>
          <a:lstStyle/>
          <a:p>
            <a:pPr marL="285750" indent="-285750" eaLnBrk="0" hangingPunct="0">
              <a:spcBef>
                <a:spcPct val="20000"/>
              </a:spcBef>
              <a:buFont typeface="Arial" charset="0"/>
              <a:buChar char="–"/>
              <a:defRPr/>
            </a:pPr>
            <a:r>
              <a:rPr lang="en-US" altLang="zh-CN" sz="2000" dirty="0">
                <a:latin typeface="Arial Unicode MS" pitchFamily="34" charset="-128"/>
                <a:ea typeface="+mn-ea"/>
                <a:cs typeface="宋体"/>
              </a:rPr>
              <a:t>Video Synthesis</a:t>
            </a:r>
            <a:r>
              <a:rPr lang="en-US" altLang="zh-CN" sz="2000" dirty="0">
                <a:solidFill>
                  <a:srgbClr val="0070C0"/>
                </a:solidFill>
                <a:latin typeface="Arial Unicode MS" pitchFamily="34" charset="-128"/>
                <a:ea typeface="+mn-ea"/>
                <a:cs typeface="宋体"/>
              </a:rPr>
              <a:t> </a:t>
            </a:r>
          </a:p>
        </p:txBody>
      </p:sp>
      <p:pic>
        <p:nvPicPr>
          <p:cNvPr id="24583" name="图片 7" descr="overview2.png"/>
          <p:cNvPicPr>
            <a:picLocks noChangeAspect="1"/>
          </p:cNvPicPr>
          <p:nvPr/>
        </p:nvPicPr>
        <p:blipFill>
          <a:blip r:embed="rId3" cstate="print"/>
          <a:srcRect/>
          <a:stretch>
            <a:fillRect/>
          </a:stretch>
        </p:blipFill>
        <p:spPr bwMode="auto">
          <a:xfrm>
            <a:off x="1108075" y="1428750"/>
            <a:ext cx="6927850" cy="1651000"/>
          </a:xfrm>
          <a:prstGeom prst="rect">
            <a:avLst/>
          </a:prstGeom>
          <a:noFill/>
          <a:ln w="9525">
            <a:noFill/>
            <a:miter lim="800000"/>
            <a:headEnd/>
            <a:tailEnd/>
          </a:ln>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标题 1"/>
          <p:cNvSpPr>
            <a:spLocks noGrp="1"/>
          </p:cNvSpPr>
          <p:nvPr>
            <p:ph type="title"/>
          </p:nvPr>
        </p:nvSpPr>
        <p:spPr>
          <a:xfrm>
            <a:off x="457200" y="53975"/>
            <a:ext cx="8229600" cy="660400"/>
          </a:xfrm>
        </p:spPr>
        <p:txBody>
          <a:bodyPr/>
          <a:lstStyle/>
          <a:p>
            <a:r>
              <a:rPr lang="en-US" altLang="zh-CN" smtClean="0"/>
              <a:t>Single frame warping</a:t>
            </a:r>
            <a:endParaRPr lang="zh-CN" altLang="en-US" smtClean="0"/>
          </a:p>
        </p:txBody>
      </p:sp>
      <p:sp>
        <p:nvSpPr>
          <p:cNvPr id="25603" name="内容占位符 2"/>
          <p:cNvSpPr>
            <a:spLocks noGrp="1"/>
          </p:cNvSpPr>
          <p:nvPr>
            <p:ph idx="1"/>
          </p:nvPr>
        </p:nvSpPr>
        <p:spPr>
          <a:xfrm>
            <a:off x="457200" y="857250"/>
            <a:ext cx="8229600" cy="3786188"/>
          </a:xfrm>
        </p:spPr>
        <p:txBody>
          <a:bodyPr/>
          <a:lstStyle/>
          <a:p>
            <a:r>
              <a:rPr lang="en-US" altLang="zh-CN" smtClean="0"/>
              <a:t>MLS warping based on vertex projection.</a:t>
            </a:r>
          </a:p>
          <a:p>
            <a:r>
              <a:rPr lang="en-US" altLang="zh-CN" smtClean="0"/>
              <a:t>Body-part dependent warping.</a:t>
            </a:r>
            <a:endParaRPr lang="zh-CN" altLang="en-US" smtClean="0"/>
          </a:p>
        </p:txBody>
      </p:sp>
      <p:pic>
        <p:nvPicPr>
          <p:cNvPr id="25604" name="图片 6" descr="bpart_ori.png"/>
          <p:cNvPicPr>
            <a:picLocks noChangeAspect="1"/>
          </p:cNvPicPr>
          <p:nvPr/>
        </p:nvPicPr>
        <p:blipFill>
          <a:blip r:embed="rId3" cstate="print"/>
          <a:srcRect/>
          <a:stretch>
            <a:fillRect/>
          </a:stretch>
        </p:blipFill>
        <p:spPr bwMode="auto">
          <a:xfrm>
            <a:off x="1571625" y="1770063"/>
            <a:ext cx="5581650" cy="2659062"/>
          </a:xfrm>
          <a:prstGeom prst="rect">
            <a:avLst/>
          </a:prstGeom>
          <a:noFill/>
          <a:ln w="9525">
            <a:noFill/>
            <a:miter lim="800000"/>
            <a:headEnd/>
            <a:tailEnd/>
          </a:ln>
        </p:spPr>
      </p:pic>
      <p:sp>
        <p:nvSpPr>
          <p:cNvPr id="25605" name="TextBox 7"/>
          <p:cNvSpPr txBox="1">
            <a:spLocks noChangeArrowheads="1"/>
          </p:cNvSpPr>
          <p:nvPr/>
        </p:nvSpPr>
        <p:spPr bwMode="auto">
          <a:xfrm>
            <a:off x="1714500" y="4429125"/>
            <a:ext cx="1500188" cy="307975"/>
          </a:xfrm>
          <a:prstGeom prst="rect">
            <a:avLst/>
          </a:prstGeom>
          <a:noFill/>
          <a:ln w="9525">
            <a:noFill/>
            <a:miter lim="800000"/>
            <a:headEnd/>
            <a:tailEnd/>
          </a:ln>
        </p:spPr>
        <p:txBody>
          <a:bodyPr>
            <a:spAutoFit/>
          </a:bodyPr>
          <a:lstStyle/>
          <a:p>
            <a:r>
              <a:rPr lang="en-US" altLang="zh-CN" sz="1400" dirty="0"/>
              <a:t>3D mesh model</a:t>
            </a:r>
            <a:endParaRPr lang="zh-CN" altLang="en-US" sz="1400" dirty="0"/>
          </a:p>
        </p:txBody>
      </p:sp>
      <p:sp>
        <p:nvSpPr>
          <p:cNvPr id="25606" name="TextBox 8"/>
          <p:cNvSpPr txBox="1">
            <a:spLocks noChangeArrowheads="1"/>
          </p:cNvSpPr>
          <p:nvPr/>
        </p:nvSpPr>
        <p:spPr bwMode="auto">
          <a:xfrm>
            <a:off x="3286125" y="4429125"/>
            <a:ext cx="2000250" cy="307975"/>
          </a:xfrm>
          <a:prstGeom prst="rect">
            <a:avLst/>
          </a:prstGeom>
          <a:noFill/>
          <a:ln w="9525">
            <a:noFill/>
            <a:miter lim="800000"/>
            <a:headEnd/>
            <a:tailEnd/>
          </a:ln>
        </p:spPr>
        <p:txBody>
          <a:bodyPr>
            <a:spAutoFit/>
          </a:bodyPr>
          <a:lstStyle/>
          <a:p>
            <a:pPr algn="ctr"/>
            <a:r>
              <a:rPr lang="en-US" altLang="zh-CN" sz="1400" dirty="0" smtClean="0"/>
              <a:t>Model vertices</a:t>
            </a:r>
            <a:endParaRPr lang="zh-CN" altLang="en-US" sz="1400" dirty="0"/>
          </a:p>
        </p:txBody>
      </p:sp>
      <p:sp>
        <p:nvSpPr>
          <p:cNvPr id="25607" name="TextBox 9"/>
          <p:cNvSpPr txBox="1">
            <a:spLocks noChangeArrowheads="1"/>
          </p:cNvSpPr>
          <p:nvPr/>
        </p:nvSpPr>
        <p:spPr bwMode="auto">
          <a:xfrm>
            <a:off x="5429250" y="4429125"/>
            <a:ext cx="1714500" cy="307975"/>
          </a:xfrm>
          <a:prstGeom prst="rect">
            <a:avLst/>
          </a:prstGeom>
          <a:noFill/>
          <a:ln w="9525">
            <a:noFill/>
            <a:miter lim="800000"/>
            <a:headEnd/>
            <a:tailEnd/>
          </a:ln>
        </p:spPr>
        <p:txBody>
          <a:bodyPr>
            <a:spAutoFit/>
          </a:bodyPr>
          <a:lstStyle/>
          <a:p>
            <a:r>
              <a:rPr lang="en-US" altLang="zh-CN" sz="1400"/>
              <a:t>Body part partition</a:t>
            </a:r>
            <a:endParaRPr lang="zh-CN" altLang="en-US" sz="1400"/>
          </a:p>
        </p:txBody>
      </p:sp>
    </p:spTree>
  </p:cSld>
  <p:clrMapOvr>
    <a:masterClrMapping/>
  </p:clrMapOvr>
  <p:transition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标题 1"/>
          <p:cNvSpPr>
            <a:spLocks noGrp="1"/>
          </p:cNvSpPr>
          <p:nvPr>
            <p:ph type="title"/>
          </p:nvPr>
        </p:nvSpPr>
        <p:spPr>
          <a:xfrm>
            <a:off x="457200" y="53975"/>
            <a:ext cx="8229600" cy="660400"/>
          </a:xfrm>
        </p:spPr>
        <p:txBody>
          <a:bodyPr/>
          <a:lstStyle/>
          <a:p>
            <a:r>
              <a:rPr lang="en-US" altLang="zh-CN" smtClean="0"/>
              <a:t>Multi-frame integration</a:t>
            </a:r>
            <a:endParaRPr lang="zh-CN" altLang="en-US" smtClean="0"/>
          </a:p>
        </p:txBody>
      </p:sp>
      <p:pic>
        <p:nvPicPr>
          <p:cNvPr id="59395" name="Picture 3"/>
          <p:cNvPicPr>
            <a:picLocks noChangeAspect="1" noChangeArrowheads="1"/>
          </p:cNvPicPr>
          <p:nvPr/>
        </p:nvPicPr>
        <p:blipFill>
          <a:blip r:embed="rId3" cstate="print"/>
          <a:srcRect/>
          <a:stretch>
            <a:fillRect/>
          </a:stretch>
        </p:blipFill>
        <p:spPr bwMode="auto">
          <a:xfrm>
            <a:off x="2039718" y="987574"/>
            <a:ext cx="882321" cy="3475892"/>
          </a:xfrm>
          <a:prstGeom prst="rect">
            <a:avLst/>
          </a:prstGeom>
          <a:noFill/>
          <a:ln w="9525">
            <a:noFill/>
            <a:miter lim="800000"/>
            <a:headEnd/>
            <a:tailEnd/>
          </a:ln>
        </p:spPr>
      </p:pic>
      <p:pic>
        <p:nvPicPr>
          <p:cNvPr id="59396" name="Picture 4"/>
          <p:cNvPicPr>
            <a:picLocks noChangeAspect="1" noChangeArrowheads="1"/>
          </p:cNvPicPr>
          <p:nvPr/>
        </p:nvPicPr>
        <p:blipFill>
          <a:blip r:embed="rId4" cstate="print"/>
          <a:srcRect/>
          <a:stretch>
            <a:fillRect/>
          </a:stretch>
        </p:blipFill>
        <p:spPr bwMode="auto">
          <a:xfrm>
            <a:off x="2939819" y="987574"/>
            <a:ext cx="1049005" cy="3500720"/>
          </a:xfrm>
          <a:prstGeom prst="rect">
            <a:avLst/>
          </a:prstGeom>
          <a:noFill/>
          <a:ln w="9525">
            <a:noFill/>
            <a:miter lim="800000"/>
            <a:headEnd/>
            <a:tailEnd/>
          </a:ln>
        </p:spPr>
      </p:pic>
      <p:pic>
        <p:nvPicPr>
          <p:cNvPr id="59397" name="Picture 5"/>
          <p:cNvPicPr>
            <a:picLocks noChangeAspect="1" noChangeArrowheads="1"/>
          </p:cNvPicPr>
          <p:nvPr/>
        </p:nvPicPr>
        <p:blipFill>
          <a:blip r:embed="rId5" cstate="print"/>
          <a:srcRect/>
          <a:stretch>
            <a:fillRect/>
          </a:stretch>
        </p:blipFill>
        <p:spPr bwMode="auto">
          <a:xfrm>
            <a:off x="4039940" y="987574"/>
            <a:ext cx="2951439" cy="3500720"/>
          </a:xfrm>
          <a:prstGeom prst="rect">
            <a:avLst/>
          </a:prstGeom>
          <a:noFill/>
          <a:ln w="9525">
            <a:noFill/>
            <a:miter lim="800000"/>
            <a:headEnd/>
            <a:tailEnd/>
          </a:ln>
        </p:spPr>
      </p:pic>
      <p:sp>
        <p:nvSpPr>
          <p:cNvPr id="8" name="TextBox 7"/>
          <p:cNvSpPr txBox="1">
            <a:spLocks noChangeArrowheads="1"/>
          </p:cNvSpPr>
          <p:nvPr/>
        </p:nvSpPr>
        <p:spPr bwMode="auto">
          <a:xfrm>
            <a:off x="2039718" y="4618639"/>
            <a:ext cx="4260474" cy="369332"/>
          </a:xfrm>
          <a:prstGeom prst="rect">
            <a:avLst/>
          </a:prstGeom>
          <a:noFill/>
          <a:ln w="9525">
            <a:noFill/>
            <a:miter lim="800000"/>
            <a:headEnd/>
            <a:tailEnd/>
          </a:ln>
        </p:spPr>
        <p:txBody>
          <a:bodyPr wrap="square">
            <a:spAutoFit/>
          </a:bodyPr>
          <a:lstStyle/>
          <a:p>
            <a:r>
              <a:rPr lang="en-US" altLang="zh-CN" dirty="0" smtClean="0"/>
              <a:t>First, warp </a:t>
            </a:r>
            <a:r>
              <a:rPr lang="en-US" altLang="zh-CN" dirty="0"/>
              <a:t>the matched face </a:t>
            </a:r>
            <a:r>
              <a:rPr lang="en-US" altLang="zh-CN" dirty="0" smtClean="0"/>
              <a:t>frame.</a:t>
            </a:r>
            <a:endParaRPr lang="zh-CN" altLang="en-US" dirty="0"/>
          </a:p>
        </p:txBody>
      </p:sp>
      <p:sp>
        <p:nvSpPr>
          <p:cNvPr id="11" name="TextBox 10"/>
          <p:cNvSpPr txBox="1">
            <a:spLocks noChangeArrowheads="1"/>
          </p:cNvSpPr>
          <p:nvPr/>
        </p:nvSpPr>
        <p:spPr bwMode="auto">
          <a:xfrm>
            <a:off x="3059831" y="4633330"/>
            <a:ext cx="3931547" cy="369332"/>
          </a:xfrm>
          <a:prstGeom prst="rect">
            <a:avLst/>
          </a:prstGeom>
          <a:noFill/>
          <a:ln w="9525">
            <a:noFill/>
            <a:miter lim="800000"/>
            <a:headEnd/>
            <a:tailEnd/>
          </a:ln>
        </p:spPr>
        <p:txBody>
          <a:bodyPr wrap="square">
            <a:spAutoFit/>
          </a:bodyPr>
          <a:lstStyle/>
          <a:p>
            <a:r>
              <a:rPr lang="en-US" altLang="zh-CN" dirty="0" smtClean="0"/>
              <a:t>Next, warp the matched body frame.</a:t>
            </a:r>
            <a:endParaRPr lang="zh-CN" altLang="en-US" dirty="0"/>
          </a:p>
        </p:txBody>
      </p:sp>
      <p:sp>
        <p:nvSpPr>
          <p:cNvPr id="13" name="TextBox 12"/>
          <p:cNvSpPr txBox="1">
            <a:spLocks noChangeArrowheads="1"/>
          </p:cNvSpPr>
          <p:nvPr/>
        </p:nvSpPr>
        <p:spPr bwMode="auto">
          <a:xfrm>
            <a:off x="3679587" y="4607338"/>
            <a:ext cx="5464413" cy="369332"/>
          </a:xfrm>
          <a:prstGeom prst="rect">
            <a:avLst/>
          </a:prstGeom>
          <a:noFill/>
          <a:ln w="9525">
            <a:noFill/>
            <a:miter lim="800000"/>
            <a:headEnd/>
            <a:tailEnd/>
          </a:ln>
        </p:spPr>
        <p:txBody>
          <a:bodyPr wrap="square">
            <a:spAutoFit/>
          </a:bodyPr>
          <a:lstStyle/>
          <a:p>
            <a:r>
              <a:rPr lang="en-US" altLang="zh-CN" dirty="0" smtClean="0"/>
              <a:t>Finally, fill holes by warping from other multi-views.</a:t>
            </a:r>
            <a:endParaRPr lang="zh-CN" altLang="en-US" dirty="0"/>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3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939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39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ghost2_4.png"/>
          <p:cNvPicPr>
            <a:picLocks noChangeAspect="1"/>
          </p:cNvPicPr>
          <p:nvPr/>
        </p:nvPicPr>
        <p:blipFill>
          <a:blip r:embed="rId3" cstate="print"/>
          <a:stretch>
            <a:fillRect/>
          </a:stretch>
        </p:blipFill>
        <p:spPr>
          <a:xfrm>
            <a:off x="1171557" y="2071684"/>
            <a:ext cx="1257303" cy="2866650"/>
          </a:xfrm>
          <a:prstGeom prst="rect">
            <a:avLst/>
          </a:prstGeom>
        </p:spPr>
      </p:pic>
      <p:sp>
        <p:nvSpPr>
          <p:cNvPr id="27650" name="标题 1"/>
          <p:cNvSpPr>
            <a:spLocks noGrp="1"/>
          </p:cNvSpPr>
          <p:nvPr>
            <p:ph type="title"/>
          </p:nvPr>
        </p:nvSpPr>
        <p:spPr>
          <a:xfrm>
            <a:off x="457200" y="53975"/>
            <a:ext cx="8229600" cy="660400"/>
          </a:xfrm>
        </p:spPr>
        <p:txBody>
          <a:bodyPr/>
          <a:lstStyle/>
          <a:p>
            <a:r>
              <a:rPr lang="en-US" altLang="zh-CN" smtClean="0"/>
              <a:t>Deghosting</a:t>
            </a:r>
            <a:endParaRPr lang="zh-CN" altLang="en-US" smtClean="0"/>
          </a:p>
        </p:txBody>
      </p:sp>
      <p:sp>
        <p:nvSpPr>
          <p:cNvPr id="27651" name="内容占位符 2"/>
          <p:cNvSpPr>
            <a:spLocks noGrp="1"/>
          </p:cNvSpPr>
          <p:nvPr>
            <p:ph idx="1"/>
          </p:nvPr>
        </p:nvSpPr>
        <p:spPr>
          <a:xfrm>
            <a:off x="457200" y="857250"/>
            <a:ext cx="8229600" cy="3786188"/>
          </a:xfrm>
        </p:spPr>
        <p:txBody>
          <a:bodyPr/>
          <a:lstStyle/>
          <a:p>
            <a:r>
              <a:rPr lang="en-US" dirty="0" smtClean="0"/>
              <a:t>Ghosting: caused by </a:t>
            </a:r>
            <a:r>
              <a:rPr lang="en-US" altLang="zh-CN" dirty="0" smtClean="0"/>
              <a:t>inaccuracies in the tracked 3D mesh.</a:t>
            </a:r>
          </a:p>
          <a:p>
            <a:r>
              <a:rPr lang="en-US" dirty="0" smtClean="0"/>
              <a:t>Ignore pixels if they are close to depth continuities and body part boundaries.</a:t>
            </a:r>
            <a:endParaRPr lang="zh-CN" altLang="en-US" dirty="0" smtClean="0"/>
          </a:p>
        </p:txBody>
      </p:sp>
      <p:pic>
        <p:nvPicPr>
          <p:cNvPr id="5" name="图片 4" descr="ghost2_1.png"/>
          <p:cNvPicPr>
            <a:picLocks noChangeAspect="1"/>
          </p:cNvPicPr>
          <p:nvPr/>
        </p:nvPicPr>
        <p:blipFill>
          <a:blip r:embed="rId4" cstate="print"/>
          <a:srcRect/>
          <a:stretch>
            <a:fillRect/>
          </a:stretch>
        </p:blipFill>
        <p:spPr bwMode="auto">
          <a:xfrm>
            <a:off x="3141660" y="2071684"/>
            <a:ext cx="1001712" cy="2857500"/>
          </a:xfrm>
          <a:prstGeom prst="rect">
            <a:avLst/>
          </a:prstGeom>
          <a:noFill/>
          <a:ln w="9525">
            <a:noFill/>
            <a:miter lim="800000"/>
            <a:headEnd/>
            <a:tailEnd/>
          </a:ln>
        </p:spPr>
      </p:pic>
      <p:pic>
        <p:nvPicPr>
          <p:cNvPr id="7" name="图片 6" descr="ghost2_3.png"/>
          <p:cNvPicPr>
            <a:picLocks noChangeAspect="1"/>
          </p:cNvPicPr>
          <p:nvPr/>
        </p:nvPicPr>
        <p:blipFill>
          <a:blip r:embed="rId5" cstate="print"/>
          <a:srcRect/>
          <a:stretch>
            <a:fillRect/>
          </a:stretch>
        </p:blipFill>
        <p:spPr bwMode="auto">
          <a:xfrm>
            <a:off x="4476767" y="2052638"/>
            <a:ext cx="2524125" cy="2876550"/>
          </a:xfrm>
          <a:prstGeom prst="rect">
            <a:avLst/>
          </a:prstGeom>
          <a:noFill/>
          <a:ln w="9525">
            <a:noFill/>
            <a:miter lim="800000"/>
            <a:headEnd/>
            <a:tailEnd/>
          </a:ln>
        </p:spPr>
      </p:pic>
      <p:sp>
        <p:nvSpPr>
          <p:cNvPr id="2" name="Oval 1"/>
          <p:cNvSpPr/>
          <p:nvPr/>
        </p:nvSpPr>
        <p:spPr>
          <a:xfrm rot="2716985">
            <a:off x="1234637" y="3048935"/>
            <a:ext cx="696768" cy="468173"/>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65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65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标题 1"/>
          <p:cNvSpPr>
            <a:spLocks noGrp="1"/>
          </p:cNvSpPr>
          <p:nvPr>
            <p:ph type="title"/>
          </p:nvPr>
        </p:nvSpPr>
        <p:spPr>
          <a:xfrm>
            <a:off x="457200" y="53975"/>
            <a:ext cx="8229600" cy="660400"/>
          </a:xfrm>
        </p:spPr>
        <p:txBody>
          <a:bodyPr/>
          <a:lstStyle/>
          <a:p>
            <a:r>
              <a:rPr lang="en-US" altLang="zh-CN" smtClean="0"/>
              <a:t>Temporal Smoothing</a:t>
            </a:r>
            <a:endParaRPr lang="zh-CN" altLang="en-US" smtClean="0"/>
          </a:p>
        </p:txBody>
      </p:sp>
      <p:sp>
        <p:nvSpPr>
          <p:cNvPr id="28675" name="内容占位符 2"/>
          <p:cNvSpPr>
            <a:spLocks noGrp="1"/>
          </p:cNvSpPr>
          <p:nvPr>
            <p:ph idx="1"/>
          </p:nvPr>
        </p:nvSpPr>
        <p:spPr>
          <a:xfrm>
            <a:off x="457200" y="857250"/>
            <a:ext cx="8229600" cy="3786188"/>
          </a:xfrm>
        </p:spPr>
        <p:txBody>
          <a:bodyPr/>
          <a:lstStyle/>
          <a:p>
            <a:r>
              <a:rPr lang="en-US" altLang="zh-CN" dirty="0" smtClean="0"/>
              <a:t>Consecutive target images are synthesized from very different database images.</a:t>
            </a:r>
          </a:p>
          <a:p>
            <a:r>
              <a:rPr lang="en-US" altLang="zh-CN" dirty="0" smtClean="0"/>
              <a:t>Smoothly blend between consecutive sequences.</a:t>
            </a:r>
            <a:endParaRPr lang="zh-CN" altLang="en-US" dirty="0" smtClean="0"/>
          </a:p>
        </p:txBody>
      </p:sp>
      <p:pic>
        <p:nvPicPr>
          <p:cNvPr id="28676" name="图片 4" descr="tans.png"/>
          <p:cNvPicPr>
            <a:picLocks noChangeAspect="1"/>
          </p:cNvPicPr>
          <p:nvPr/>
        </p:nvPicPr>
        <p:blipFill>
          <a:blip r:embed="rId3" cstate="print"/>
          <a:srcRect/>
          <a:stretch>
            <a:fillRect/>
          </a:stretch>
        </p:blipFill>
        <p:spPr bwMode="auto">
          <a:xfrm>
            <a:off x="2308709" y="1991420"/>
            <a:ext cx="5572125" cy="3092450"/>
          </a:xfrm>
          <a:prstGeom prst="rect">
            <a:avLst/>
          </a:prstGeom>
          <a:noFill/>
          <a:ln w="9525">
            <a:noFill/>
            <a:miter lim="800000"/>
            <a:headEnd/>
            <a:tailEnd/>
          </a:ln>
        </p:spPr>
      </p:pic>
      <p:sp>
        <p:nvSpPr>
          <p:cNvPr id="2" name="TextBox 1"/>
          <p:cNvSpPr txBox="1"/>
          <p:nvPr/>
        </p:nvSpPr>
        <p:spPr>
          <a:xfrm>
            <a:off x="539552" y="2391043"/>
            <a:ext cx="1475656" cy="369332"/>
          </a:xfrm>
          <a:prstGeom prst="rect">
            <a:avLst/>
          </a:prstGeom>
          <a:noFill/>
          <a:ln cmpd="sng">
            <a:noFill/>
          </a:ln>
        </p:spPr>
        <p:txBody>
          <a:bodyPr wrap="square" rtlCol="0">
            <a:spAutoFit/>
          </a:bodyPr>
          <a:lstStyle/>
          <a:p>
            <a:r>
              <a:rPr lang="en-GB" dirty="0" smtClean="0"/>
              <a:t>Sequence 1</a:t>
            </a:r>
          </a:p>
        </p:txBody>
      </p:sp>
      <p:sp>
        <p:nvSpPr>
          <p:cNvPr id="6" name="TextBox 5"/>
          <p:cNvSpPr txBox="1"/>
          <p:nvPr/>
        </p:nvSpPr>
        <p:spPr>
          <a:xfrm>
            <a:off x="611560" y="4455765"/>
            <a:ext cx="1475656" cy="369332"/>
          </a:xfrm>
          <a:prstGeom prst="rect">
            <a:avLst/>
          </a:prstGeom>
          <a:noFill/>
          <a:ln cmpd="sng">
            <a:noFill/>
          </a:ln>
        </p:spPr>
        <p:txBody>
          <a:bodyPr wrap="square" rtlCol="0">
            <a:spAutoFit/>
          </a:bodyPr>
          <a:lstStyle/>
          <a:p>
            <a:r>
              <a:rPr lang="en-GB" dirty="0" smtClean="0"/>
              <a:t>Sequence 2</a:t>
            </a:r>
          </a:p>
        </p:txBody>
      </p:sp>
      <p:sp>
        <p:nvSpPr>
          <p:cNvPr id="3" name="TextBox 2"/>
          <p:cNvSpPr txBox="1"/>
          <p:nvPr/>
        </p:nvSpPr>
        <p:spPr>
          <a:xfrm>
            <a:off x="7229475" y="2712750"/>
            <a:ext cx="726901" cy="369332"/>
          </a:xfrm>
          <a:prstGeom prst="rect">
            <a:avLst/>
          </a:prstGeom>
          <a:solidFill>
            <a:schemeClr val="bg1"/>
          </a:solidFill>
          <a:ln cmpd="sng">
            <a:noFill/>
          </a:ln>
        </p:spPr>
        <p:txBody>
          <a:bodyPr wrap="square" rtlCol="0">
            <a:spAutoFit/>
          </a:bodyPr>
          <a:lstStyle/>
          <a:p>
            <a:endParaRPr lang="en-GB" dirty="0" smtClean="0"/>
          </a:p>
        </p:txBody>
      </p:sp>
      <p:sp>
        <p:nvSpPr>
          <p:cNvPr id="8" name="TextBox 7"/>
          <p:cNvSpPr txBox="1"/>
          <p:nvPr/>
        </p:nvSpPr>
        <p:spPr>
          <a:xfrm>
            <a:off x="7956376" y="3214479"/>
            <a:ext cx="1152128" cy="646331"/>
          </a:xfrm>
          <a:prstGeom prst="rect">
            <a:avLst/>
          </a:prstGeom>
          <a:noFill/>
          <a:ln cmpd="sng">
            <a:noFill/>
          </a:ln>
        </p:spPr>
        <p:txBody>
          <a:bodyPr wrap="square" rtlCol="0">
            <a:spAutoFit/>
          </a:bodyPr>
          <a:lstStyle/>
          <a:p>
            <a:pPr algn="ctr"/>
            <a:r>
              <a:rPr lang="en-GB" dirty="0" smtClean="0"/>
              <a:t>Blended Result</a:t>
            </a:r>
          </a:p>
        </p:txBody>
      </p:sp>
      <p:cxnSp>
        <p:nvCxnSpPr>
          <p:cNvPr id="5" name="Straight Arrow Connector 4"/>
          <p:cNvCxnSpPr/>
          <p:nvPr/>
        </p:nvCxnSpPr>
        <p:spPr>
          <a:xfrm>
            <a:off x="1940465" y="2560618"/>
            <a:ext cx="29350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020857" y="4640431"/>
            <a:ext cx="75094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7735324" y="3564613"/>
            <a:ext cx="29350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标题 1"/>
          <p:cNvSpPr>
            <a:spLocks noGrp="1"/>
          </p:cNvSpPr>
          <p:nvPr>
            <p:ph type="title"/>
          </p:nvPr>
        </p:nvSpPr>
        <p:spPr>
          <a:xfrm>
            <a:off x="457200" y="53975"/>
            <a:ext cx="8229600" cy="660400"/>
          </a:xfrm>
        </p:spPr>
        <p:txBody>
          <a:bodyPr/>
          <a:lstStyle/>
          <a:p>
            <a:r>
              <a:rPr lang="en-US" altLang="zh-CN" smtClean="0"/>
              <a:t>Results</a:t>
            </a:r>
            <a:endParaRPr lang="zh-CN" altLang="en-US" smtClean="0"/>
          </a:p>
        </p:txBody>
      </p:sp>
      <p:pic>
        <p:nvPicPr>
          <p:cNvPr id="4" name="KungFu.wmv">
            <a:hlinkClick r:id="" action="ppaction://media"/>
          </p:cNvPr>
          <p:cNvPicPr>
            <a:picLocks noGrp="1" noRot="1" noChangeAspect="1"/>
          </p:cNvPicPr>
          <p:nvPr>
            <p:ph idx="1"/>
            <a:videoFile r:link="rId1"/>
          </p:nvPr>
        </p:nvPicPr>
        <p:blipFill>
          <a:blip r:embed="rId4" cstate="print"/>
          <a:srcRect/>
          <a:stretch>
            <a:fillRect/>
          </a:stretch>
        </p:blipFill>
        <p:spPr>
          <a:xfrm>
            <a:off x="762000" y="857250"/>
            <a:ext cx="7620000" cy="4286250"/>
          </a:xfr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标题 1"/>
          <p:cNvSpPr>
            <a:spLocks noGrp="1"/>
          </p:cNvSpPr>
          <p:nvPr>
            <p:ph type="title"/>
          </p:nvPr>
        </p:nvSpPr>
        <p:spPr>
          <a:xfrm>
            <a:off x="457200" y="53975"/>
            <a:ext cx="8229600" cy="660400"/>
          </a:xfrm>
        </p:spPr>
        <p:txBody>
          <a:bodyPr/>
          <a:lstStyle/>
          <a:p>
            <a:r>
              <a:rPr lang="en-US" altLang="zh-CN" smtClean="0"/>
              <a:t>Results</a:t>
            </a:r>
            <a:endParaRPr lang="zh-CN" altLang="en-US" smtClean="0"/>
          </a:p>
        </p:txBody>
      </p:sp>
      <p:pic>
        <p:nvPicPr>
          <p:cNvPr id="4" name="CatWalk.wmv">
            <a:hlinkClick r:id="" action="ppaction://media"/>
          </p:cNvPr>
          <p:cNvPicPr>
            <a:picLocks noGrp="1" noRot="1" noChangeAspect="1"/>
          </p:cNvPicPr>
          <p:nvPr>
            <p:ph idx="1"/>
            <a:videoFile r:link="rId1"/>
          </p:nvPr>
        </p:nvPicPr>
        <p:blipFill>
          <a:blip r:embed="rId4" cstate="print"/>
          <a:srcRect/>
          <a:stretch>
            <a:fillRect/>
          </a:stretch>
        </p:blipFill>
        <p:spPr>
          <a:xfrm>
            <a:off x="762000" y="857250"/>
            <a:ext cx="7620000" cy="4286250"/>
          </a:xfr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标题 1"/>
          <p:cNvSpPr>
            <a:spLocks noGrp="1"/>
          </p:cNvSpPr>
          <p:nvPr>
            <p:ph type="title"/>
          </p:nvPr>
        </p:nvSpPr>
        <p:spPr>
          <a:xfrm>
            <a:off x="457200" y="53975"/>
            <a:ext cx="8229600" cy="660400"/>
          </a:xfrm>
        </p:spPr>
        <p:txBody>
          <a:bodyPr/>
          <a:lstStyle/>
          <a:p>
            <a:r>
              <a:rPr lang="en-US" altLang="zh-CN" smtClean="0"/>
              <a:t>Results</a:t>
            </a:r>
            <a:endParaRPr lang="zh-CN" altLang="en-US" smtClean="0"/>
          </a:p>
        </p:txBody>
      </p:sp>
      <p:pic>
        <p:nvPicPr>
          <p:cNvPr id="4" name="March.wmv">
            <a:hlinkClick r:id="" action="ppaction://media"/>
          </p:cNvPr>
          <p:cNvPicPr>
            <a:picLocks noGrp="1" noRot="1" noChangeAspect="1"/>
          </p:cNvPicPr>
          <p:nvPr>
            <p:ph idx="1"/>
            <a:videoFile r:link="rId1"/>
          </p:nvPr>
        </p:nvPicPr>
        <p:blipFill>
          <a:blip r:embed="rId4" cstate="print"/>
          <a:srcRect/>
          <a:stretch>
            <a:fillRect/>
          </a:stretch>
        </p:blipFill>
        <p:spPr>
          <a:xfrm>
            <a:off x="762000" y="857250"/>
            <a:ext cx="7620000" cy="4286250"/>
          </a:xfr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标题 1"/>
          <p:cNvSpPr>
            <a:spLocks noGrp="1"/>
          </p:cNvSpPr>
          <p:nvPr>
            <p:ph type="title"/>
          </p:nvPr>
        </p:nvSpPr>
        <p:spPr>
          <a:xfrm>
            <a:off x="457200" y="53975"/>
            <a:ext cx="8229600" cy="660400"/>
          </a:xfrm>
        </p:spPr>
        <p:txBody>
          <a:bodyPr/>
          <a:lstStyle/>
          <a:p>
            <a:r>
              <a:rPr lang="en-US" altLang="zh-CN" smtClean="0"/>
              <a:t>Related Work</a:t>
            </a:r>
            <a:endParaRPr lang="zh-CN" altLang="en-US" smtClean="0"/>
          </a:p>
        </p:txBody>
      </p:sp>
      <p:sp>
        <p:nvSpPr>
          <p:cNvPr id="10243" name="内容占位符 4"/>
          <p:cNvSpPr>
            <a:spLocks noGrp="1"/>
          </p:cNvSpPr>
          <p:nvPr>
            <p:ph idx="1"/>
          </p:nvPr>
        </p:nvSpPr>
        <p:spPr>
          <a:xfrm>
            <a:off x="457200" y="857250"/>
            <a:ext cx="8229600" cy="3786188"/>
          </a:xfrm>
        </p:spPr>
        <p:txBody>
          <a:bodyPr/>
          <a:lstStyle/>
          <a:p>
            <a:endParaRPr lang="zh-CN" altLang="en-US" dirty="0" smtClean="0"/>
          </a:p>
        </p:txBody>
      </p:sp>
      <p:graphicFrame>
        <p:nvGraphicFramePr>
          <p:cNvPr id="6" name="内容占位符 3"/>
          <p:cNvGraphicFramePr>
            <a:graphicFrameLocks/>
          </p:cNvGraphicFramePr>
          <p:nvPr/>
        </p:nvGraphicFramePr>
        <p:xfrm>
          <a:off x="457200" y="857250"/>
          <a:ext cx="8229600" cy="1826888"/>
        </p:xfrm>
        <a:graphic>
          <a:graphicData uri="http://schemas.openxmlformats.org/drawingml/2006/table">
            <a:tbl>
              <a:tblPr firstRow="1" bandRow="1">
                <a:tableStyleId>{5C22544A-7EE6-4342-B048-85BDC9FD1C3A}</a:tableStyleId>
              </a:tblPr>
              <a:tblGrid>
                <a:gridCol w="3114668"/>
                <a:gridCol w="1720212"/>
                <a:gridCol w="1637374"/>
                <a:gridCol w="1757346"/>
              </a:tblGrid>
              <a:tr h="714368">
                <a:tc>
                  <a:txBody>
                    <a:bodyPr/>
                    <a:lstStyle/>
                    <a:p>
                      <a:endParaRPr lang="zh-CN"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dirty="0" smtClean="0"/>
                        <a:t>Fully editable performance</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dirty="0" smtClean="0"/>
                        <a:t>Fully animated view points</a:t>
                      </a:r>
                      <a:endParaRPr lang="zh-CN" altLang="en-US" dirty="0"/>
                    </a:p>
                  </a:txBody>
                  <a:tcPr/>
                </a:tc>
                <a:tc>
                  <a:txBody>
                    <a:bodyPr/>
                    <a:lstStyle/>
                    <a:p>
                      <a:pPr algn="ctr"/>
                      <a:r>
                        <a:rPr lang="en-US" altLang="zh-CN" dirty="0" smtClean="0"/>
                        <a:t>Photo-realistic video sequences</a:t>
                      </a:r>
                      <a:endParaRPr lang="zh-CN" altLang="en-US" dirty="0"/>
                    </a:p>
                  </a:txBody>
                  <a:tcPr/>
                </a:tc>
              </a:tr>
              <a:tr h="370840">
                <a:tc>
                  <a:txBody>
                    <a:bodyPr/>
                    <a:lstStyle/>
                    <a:p>
                      <a:pPr algn="ctr"/>
                      <a:r>
                        <a:rPr lang="en-US" altLang="zh-CN" dirty="0" smtClean="0"/>
                        <a:t>Video games</a:t>
                      </a:r>
                      <a:endParaRPr lang="zh-CN" altLang="en-US" dirty="0"/>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宋体-方正超大字符集"/>
                          <a:ea typeface="宋体-方正超大字符集"/>
                        </a:rPr>
                        <a:t>●</a:t>
                      </a:r>
                      <a:endParaRPr lang="en-US" sz="1800" b="1" dirty="0" smtClean="0">
                        <a:solidFill>
                          <a:srgbClr val="00B050"/>
                        </a:solidFill>
                        <a:latin typeface="Wingdings" pitchFamily="2" charset="2"/>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宋体-方正超大字符集"/>
                          <a:ea typeface="宋体-方正超大字符集"/>
                        </a:rPr>
                        <a:t>●</a:t>
                      </a:r>
                      <a:endParaRPr lang="en-US" sz="1800" b="1" dirty="0" smtClean="0">
                        <a:solidFill>
                          <a:srgbClr val="00B050"/>
                        </a:solidFill>
                        <a:latin typeface="Wingdings" pitchFamily="2" charset="2"/>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FF0000"/>
                          </a:solidFill>
                          <a:latin typeface="Wingdings" pitchFamily="2" charset="2"/>
                          <a:ea typeface="宋体-方正超大字符集"/>
                        </a:rPr>
                        <a:t>○</a:t>
                      </a:r>
                      <a:endParaRPr lang="en-US" sz="1800" b="1" kern="1200" dirty="0" smtClean="0">
                        <a:solidFill>
                          <a:srgbClr val="FF0000"/>
                        </a:solidFill>
                        <a:latin typeface="+mn-lt"/>
                        <a:ea typeface="+mn-ea"/>
                        <a:cs typeface="+mn-cs"/>
                      </a:endParaRPr>
                    </a:p>
                  </a:txBody>
                  <a:tcPr>
                    <a:noFill/>
                  </a:tcPr>
                </a:tc>
              </a:tr>
              <a:tr h="370840">
                <a:tc>
                  <a:txBody>
                    <a:bodyPr/>
                    <a:lstStyle/>
                    <a:p>
                      <a:pPr algn="ctr"/>
                      <a:r>
                        <a:rPr lang="en-US" altLang="zh-CN" dirty="0" smtClean="0"/>
                        <a:t>Movie productions</a:t>
                      </a:r>
                      <a:endParaRPr lang="zh-CN" altLang="en-US" dirty="0"/>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宋体-方正超大字符集"/>
                          <a:ea typeface="宋体-方正超大字符集"/>
                        </a:rPr>
                        <a:t>●</a:t>
                      </a:r>
                      <a:endParaRPr lang="en-US" sz="1800" b="1" kern="1200" dirty="0" smtClean="0">
                        <a:solidFill>
                          <a:srgbClr val="FF0000"/>
                        </a:solidFill>
                        <a:latin typeface="+mn-lt"/>
                        <a:ea typeface="+mn-ea"/>
                        <a:cs typeface="+mn-cs"/>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宋体-方正超大字符集"/>
                          <a:ea typeface="宋体-方正超大字符集"/>
                        </a:rPr>
                        <a:t>●</a:t>
                      </a:r>
                      <a:endParaRPr lang="en-US" sz="1800" b="1" kern="1200" dirty="0" smtClean="0">
                        <a:solidFill>
                          <a:srgbClr val="FF0000"/>
                        </a:solidFill>
                        <a:latin typeface="+mn-lt"/>
                        <a:ea typeface="+mn-ea"/>
                        <a:cs typeface="+mn-cs"/>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宋体-方正超大字符集"/>
                          <a:ea typeface="宋体-方正超大字符集"/>
                        </a:rPr>
                        <a:t>●</a:t>
                      </a:r>
                      <a:endParaRPr lang="en-US" sz="1800" b="1" dirty="0" smtClean="0">
                        <a:solidFill>
                          <a:srgbClr val="00B050"/>
                        </a:solidFill>
                        <a:latin typeface="Wingdings" pitchFamily="2" charset="2"/>
                      </a:endParaRPr>
                    </a:p>
                  </a:txBody>
                  <a:tcPr>
                    <a:noFill/>
                  </a:tcPr>
                </a:tc>
              </a:tr>
              <a:tr h="370840">
                <a:tc>
                  <a:txBody>
                    <a:bodyPr/>
                    <a:lstStyle/>
                    <a:p>
                      <a:pPr marL="0" algn="ctr" defTabSz="914400" rtl="0" eaLnBrk="1" latinLnBrk="0" hangingPunct="1"/>
                      <a:r>
                        <a:rPr lang="en-US" altLang="zh-CN" sz="1800" b="1" kern="1200" dirty="0" smtClean="0">
                          <a:solidFill>
                            <a:srgbClr val="7030A0"/>
                          </a:solidFill>
                          <a:latin typeface="+mn-lt"/>
                          <a:ea typeface="+mn-ea"/>
                          <a:cs typeface="+mn-cs"/>
                        </a:rPr>
                        <a:t>?</a:t>
                      </a:r>
                      <a:endParaRPr lang="zh-CN" altLang="en-US" sz="1800" b="1" kern="1200" dirty="0">
                        <a:solidFill>
                          <a:srgbClr val="7030A0"/>
                        </a:solidFill>
                        <a:latin typeface="+mn-lt"/>
                        <a:ea typeface="+mn-ea"/>
                        <a:cs typeface="+mn-cs"/>
                      </a:endParaRP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宋体-方正超大字符集"/>
                          <a:ea typeface="宋体-方正超大字符集"/>
                        </a:rPr>
                        <a:t>●</a:t>
                      </a:r>
                      <a:endParaRPr lang="en-US" sz="1800" b="1" dirty="0" smtClean="0">
                        <a:solidFill>
                          <a:srgbClr val="00B050"/>
                        </a:solidFill>
                        <a:latin typeface="Wingdings" pitchFamily="2" charset="2"/>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宋体-方正超大字符集"/>
                          <a:ea typeface="宋体-方正超大字符集"/>
                        </a:rPr>
                        <a:t>●</a:t>
                      </a:r>
                      <a:endParaRPr lang="en-US" sz="1800" b="1" dirty="0" smtClean="0">
                        <a:solidFill>
                          <a:srgbClr val="00B050"/>
                        </a:solidFill>
                        <a:latin typeface="Wingdings" pitchFamily="2" charset="2"/>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宋体-方正超大字符集"/>
                          <a:ea typeface="宋体-方正超大字符集"/>
                        </a:rPr>
                        <a:t>●</a:t>
                      </a:r>
                      <a:endParaRPr lang="en-US" sz="1800" b="1" dirty="0" smtClean="0">
                        <a:solidFill>
                          <a:srgbClr val="00B050"/>
                        </a:solidFill>
                        <a:latin typeface="Wingdings" pitchFamily="2" charset="2"/>
                      </a:endParaRPr>
                    </a:p>
                  </a:txBody>
                  <a:tcPr>
                    <a:noFill/>
                  </a:tcPr>
                </a:tc>
              </a:tr>
            </a:tbl>
          </a:graphicData>
        </a:graphic>
      </p:graphicFrame>
      <p:sp>
        <p:nvSpPr>
          <p:cNvPr id="7" name="TextBox 6"/>
          <p:cNvSpPr txBox="1">
            <a:spLocks noChangeArrowheads="1"/>
          </p:cNvSpPr>
          <p:nvPr/>
        </p:nvSpPr>
        <p:spPr bwMode="auto">
          <a:xfrm>
            <a:off x="3571875" y="1943868"/>
            <a:ext cx="3357563" cy="369887"/>
          </a:xfrm>
          <a:prstGeom prst="rect">
            <a:avLst/>
          </a:prstGeom>
          <a:solidFill>
            <a:srgbClr val="FF0000">
              <a:alpha val="54117"/>
            </a:srgbClr>
          </a:solidFill>
          <a:ln w="9525">
            <a:solidFill>
              <a:schemeClr val="accent1"/>
            </a:solidFill>
            <a:miter lim="800000"/>
            <a:headEnd/>
            <a:tailEnd/>
          </a:ln>
        </p:spPr>
        <p:txBody>
          <a:bodyPr>
            <a:spAutoFit/>
          </a:bodyPr>
          <a:lstStyle/>
          <a:p>
            <a:pPr algn="ctr"/>
            <a:r>
              <a:rPr lang="en-GB" altLang="zh-CN" b="1" dirty="0" smtClean="0">
                <a:solidFill>
                  <a:schemeClr val="bg1"/>
                </a:solidFill>
              </a:rPr>
              <a:t>LABOUR INTENSIVE</a:t>
            </a:r>
            <a:endParaRPr lang="zh-CN" altLang="en-US" b="1" dirty="0">
              <a:solidFill>
                <a:schemeClr val="bg1"/>
              </a:solidFill>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标题 1"/>
          <p:cNvSpPr>
            <a:spLocks noGrp="1"/>
          </p:cNvSpPr>
          <p:nvPr>
            <p:ph type="title"/>
          </p:nvPr>
        </p:nvSpPr>
        <p:spPr>
          <a:xfrm>
            <a:off x="457200" y="53975"/>
            <a:ext cx="8229600" cy="660400"/>
          </a:xfrm>
        </p:spPr>
        <p:txBody>
          <a:bodyPr/>
          <a:lstStyle/>
          <a:p>
            <a:r>
              <a:rPr lang="en-US" altLang="zh-CN" smtClean="0"/>
              <a:t>Results</a:t>
            </a:r>
            <a:endParaRPr lang="zh-CN" altLang="en-US" smtClean="0"/>
          </a:p>
        </p:txBody>
      </p:sp>
      <p:pic>
        <p:nvPicPr>
          <p:cNvPr id="4" name="RealWorld.wmv">
            <a:hlinkClick r:id="" action="ppaction://media"/>
          </p:cNvPr>
          <p:cNvPicPr>
            <a:picLocks noGrp="1" noRot="1" noChangeAspect="1"/>
          </p:cNvPicPr>
          <p:nvPr>
            <p:ph idx="1"/>
            <a:videoFile r:link="rId1"/>
          </p:nvPr>
        </p:nvPicPr>
        <p:blipFill>
          <a:blip r:embed="rId4" cstate="print"/>
          <a:srcRect/>
          <a:stretch>
            <a:fillRect/>
          </a:stretch>
        </p:blipFill>
        <p:spPr>
          <a:xfrm>
            <a:off x="762000" y="857250"/>
            <a:ext cx="7620000" cy="4286250"/>
          </a:xfr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标题 1"/>
          <p:cNvSpPr>
            <a:spLocks noGrp="1"/>
          </p:cNvSpPr>
          <p:nvPr>
            <p:ph type="title"/>
          </p:nvPr>
        </p:nvSpPr>
        <p:spPr>
          <a:xfrm>
            <a:off x="457200" y="53975"/>
            <a:ext cx="8229600" cy="660400"/>
          </a:xfrm>
        </p:spPr>
        <p:txBody>
          <a:bodyPr/>
          <a:lstStyle/>
          <a:p>
            <a:r>
              <a:rPr lang="en-US" altLang="zh-CN" smtClean="0"/>
              <a:t>User Study</a:t>
            </a:r>
            <a:endParaRPr lang="zh-CN" altLang="en-US" smtClean="0"/>
          </a:p>
        </p:txBody>
      </p:sp>
      <p:pic>
        <p:nvPicPr>
          <p:cNvPr id="6" name="userstudy1.wmv">
            <a:hlinkClick r:id="" action="ppaction://media"/>
          </p:cNvPr>
          <p:cNvPicPr>
            <a:picLocks noGrp="1" noRot="1" noChangeAspect="1"/>
          </p:cNvPicPr>
          <p:nvPr>
            <p:ph idx="1"/>
            <a:videoFile r:link="rId1"/>
          </p:nvPr>
        </p:nvPicPr>
        <p:blipFill>
          <a:blip r:embed="rId4" cstate="print"/>
          <a:srcRect/>
          <a:stretch>
            <a:fillRect/>
          </a:stretch>
        </p:blipFill>
        <p:spPr>
          <a:xfrm>
            <a:off x="762000" y="857250"/>
            <a:ext cx="7620000" cy="4286250"/>
          </a:xfr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标题 1"/>
          <p:cNvSpPr>
            <a:spLocks noGrp="1"/>
          </p:cNvSpPr>
          <p:nvPr>
            <p:ph type="title"/>
          </p:nvPr>
        </p:nvSpPr>
        <p:spPr>
          <a:xfrm>
            <a:off x="457200" y="53975"/>
            <a:ext cx="8229600" cy="660400"/>
          </a:xfrm>
        </p:spPr>
        <p:txBody>
          <a:bodyPr/>
          <a:lstStyle/>
          <a:p>
            <a:r>
              <a:rPr lang="en-US" altLang="zh-CN" smtClean="0"/>
              <a:t>User Study</a:t>
            </a:r>
            <a:endParaRPr lang="zh-CN" altLang="en-US" smtClean="0"/>
          </a:p>
        </p:txBody>
      </p:sp>
      <p:pic>
        <p:nvPicPr>
          <p:cNvPr id="5" name="userstudy2.wmv">
            <a:hlinkClick r:id="" action="ppaction://media"/>
          </p:cNvPr>
          <p:cNvPicPr>
            <a:picLocks noGrp="1" noRot="1" noChangeAspect="1"/>
          </p:cNvPicPr>
          <p:nvPr>
            <p:ph idx="1"/>
            <a:videoFile r:link="rId1"/>
          </p:nvPr>
        </p:nvPicPr>
        <p:blipFill>
          <a:blip r:embed="rId4" cstate="print"/>
          <a:srcRect/>
          <a:stretch>
            <a:fillRect/>
          </a:stretch>
        </p:blipFill>
        <p:spPr>
          <a:xfrm>
            <a:off x="762000" y="857250"/>
            <a:ext cx="7620000" cy="4286250"/>
          </a:xfr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标题 1"/>
          <p:cNvSpPr>
            <a:spLocks noGrp="1"/>
          </p:cNvSpPr>
          <p:nvPr>
            <p:ph type="title"/>
          </p:nvPr>
        </p:nvSpPr>
        <p:spPr>
          <a:xfrm>
            <a:off x="457200" y="53975"/>
            <a:ext cx="8229600" cy="660400"/>
          </a:xfrm>
        </p:spPr>
        <p:txBody>
          <a:bodyPr/>
          <a:lstStyle/>
          <a:p>
            <a:r>
              <a:rPr lang="en-US" altLang="zh-CN" smtClean="0"/>
              <a:t>User Study</a:t>
            </a:r>
            <a:endParaRPr lang="zh-CN" altLang="en-US" smtClean="0"/>
          </a:p>
        </p:txBody>
      </p:sp>
      <p:pic>
        <p:nvPicPr>
          <p:cNvPr id="5" name="userstudy3.wmv">
            <a:hlinkClick r:id="" action="ppaction://media"/>
          </p:cNvPr>
          <p:cNvPicPr>
            <a:picLocks noGrp="1" noRot="1" noChangeAspect="1"/>
          </p:cNvPicPr>
          <p:nvPr>
            <p:ph idx="1"/>
            <a:videoFile r:link="rId1"/>
          </p:nvPr>
        </p:nvPicPr>
        <p:blipFill>
          <a:blip r:embed="rId4" cstate="print"/>
          <a:srcRect/>
          <a:stretch>
            <a:fillRect/>
          </a:stretch>
        </p:blipFill>
        <p:spPr>
          <a:xfrm>
            <a:off x="762000" y="857250"/>
            <a:ext cx="7620000" cy="4286250"/>
          </a:xfr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标题 1"/>
          <p:cNvSpPr>
            <a:spLocks noGrp="1"/>
          </p:cNvSpPr>
          <p:nvPr>
            <p:ph type="title"/>
          </p:nvPr>
        </p:nvSpPr>
        <p:spPr>
          <a:xfrm>
            <a:off x="457200" y="53975"/>
            <a:ext cx="8229600" cy="660400"/>
          </a:xfrm>
        </p:spPr>
        <p:txBody>
          <a:bodyPr/>
          <a:lstStyle/>
          <a:p>
            <a:r>
              <a:rPr lang="en-US" altLang="zh-CN" dirty="0" smtClean="0"/>
              <a:t>Conclusion</a:t>
            </a:r>
            <a:endParaRPr lang="zh-CN" altLang="en-US" dirty="0" smtClean="0"/>
          </a:p>
        </p:txBody>
      </p:sp>
      <p:sp>
        <p:nvSpPr>
          <p:cNvPr id="36867" name="内容占位符 2"/>
          <p:cNvSpPr>
            <a:spLocks noGrp="1"/>
          </p:cNvSpPr>
          <p:nvPr>
            <p:ph idx="1"/>
          </p:nvPr>
        </p:nvSpPr>
        <p:spPr>
          <a:xfrm>
            <a:off x="457200" y="857250"/>
            <a:ext cx="8229600" cy="3786188"/>
          </a:xfrm>
        </p:spPr>
        <p:txBody>
          <a:bodyPr/>
          <a:lstStyle/>
          <a:p>
            <a:endParaRPr lang="en-US" dirty="0" smtClean="0"/>
          </a:p>
          <a:p>
            <a:r>
              <a:rPr lang="en-US" dirty="0" smtClean="0"/>
              <a:t>Method to create realistic video animations of human actors:</a:t>
            </a:r>
          </a:p>
          <a:p>
            <a:pPr lvl="1"/>
            <a:r>
              <a:rPr lang="en-US" dirty="0" smtClean="0"/>
              <a:t>large range of user-defined motion .</a:t>
            </a:r>
          </a:p>
          <a:p>
            <a:pPr lvl="1"/>
            <a:r>
              <a:rPr lang="en-US" dirty="0" smtClean="0"/>
              <a:t>user-defined camera view.</a:t>
            </a:r>
            <a:br>
              <a:rPr lang="en-US" dirty="0" smtClean="0"/>
            </a:br>
            <a:endParaRPr lang="en-US" altLang="zh-CN" dirty="0" smtClean="0"/>
          </a:p>
          <a:p>
            <a:r>
              <a:rPr lang="en-US" dirty="0" smtClean="0"/>
              <a:t>New </a:t>
            </a:r>
            <a:r>
              <a:rPr lang="en-US" dirty="0" err="1" smtClean="0"/>
              <a:t>spatio</a:t>
            </a:r>
            <a:r>
              <a:rPr lang="en-US" dirty="0" smtClean="0"/>
              <a:t>-temporal retrieval and texture warping method.</a:t>
            </a:r>
            <a:endParaRPr lang="en-US" altLang="zh-CN" dirty="0" smtClean="0"/>
          </a:p>
          <a:p>
            <a:endParaRPr lang="en-US" altLang="zh-CN" dirty="0" smtClean="0"/>
          </a:p>
          <a:p>
            <a:r>
              <a:rPr lang="en-US" dirty="0" smtClean="0"/>
              <a:t>Based on performance capture data from a sparse multi-view video database.</a:t>
            </a:r>
            <a:endParaRPr lang="zh-CN" altLang="en-US" dirty="0" smtClean="0"/>
          </a:p>
        </p:txBody>
      </p:sp>
    </p:spTree>
  </p:cSld>
  <p:clrMapOvr>
    <a:masterClrMapping/>
  </p:clrMapOvr>
  <p:transition advClick="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标题 1"/>
          <p:cNvSpPr>
            <a:spLocks noGrp="1"/>
          </p:cNvSpPr>
          <p:nvPr>
            <p:ph type="title"/>
          </p:nvPr>
        </p:nvSpPr>
        <p:spPr>
          <a:xfrm>
            <a:off x="457200" y="53975"/>
            <a:ext cx="8229600" cy="660400"/>
          </a:xfrm>
        </p:spPr>
        <p:txBody>
          <a:bodyPr/>
          <a:lstStyle/>
          <a:p>
            <a:r>
              <a:rPr lang="en-US" altLang="zh-CN" smtClean="0"/>
              <a:t>Acknowledgments</a:t>
            </a:r>
            <a:endParaRPr lang="zh-CN" altLang="en-US" smtClean="0"/>
          </a:p>
        </p:txBody>
      </p:sp>
      <p:sp>
        <p:nvSpPr>
          <p:cNvPr id="37891" name="内容占位符 2"/>
          <p:cNvSpPr>
            <a:spLocks noGrp="1"/>
          </p:cNvSpPr>
          <p:nvPr>
            <p:ph idx="1"/>
          </p:nvPr>
        </p:nvSpPr>
        <p:spPr>
          <a:xfrm>
            <a:off x="457200" y="857250"/>
            <a:ext cx="8579296" cy="3786188"/>
          </a:xfrm>
        </p:spPr>
        <p:txBody>
          <a:bodyPr/>
          <a:lstStyle/>
          <a:p>
            <a:pPr marL="0" indent="0">
              <a:buNone/>
            </a:pPr>
            <a:r>
              <a:rPr lang="en-US" altLang="zh-CN" sz="1050" dirty="0"/>
              <a:t/>
            </a:r>
            <a:br>
              <a:rPr lang="en-US" altLang="zh-CN" sz="1050" dirty="0"/>
            </a:br>
            <a:r>
              <a:rPr lang="en-US" altLang="zh-CN" dirty="0" smtClean="0"/>
              <a:t/>
            </a:r>
            <a:br>
              <a:rPr lang="en-US" altLang="zh-CN" dirty="0" smtClean="0"/>
            </a:br>
            <a:r>
              <a:rPr lang="en-US" altLang="zh-CN" dirty="0" smtClean="0"/>
              <a:t>			      in </a:t>
            </a:r>
            <a:r>
              <a:rPr lang="en-US" altLang="zh-CN" dirty="0" err="1" smtClean="0"/>
              <a:t>Saarbrücken</a:t>
            </a:r>
            <a:r>
              <a:rPr lang="en-US" altLang="zh-CN" dirty="0" smtClean="0"/>
              <a:t>, Germany.</a:t>
            </a:r>
          </a:p>
          <a:p>
            <a:endParaRPr lang="en-US" altLang="zh-CN" dirty="0" smtClean="0"/>
          </a:p>
          <a:p>
            <a:r>
              <a:rPr lang="en-US" altLang="zh-CN" dirty="0" smtClean="0"/>
              <a:t>National Basic Research Project, NSFC grants, and the 863 Program (from China).</a:t>
            </a:r>
          </a:p>
          <a:p>
            <a:endParaRPr lang="en-US" altLang="zh-CN" sz="3200" dirty="0" smtClean="0"/>
          </a:p>
          <a:p>
            <a:r>
              <a:rPr lang="en-US" altLang="zh-CN" dirty="0" smtClean="0"/>
              <a:t>The UCL </a:t>
            </a:r>
            <a:r>
              <a:rPr lang="en-US" altLang="zh-CN" dirty="0" err="1" smtClean="0"/>
              <a:t>EngD</a:t>
            </a:r>
            <a:r>
              <a:rPr lang="en-US" altLang="zh-CN" dirty="0" smtClean="0"/>
              <a:t> VEIV center and BBC Research &amp; Development.</a:t>
            </a:r>
            <a:endParaRPr lang="zh-CN" altLang="en-US" dirty="0" smtClean="0"/>
          </a:p>
        </p:txBody>
      </p:sp>
      <p:pic>
        <p:nvPicPr>
          <p:cNvPr id="37892" name="Picture 15" descr="Logo.png"/>
          <p:cNvPicPr>
            <a:picLocks noChangeAspect="1"/>
          </p:cNvPicPr>
          <p:nvPr/>
        </p:nvPicPr>
        <p:blipFill>
          <a:blip r:embed="rId3" cstate="print"/>
          <a:srcRect/>
          <a:stretch>
            <a:fillRect/>
          </a:stretch>
        </p:blipFill>
        <p:spPr bwMode="auto">
          <a:xfrm>
            <a:off x="899591" y="949306"/>
            <a:ext cx="2625047" cy="758347"/>
          </a:xfrm>
          <a:prstGeom prst="rect">
            <a:avLst/>
          </a:prstGeom>
          <a:noFill/>
          <a:ln w="9525">
            <a:noFill/>
            <a:miter lim="800000"/>
            <a:headEnd/>
            <a:tailEnd/>
          </a:ln>
        </p:spPr>
      </p:pic>
      <p:pic>
        <p:nvPicPr>
          <p:cNvPr id="5122"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699792" y="3914794"/>
            <a:ext cx="2520281" cy="10988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24" name="Picture 4" descr="File:BBC Research.png">
            <a:hlinkClick r:id="rId5"/>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436096" y="4299942"/>
            <a:ext cx="3557479" cy="616631"/>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图片 9" descr="png-logo-white-small.bmp"/>
          <p:cNvPicPr>
            <a:picLocks noChangeAspect="1"/>
          </p:cNvPicPr>
          <p:nvPr/>
        </p:nvPicPr>
        <p:blipFill>
          <a:blip r:embed="rId7" cstate="print"/>
          <a:srcRect l="19720"/>
          <a:stretch>
            <a:fillRect/>
          </a:stretch>
        </p:blipFill>
        <p:spPr bwMode="auto">
          <a:xfrm>
            <a:off x="395536" y="4108894"/>
            <a:ext cx="1929398" cy="710692"/>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标题 1"/>
          <p:cNvSpPr>
            <a:spLocks noGrp="1"/>
          </p:cNvSpPr>
          <p:nvPr>
            <p:ph type="title"/>
          </p:nvPr>
        </p:nvSpPr>
        <p:spPr>
          <a:xfrm>
            <a:off x="457200" y="53975"/>
            <a:ext cx="8229600" cy="660400"/>
          </a:xfrm>
        </p:spPr>
        <p:txBody>
          <a:bodyPr/>
          <a:lstStyle/>
          <a:p>
            <a:endParaRPr lang="zh-CN" altLang="en-US" smtClean="0"/>
          </a:p>
        </p:txBody>
      </p:sp>
      <p:pic>
        <p:nvPicPr>
          <p:cNvPr id="38915" name="Content Placeholder 1" descr="S11_PosterElements-Mountains.png"/>
          <p:cNvPicPr>
            <a:picLocks noChangeAspect="1"/>
          </p:cNvPicPr>
          <p:nvPr/>
        </p:nvPicPr>
        <p:blipFill>
          <a:blip r:embed="rId4" cstate="print"/>
          <a:srcRect l="6741" r="7951" b="14088"/>
          <a:stretch>
            <a:fillRect/>
          </a:stretch>
        </p:blipFill>
        <p:spPr bwMode="auto">
          <a:xfrm>
            <a:off x="0" y="0"/>
            <a:ext cx="9144000" cy="5143500"/>
          </a:xfrm>
          <a:prstGeom prst="rect">
            <a:avLst/>
          </a:prstGeom>
          <a:noFill/>
          <a:ln w="9525">
            <a:noFill/>
            <a:miter lim="800000"/>
            <a:headEnd/>
            <a:tailEnd/>
          </a:ln>
        </p:spPr>
      </p:pic>
      <p:sp>
        <p:nvSpPr>
          <p:cNvPr id="5" name="矩形 4"/>
          <p:cNvSpPr/>
          <p:nvPr/>
        </p:nvSpPr>
        <p:spPr>
          <a:xfrm>
            <a:off x="2786050" y="142858"/>
            <a:ext cx="3647152" cy="923330"/>
          </a:xfrm>
          <a:prstGeom prst="rect">
            <a:avLst/>
          </a:prstGeom>
          <a:noFill/>
        </p:spPr>
        <p:txBody>
          <a:bodyPr wrap="none">
            <a:spAutoFit/>
          </a:bodyPr>
          <a:lstStyle/>
          <a:p>
            <a:pPr algn="ctr">
              <a:defRPr/>
            </a:pPr>
            <a:r>
              <a:rPr lang="en-US" altLang="zh-CN"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宋体" pitchFamily="2" charset="-122"/>
              </a:rPr>
              <a:t>Thank you</a:t>
            </a:r>
            <a:endParaRPr lang="zh-CN" alt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宋体" pitchFamily="2" charset="-122"/>
            </a:endParaRPr>
          </a:p>
        </p:txBody>
      </p:sp>
      <p:pic>
        <p:nvPicPr>
          <p:cNvPr id="6" name="RealWorld.wmv">
            <a:hlinkClick r:id="" action="ppaction://media"/>
          </p:cNvPr>
          <p:cNvPicPr>
            <a:picLocks noGrp="1" noRot="1" noChangeAspect="1"/>
          </p:cNvPicPr>
          <p:nvPr>
            <p:ph idx="1"/>
            <a:videoFile r:link="rId1"/>
          </p:nvPr>
        </p:nvPicPr>
        <p:blipFill>
          <a:blip r:embed="rId5" cstate="print"/>
          <a:srcRect/>
          <a:stretch>
            <a:fillRect/>
          </a:stretch>
        </p:blipFill>
        <p:spPr>
          <a:xfrm>
            <a:off x="1214438" y="1143000"/>
            <a:ext cx="6715125" cy="3776663"/>
          </a:xfr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标题 1"/>
          <p:cNvSpPr>
            <a:spLocks noGrp="1"/>
          </p:cNvSpPr>
          <p:nvPr>
            <p:ph type="title"/>
          </p:nvPr>
        </p:nvSpPr>
        <p:spPr>
          <a:xfrm>
            <a:off x="457200" y="53975"/>
            <a:ext cx="8229600" cy="660400"/>
          </a:xfrm>
        </p:spPr>
        <p:txBody>
          <a:bodyPr/>
          <a:lstStyle/>
          <a:p>
            <a:r>
              <a:rPr lang="en-US" altLang="zh-CN" smtClean="0"/>
              <a:t>Related Work</a:t>
            </a:r>
            <a:endParaRPr lang="zh-CN" altLang="en-US" smtClean="0"/>
          </a:p>
        </p:txBody>
      </p:sp>
      <p:sp>
        <p:nvSpPr>
          <p:cNvPr id="11267" name="内容占位符 4"/>
          <p:cNvSpPr>
            <a:spLocks noGrp="1"/>
          </p:cNvSpPr>
          <p:nvPr>
            <p:ph idx="1"/>
          </p:nvPr>
        </p:nvSpPr>
        <p:spPr>
          <a:xfrm>
            <a:off x="457200" y="857250"/>
            <a:ext cx="8229600" cy="3786188"/>
          </a:xfrm>
        </p:spPr>
        <p:txBody>
          <a:bodyPr/>
          <a:lstStyle/>
          <a:p>
            <a:endParaRPr lang="en-US" altLang="zh-CN" smtClean="0"/>
          </a:p>
          <a:p>
            <a:endParaRPr lang="en-US" altLang="zh-CN" smtClean="0"/>
          </a:p>
          <a:p>
            <a:endParaRPr lang="en-US" altLang="zh-CN" smtClean="0"/>
          </a:p>
          <a:p>
            <a:endParaRPr lang="en-US" altLang="zh-CN" smtClean="0"/>
          </a:p>
          <a:p>
            <a:endParaRPr lang="en-US" altLang="zh-CN" smtClean="0"/>
          </a:p>
          <a:p>
            <a:pPr lvl="1"/>
            <a:r>
              <a:rPr lang="en-US" altLang="zh-CN" smtClean="0"/>
              <a:t>Model based [Zitnick et al. 2004; Matusik et al. 2000; Tung et al. 2009; Carranza et al. 2003; Ballan and Cortelazzo 2008]</a:t>
            </a:r>
          </a:p>
          <a:p>
            <a:pPr lvl="1"/>
            <a:r>
              <a:rPr lang="en-US" altLang="zh-CN" smtClean="0"/>
              <a:t>Image based [Wilburn et al. 2005]</a:t>
            </a:r>
            <a:endParaRPr lang="zh-CN" altLang="en-US" smtClean="0"/>
          </a:p>
        </p:txBody>
      </p:sp>
      <p:graphicFrame>
        <p:nvGraphicFramePr>
          <p:cNvPr id="6" name="内容占位符 3"/>
          <p:cNvGraphicFramePr>
            <a:graphicFrameLocks/>
          </p:cNvGraphicFramePr>
          <p:nvPr/>
        </p:nvGraphicFramePr>
        <p:xfrm>
          <a:off x="457200" y="857250"/>
          <a:ext cx="8229600" cy="1826888"/>
        </p:xfrm>
        <a:graphic>
          <a:graphicData uri="http://schemas.openxmlformats.org/drawingml/2006/table">
            <a:tbl>
              <a:tblPr firstRow="1" bandRow="1">
                <a:tableStyleId>{5C22544A-7EE6-4342-B048-85BDC9FD1C3A}</a:tableStyleId>
              </a:tblPr>
              <a:tblGrid>
                <a:gridCol w="3114668"/>
                <a:gridCol w="1720212"/>
                <a:gridCol w="1637374"/>
                <a:gridCol w="1757346"/>
              </a:tblGrid>
              <a:tr h="714368">
                <a:tc>
                  <a:txBody>
                    <a:bodyPr/>
                    <a:lstStyle/>
                    <a:p>
                      <a:endParaRPr lang="zh-CN" altLang="en-US" dirty="0"/>
                    </a:p>
                  </a:txBody>
                  <a:tcPr/>
                </a:tc>
                <a:tc>
                  <a:txBody>
                    <a:bodyPr/>
                    <a:lstStyle/>
                    <a:p>
                      <a:pPr algn="ctr"/>
                      <a:r>
                        <a:rPr lang="en-US" altLang="zh-CN" dirty="0" smtClean="0"/>
                        <a:t>Fully editable performance</a:t>
                      </a:r>
                      <a:endParaRPr lang="zh-CN"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dirty="0" smtClean="0"/>
                        <a:t>Fully animated view points</a:t>
                      </a:r>
                      <a:endParaRPr lang="zh-CN" altLang="en-US" dirty="0"/>
                    </a:p>
                  </a:txBody>
                  <a:tcPr/>
                </a:tc>
                <a:tc>
                  <a:txBody>
                    <a:bodyPr/>
                    <a:lstStyle/>
                    <a:p>
                      <a:pPr algn="ctr"/>
                      <a:r>
                        <a:rPr lang="en-US" altLang="zh-CN" dirty="0" smtClean="0"/>
                        <a:t>Photo-realistic video sequences</a:t>
                      </a:r>
                      <a:endParaRPr lang="zh-CN" altLang="en-US" dirty="0"/>
                    </a:p>
                  </a:txBody>
                  <a:tcPr/>
                </a:tc>
              </a:tr>
              <a:tr h="370840">
                <a:tc>
                  <a:txBody>
                    <a:bodyPr/>
                    <a:lstStyle/>
                    <a:p>
                      <a:pPr algn="ctr"/>
                      <a:r>
                        <a:rPr lang="en-US" altLang="zh-CN" dirty="0" smtClean="0"/>
                        <a:t>Video games</a:t>
                      </a:r>
                      <a:endParaRPr lang="zh-CN" altLang="en-US" dirty="0"/>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宋体-方正超大字符集"/>
                          <a:ea typeface="宋体-方正超大字符集"/>
                        </a:rPr>
                        <a:t>●</a:t>
                      </a:r>
                      <a:endParaRPr lang="en-US" sz="1800" b="1" dirty="0" smtClean="0">
                        <a:solidFill>
                          <a:srgbClr val="00B050"/>
                        </a:solidFill>
                        <a:latin typeface="Wingdings" pitchFamily="2" charset="2"/>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宋体-方正超大字符集"/>
                          <a:ea typeface="宋体-方正超大字符集"/>
                        </a:rPr>
                        <a:t>●</a:t>
                      </a:r>
                      <a:endParaRPr lang="en-US" sz="1800" b="1" dirty="0" smtClean="0">
                        <a:solidFill>
                          <a:srgbClr val="00B050"/>
                        </a:solidFill>
                        <a:latin typeface="Wingdings" pitchFamily="2" charset="2"/>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FF0000"/>
                          </a:solidFill>
                          <a:latin typeface="Wingdings" pitchFamily="2" charset="2"/>
                          <a:ea typeface="宋体-方正超大字符集"/>
                        </a:rPr>
                        <a:t>○</a:t>
                      </a:r>
                      <a:endParaRPr lang="en-US" sz="1800" b="1" kern="1200" dirty="0" smtClean="0">
                        <a:solidFill>
                          <a:srgbClr val="FF0000"/>
                        </a:solidFill>
                        <a:latin typeface="+mn-lt"/>
                        <a:ea typeface="+mn-ea"/>
                        <a:cs typeface="+mn-cs"/>
                      </a:endParaRPr>
                    </a:p>
                  </a:txBody>
                  <a:tcPr>
                    <a:noFill/>
                  </a:tcPr>
                </a:tc>
              </a:tr>
              <a:tr h="370840">
                <a:tc>
                  <a:txBody>
                    <a:bodyPr/>
                    <a:lstStyle/>
                    <a:p>
                      <a:pPr algn="ctr"/>
                      <a:r>
                        <a:rPr lang="en-US" altLang="zh-CN" dirty="0" smtClean="0"/>
                        <a:t>Movie productions</a:t>
                      </a:r>
                      <a:endParaRPr lang="zh-CN" altLang="en-US" dirty="0"/>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宋体-方正超大字符集"/>
                          <a:ea typeface="宋体-方正超大字符集"/>
                        </a:rPr>
                        <a:t>●</a:t>
                      </a:r>
                      <a:endParaRPr lang="en-US" sz="1800" b="1" dirty="0" smtClean="0">
                        <a:solidFill>
                          <a:srgbClr val="00B050"/>
                        </a:solidFill>
                        <a:latin typeface="Wingdings" pitchFamily="2" charset="2"/>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宋体-方正超大字符集"/>
                          <a:ea typeface="宋体-方正超大字符集"/>
                        </a:rPr>
                        <a:t>●</a:t>
                      </a:r>
                      <a:endParaRPr lang="en-US" sz="1800" b="1" dirty="0" smtClean="0">
                        <a:solidFill>
                          <a:srgbClr val="00B050"/>
                        </a:solidFill>
                        <a:latin typeface="Wingdings" pitchFamily="2" charset="2"/>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宋体-方正超大字符集"/>
                          <a:ea typeface="宋体-方正超大字符集"/>
                        </a:rPr>
                        <a:t>●</a:t>
                      </a:r>
                      <a:endParaRPr lang="en-US" sz="1800" b="1" dirty="0" smtClean="0">
                        <a:solidFill>
                          <a:srgbClr val="00B050"/>
                        </a:solidFill>
                        <a:latin typeface="Wingdings" pitchFamily="2" charset="2"/>
                      </a:endParaRPr>
                    </a:p>
                  </a:txBody>
                  <a:tcPr>
                    <a:noFill/>
                  </a:tcPr>
                </a:tc>
              </a:tr>
              <a:tr h="370840">
                <a:tc>
                  <a:txBody>
                    <a:bodyPr/>
                    <a:lstStyle/>
                    <a:p>
                      <a:pPr marL="0" algn="ctr" defTabSz="914400" rtl="0" eaLnBrk="1" latinLnBrk="0" hangingPunct="1"/>
                      <a:r>
                        <a:rPr lang="en-US" altLang="zh-CN" sz="1800" b="1" kern="1200" dirty="0" smtClean="0">
                          <a:solidFill>
                            <a:srgbClr val="7030A0"/>
                          </a:solidFill>
                          <a:latin typeface="+mn-lt"/>
                          <a:ea typeface="+mn-ea"/>
                          <a:cs typeface="+mn-cs"/>
                        </a:rPr>
                        <a:t>Novel viewpoint synthesis</a:t>
                      </a:r>
                      <a:endParaRPr lang="zh-CN" altLang="en-US" sz="1800" b="1" kern="1200" dirty="0">
                        <a:solidFill>
                          <a:srgbClr val="7030A0"/>
                        </a:solidFill>
                        <a:latin typeface="+mn-lt"/>
                        <a:ea typeface="+mn-ea"/>
                        <a:cs typeface="+mn-cs"/>
                      </a:endParaRP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FF0000"/>
                          </a:solidFill>
                          <a:latin typeface="Wingdings" pitchFamily="2" charset="2"/>
                          <a:ea typeface="宋体-方正超大字符集"/>
                        </a:rPr>
                        <a:t>○</a:t>
                      </a:r>
                      <a:endParaRPr lang="en-US" sz="1800" b="1" kern="1200" dirty="0" smtClean="0">
                        <a:solidFill>
                          <a:srgbClr val="FF0000"/>
                        </a:solidFill>
                        <a:latin typeface="+mn-lt"/>
                        <a:ea typeface="+mn-ea"/>
                        <a:cs typeface="+mn-cs"/>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宋体-方正超大字符集"/>
                          <a:ea typeface="宋体-方正超大字符集"/>
                        </a:rPr>
                        <a:t>●</a:t>
                      </a:r>
                      <a:endParaRPr lang="en-US" sz="1800" b="1" dirty="0" smtClean="0">
                        <a:solidFill>
                          <a:srgbClr val="00B050"/>
                        </a:solidFill>
                        <a:latin typeface="Wingdings" pitchFamily="2" charset="2"/>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宋体-方正超大字符集"/>
                          <a:ea typeface="宋体-方正超大字符集"/>
                        </a:rPr>
                        <a:t>●</a:t>
                      </a:r>
                      <a:endParaRPr lang="en-US" sz="1800" b="1" dirty="0" smtClean="0">
                        <a:solidFill>
                          <a:srgbClr val="00B050"/>
                        </a:solidFill>
                        <a:latin typeface="Wingdings" pitchFamily="2" charset="2"/>
                      </a:endParaRPr>
                    </a:p>
                  </a:txBody>
                  <a:tcPr>
                    <a:noFill/>
                  </a:tcPr>
                </a:tc>
              </a:tr>
            </a:tbl>
          </a:graphicData>
        </a:graphic>
      </p:graphicFrame>
      <p:sp>
        <p:nvSpPr>
          <p:cNvPr id="11295" name="TextBox 7"/>
          <p:cNvSpPr txBox="1">
            <a:spLocks noChangeArrowheads="1"/>
          </p:cNvSpPr>
          <p:nvPr/>
        </p:nvSpPr>
        <p:spPr bwMode="auto">
          <a:xfrm>
            <a:off x="3571875" y="1943869"/>
            <a:ext cx="3357563" cy="369887"/>
          </a:xfrm>
          <a:prstGeom prst="rect">
            <a:avLst/>
          </a:prstGeom>
          <a:solidFill>
            <a:srgbClr val="FF0000">
              <a:alpha val="54117"/>
            </a:srgbClr>
          </a:solidFill>
          <a:ln w="9525">
            <a:solidFill>
              <a:schemeClr val="accent1"/>
            </a:solidFill>
            <a:miter lim="800000"/>
            <a:headEnd/>
            <a:tailEnd/>
          </a:ln>
        </p:spPr>
        <p:txBody>
          <a:bodyPr>
            <a:spAutoFit/>
          </a:bodyPr>
          <a:lstStyle/>
          <a:p>
            <a:pPr algn="ctr"/>
            <a:r>
              <a:rPr lang="en-GB" altLang="zh-CN" b="1" dirty="0" smtClean="0">
                <a:solidFill>
                  <a:schemeClr val="bg1"/>
                </a:solidFill>
              </a:rPr>
              <a:t>LABOUR INTENSIVE</a:t>
            </a:r>
            <a:endParaRPr lang="zh-CN" altLang="en-US" b="1" dirty="0">
              <a:solidFill>
                <a:schemeClr val="bg1"/>
              </a:solidFill>
            </a:endParaRPr>
          </a:p>
        </p:txBody>
      </p:sp>
    </p:spTree>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标题 1"/>
          <p:cNvSpPr>
            <a:spLocks noGrp="1"/>
          </p:cNvSpPr>
          <p:nvPr>
            <p:ph type="title"/>
          </p:nvPr>
        </p:nvSpPr>
        <p:spPr>
          <a:xfrm>
            <a:off x="457200" y="53975"/>
            <a:ext cx="8229600" cy="660400"/>
          </a:xfrm>
        </p:spPr>
        <p:txBody>
          <a:bodyPr/>
          <a:lstStyle/>
          <a:p>
            <a:r>
              <a:rPr lang="en-US" altLang="zh-CN" smtClean="0"/>
              <a:t>Related Work</a:t>
            </a:r>
            <a:endParaRPr lang="zh-CN" altLang="en-US" smtClean="0"/>
          </a:p>
        </p:txBody>
      </p:sp>
      <p:sp>
        <p:nvSpPr>
          <p:cNvPr id="12291" name="内容占位符 4"/>
          <p:cNvSpPr>
            <a:spLocks noGrp="1"/>
          </p:cNvSpPr>
          <p:nvPr>
            <p:ph idx="1"/>
          </p:nvPr>
        </p:nvSpPr>
        <p:spPr>
          <a:xfrm>
            <a:off x="457200" y="857250"/>
            <a:ext cx="8229600" cy="3786188"/>
          </a:xfrm>
        </p:spPr>
        <p:txBody>
          <a:bodyPr/>
          <a:lstStyle/>
          <a:p>
            <a:endParaRPr lang="en-US" altLang="zh-CN" smtClean="0"/>
          </a:p>
          <a:p>
            <a:endParaRPr lang="en-US" altLang="zh-CN" smtClean="0"/>
          </a:p>
          <a:p>
            <a:endParaRPr lang="en-US" altLang="zh-CN" smtClean="0"/>
          </a:p>
          <a:p>
            <a:endParaRPr lang="en-US" altLang="zh-CN" smtClean="0"/>
          </a:p>
          <a:p>
            <a:endParaRPr lang="en-US" altLang="zh-CN" smtClean="0"/>
          </a:p>
          <a:p>
            <a:endParaRPr lang="en-US" altLang="zh-CN" smtClean="0"/>
          </a:p>
          <a:p>
            <a:pPr lvl="1"/>
            <a:r>
              <a:rPr lang="en-US" altLang="zh-CN" smtClean="0"/>
              <a:t>Face shape [Leyvand et al. 2008; Kemelmacher-Shlizerman et al. 2010]</a:t>
            </a:r>
          </a:p>
          <a:p>
            <a:pPr lvl="1"/>
            <a:r>
              <a:rPr lang="en-US" altLang="zh-CN" smtClean="0"/>
              <a:t>Body shape [Zhou et al. 2010; Jain et al. 2010]</a:t>
            </a:r>
          </a:p>
          <a:p>
            <a:pPr lvl="1"/>
            <a:r>
              <a:rPr lang="en-US" altLang="zh-CN" smtClean="0"/>
              <a:t>Pose: rigid vs. non-rigid [Hornung et al. 2007; Cobzas et al. 2002]</a:t>
            </a:r>
            <a:endParaRPr lang="zh-CN" altLang="en-US" smtClean="0"/>
          </a:p>
        </p:txBody>
      </p:sp>
      <p:graphicFrame>
        <p:nvGraphicFramePr>
          <p:cNvPr id="6" name="内容占位符 3"/>
          <p:cNvGraphicFramePr>
            <a:graphicFrameLocks/>
          </p:cNvGraphicFramePr>
          <p:nvPr/>
        </p:nvGraphicFramePr>
        <p:xfrm>
          <a:off x="457200" y="857250"/>
          <a:ext cx="8229600" cy="2187568"/>
        </p:xfrm>
        <a:graphic>
          <a:graphicData uri="http://schemas.openxmlformats.org/drawingml/2006/table">
            <a:tbl>
              <a:tblPr firstRow="1" bandRow="1">
                <a:tableStyleId>{5C22544A-7EE6-4342-B048-85BDC9FD1C3A}</a:tableStyleId>
              </a:tblPr>
              <a:tblGrid>
                <a:gridCol w="3114668"/>
                <a:gridCol w="1720212"/>
                <a:gridCol w="1637374"/>
                <a:gridCol w="1757346"/>
              </a:tblGrid>
              <a:tr h="714368">
                <a:tc>
                  <a:txBody>
                    <a:bodyPr/>
                    <a:lstStyle/>
                    <a:p>
                      <a:endParaRPr lang="zh-CN" altLang="en-US" dirty="0"/>
                    </a:p>
                  </a:txBody>
                  <a:tcPr/>
                </a:tc>
                <a:tc>
                  <a:txBody>
                    <a:bodyPr/>
                    <a:lstStyle/>
                    <a:p>
                      <a:pPr algn="ctr"/>
                      <a:r>
                        <a:rPr lang="en-US" altLang="zh-CN" dirty="0" smtClean="0"/>
                        <a:t>Fully editable performance</a:t>
                      </a:r>
                      <a:endParaRPr lang="zh-CN"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dirty="0" smtClean="0"/>
                        <a:t>Fully animated view points</a:t>
                      </a:r>
                      <a:endParaRPr lang="zh-CN" altLang="en-US" dirty="0"/>
                    </a:p>
                  </a:txBody>
                  <a:tcPr/>
                </a:tc>
                <a:tc>
                  <a:txBody>
                    <a:bodyPr/>
                    <a:lstStyle/>
                    <a:p>
                      <a:pPr algn="ctr"/>
                      <a:r>
                        <a:rPr lang="en-US" altLang="zh-CN" dirty="0" smtClean="0"/>
                        <a:t>Photo-realistic video sequences</a:t>
                      </a:r>
                      <a:endParaRPr lang="zh-CN" altLang="en-US" dirty="0"/>
                    </a:p>
                  </a:txBody>
                  <a:tcPr/>
                </a:tc>
              </a:tr>
              <a:tr h="370840">
                <a:tc>
                  <a:txBody>
                    <a:bodyPr/>
                    <a:lstStyle/>
                    <a:p>
                      <a:pPr algn="ctr"/>
                      <a:r>
                        <a:rPr lang="en-US" altLang="zh-CN" dirty="0" smtClean="0"/>
                        <a:t>Video games</a:t>
                      </a:r>
                      <a:endParaRPr lang="zh-CN" altLang="en-US" dirty="0"/>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宋体-方正超大字符集"/>
                          <a:ea typeface="宋体-方正超大字符集"/>
                        </a:rPr>
                        <a:t>●</a:t>
                      </a:r>
                      <a:endParaRPr lang="en-US" sz="1800" b="1" dirty="0" smtClean="0">
                        <a:solidFill>
                          <a:srgbClr val="00B050"/>
                        </a:solidFill>
                        <a:latin typeface="Wingdings" pitchFamily="2" charset="2"/>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宋体-方正超大字符集"/>
                          <a:ea typeface="宋体-方正超大字符集"/>
                        </a:rPr>
                        <a:t>●</a:t>
                      </a:r>
                      <a:endParaRPr lang="en-US" sz="1800" b="1" dirty="0" smtClean="0">
                        <a:solidFill>
                          <a:srgbClr val="00B050"/>
                        </a:solidFill>
                        <a:latin typeface="Wingdings" pitchFamily="2" charset="2"/>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FF0000"/>
                          </a:solidFill>
                          <a:latin typeface="Wingdings" pitchFamily="2" charset="2"/>
                          <a:ea typeface="宋体-方正超大字符集"/>
                        </a:rPr>
                        <a:t>○</a:t>
                      </a:r>
                      <a:endParaRPr lang="en-US" sz="1800" b="1" kern="1200" dirty="0" smtClean="0">
                        <a:solidFill>
                          <a:srgbClr val="FF0000"/>
                        </a:solidFill>
                        <a:latin typeface="+mn-lt"/>
                        <a:ea typeface="+mn-ea"/>
                        <a:cs typeface="+mn-cs"/>
                      </a:endParaRPr>
                    </a:p>
                  </a:txBody>
                  <a:tcPr>
                    <a:noFill/>
                  </a:tcPr>
                </a:tc>
              </a:tr>
              <a:tr h="370840">
                <a:tc>
                  <a:txBody>
                    <a:bodyPr/>
                    <a:lstStyle/>
                    <a:p>
                      <a:pPr algn="ctr"/>
                      <a:r>
                        <a:rPr lang="en-US" altLang="zh-CN" dirty="0" smtClean="0"/>
                        <a:t>Movie productions</a:t>
                      </a:r>
                      <a:endParaRPr lang="zh-CN" altLang="en-US" dirty="0"/>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宋体-方正超大字符集"/>
                          <a:ea typeface="宋体-方正超大字符集"/>
                        </a:rPr>
                        <a:t>●</a:t>
                      </a:r>
                      <a:endParaRPr lang="en-US" sz="1800" b="1" dirty="0" smtClean="0">
                        <a:solidFill>
                          <a:srgbClr val="00B050"/>
                        </a:solidFill>
                        <a:latin typeface="Wingdings" pitchFamily="2" charset="2"/>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宋体-方正超大字符集"/>
                          <a:ea typeface="宋体-方正超大字符集"/>
                        </a:rPr>
                        <a:t>●</a:t>
                      </a:r>
                      <a:endParaRPr lang="en-US" sz="1800" b="1" dirty="0" smtClean="0">
                        <a:solidFill>
                          <a:srgbClr val="00B050"/>
                        </a:solidFill>
                        <a:latin typeface="Wingdings" pitchFamily="2" charset="2"/>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宋体-方正超大字符集"/>
                          <a:ea typeface="宋体-方正超大字符集"/>
                        </a:rPr>
                        <a:t>●</a:t>
                      </a:r>
                      <a:endParaRPr lang="en-US" sz="1800" b="1" dirty="0" smtClean="0">
                        <a:solidFill>
                          <a:srgbClr val="00B050"/>
                        </a:solidFill>
                        <a:latin typeface="Wingdings" pitchFamily="2" charset="2"/>
                      </a:endParaRPr>
                    </a:p>
                  </a:txBody>
                  <a:tcPr>
                    <a:noFill/>
                  </a:tcPr>
                </a:tc>
              </a:tr>
              <a:tr h="185420">
                <a:tc>
                  <a:txBody>
                    <a:bodyPr/>
                    <a:lstStyle/>
                    <a:p>
                      <a:pPr algn="ctr"/>
                      <a:r>
                        <a:rPr lang="en-US" altLang="zh-CN" b="0" dirty="0" smtClean="0">
                          <a:solidFill>
                            <a:schemeClr val="tx1"/>
                          </a:solidFill>
                          <a:latin typeface="+mn-lt"/>
                        </a:rPr>
                        <a:t>Novel</a:t>
                      </a:r>
                      <a:r>
                        <a:rPr lang="en-US" altLang="zh-CN" b="0" baseline="0" dirty="0" smtClean="0">
                          <a:solidFill>
                            <a:schemeClr val="tx1"/>
                          </a:solidFill>
                          <a:latin typeface="+mn-lt"/>
                        </a:rPr>
                        <a:t> viewpoint synthesis</a:t>
                      </a:r>
                      <a:endParaRPr lang="zh-CN" altLang="en-US" b="0" dirty="0">
                        <a:solidFill>
                          <a:schemeClr val="tx1"/>
                        </a:solidFill>
                        <a:latin typeface="+mn-lt"/>
                      </a:endParaRP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FF0000"/>
                          </a:solidFill>
                          <a:latin typeface="Wingdings" pitchFamily="2" charset="2"/>
                          <a:ea typeface="宋体-方正超大字符集"/>
                        </a:rPr>
                        <a:t>○</a:t>
                      </a:r>
                      <a:endParaRPr lang="en-US" sz="1800" b="1" kern="1200" dirty="0" smtClean="0">
                        <a:solidFill>
                          <a:srgbClr val="FF0000"/>
                        </a:solidFill>
                        <a:latin typeface="+mn-lt"/>
                        <a:ea typeface="+mn-ea"/>
                        <a:cs typeface="+mn-cs"/>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宋体-方正超大字符集"/>
                          <a:ea typeface="宋体-方正超大字符集"/>
                        </a:rPr>
                        <a:t>●</a:t>
                      </a:r>
                      <a:endParaRPr lang="en-US" sz="1800" b="1" dirty="0" smtClean="0">
                        <a:solidFill>
                          <a:srgbClr val="00B050"/>
                        </a:solidFill>
                        <a:latin typeface="Wingdings" pitchFamily="2" charset="2"/>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宋体-方正超大字符集"/>
                          <a:ea typeface="宋体-方正超大字符集"/>
                        </a:rPr>
                        <a:t>●</a:t>
                      </a:r>
                      <a:endParaRPr lang="en-US" sz="1800" b="1" dirty="0" smtClean="0">
                        <a:solidFill>
                          <a:srgbClr val="00B050"/>
                        </a:solidFill>
                        <a:latin typeface="Wingdings" pitchFamily="2" charset="2"/>
                      </a:endParaRPr>
                    </a:p>
                  </a:txBody>
                  <a:tcPr>
                    <a:noFill/>
                  </a:tcPr>
                </a:tc>
              </a:tr>
              <a:tr h="185420">
                <a:tc>
                  <a:txBody>
                    <a:bodyPr/>
                    <a:lstStyle/>
                    <a:p>
                      <a:pPr algn="ctr"/>
                      <a:r>
                        <a:rPr lang="en-US" altLang="zh-CN" b="1" dirty="0" smtClean="0">
                          <a:solidFill>
                            <a:srgbClr val="7030A0"/>
                          </a:solidFill>
                          <a:latin typeface="+mn-lt"/>
                        </a:rPr>
                        <a:t>Novel appearance synthesis</a:t>
                      </a:r>
                      <a:endParaRPr lang="zh-CN" altLang="en-US" b="1" dirty="0">
                        <a:solidFill>
                          <a:srgbClr val="7030A0"/>
                        </a:solidFill>
                        <a:latin typeface="+mn-lt"/>
                      </a:endParaRP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dirty="0" smtClean="0">
                        <a:solidFill>
                          <a:srgbClr val="FFFF00"/>
                        </a:solidFill>
                        <a:latin typeface="Wingdings" pitchFamily="2" charset="2"/>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FF0000"/>
                          </a:solidFill>
                          <a:latin typeface="Wingdings" pitchFamily="2" charset="2"/>
                          <a:ea typeface="宋体-方正超大字符集"/>
                        </a:rPr>
                        <a:t>○</a:t>
                      </a:r>
                      <a:endParaRPr lang="en-US" sz="1800" b="1" dirty="0" smtClean="0">
                        <a:solidFill>
                          <a:srgbClr val="FF0000"/>
                        </a:solidFill>
                        <a:latin typeface="Wingdings" pitchFamily="2" charset="2"/>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宋体-方正超大字符集"/>
                          <a:ea typeface="宋体-方正超大字符集"/>
                        </a:rPr>
                        <a:t>●</a:t>
                      </a:r>
                      <a:endParaRPr lang="en-US" sz="1800" b="1" dirty="0" smtClean="0">
                        <a:solidFill>
                          <a:srgbClr val="00B050"/>
                        </a:solidFill>
                        <a:latin typeface="Wingdings" pitchFamily="2" charset="2"/>
                      </a:endParaRPr>
                    </a:p>
                  </a:txBody>
                  <a:tcPr>
                    <a:noFill/>
                  </a:tcPr>
                </a:tc>
              </a:tr>
            </a:tbl>
          </a:graphicData>
        </a:graphic>
      </p:graphicFrame>
      <p:pic>
        <p:nvPicPr>
          <p:cNvPr id="12324" name="图片 8" descr="绘图3.png"/>
          <p:cNvPicPr>
            <a:picLocks noChangeAspect="1"/>
          </p:cNvPicPr>
          <p:nvPr/>
        </p:nvPicPr>
        <p:blipFill>
          <a:blip r:embed="rId3" cstate="print"/>
          <a:srcRect/>
          <a:stretch>
            <a:fillRect/>
          </a:stretch>
        </p:blipFill>
        <p:spPr bwMode="auto">
          <a:xfrm>
            <a:off x="4313238" y="2714625"/>
            <a:ext cx="219075" cy="314325"/>
          </a:xfrm>
          <a:prstGeom prst="rect">
            <a:avLst/>
          </a:prstGeom>
          <a:noFill/>
          <a:ln w="9525">
            <a:noFill/>
            <a:miter lim="800000"/>
            <a:headEnd/>
            <a:tailEnd/>
          </a:ln>
        </p:spPr>
      </p:pic>
      <p:sp>
        <p:nvSpPr>
          <p:cNvPr id="12325" name="TextBox 9"/>
          <p:cNvSpPr txBox="1">
            <a:spLocks noChangeArrowheads="1"/>
          </p:cNvSpPr>
          <p:nvPr/>
        </p:nvSpPr>
        <p:spPr bwMode="auto">
          <a:xfrm>
            <a:off x="3571875" y="1943101"/>
            <a:ext cx="3357563" cy="369887"/>
          </a:xfrm>
          <a:prstGeom prst="rect">
            <a:avLst/>
          </a:prstGeom>
          <a:solidFill>
            <a:srgbClr val="FF0000">
              <a:alpha val="54117"/>
            </a:srgbClr>
          </a:solidFill>
          <a:ln w="9525">
            <a:solidFill>
              <a:schemeClr val="accent1"/>
            </a:solidFill>
            <a:miter lim="800000"/>
            <a:headEnd/>
            <a:tailEnd/>
          </a:ln>
        </p:spPr>
        <p:txBody>
          <a:bodyPr>
            <a:spAutoFit/>
          </a:bodyPr>
          <a:lstStyle/>
          <a:p>
            <a:pPr algn="ctr"/>
            <a:r>
              <a:rPr lang="en-GB" altLang="zh-CN" b="1" dirty="0" smtClean="0">
                <a:solidFill>
                  <a:schemeClr val="bg1"/>
                </a:solidFill>
              </a:rPr>
              <a:t>LABOUR INTENSIVE</a:t>
            </a:r>
            <a:endParaRPr lang="zh-CN" altLang="en-US" b="1" dirty="0">
              <a:solidFill>
                <a:schemeClr val="bg1"/>
              </a:solidFill>
            </a:endParaRPr>
          </a:p>
        </p:txBody>
      </p:sp>
    </p:spTree>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标题 1"/>
          <p:cNvSpPr>
            <a:spLocks noGrp="1"/>
          </p:cNvSpPr>
          <p:nvPr>
            <p:ph type="title"/>
          </p:nvPr>
        </p:nvSpPr>
        <p:spPr>
          <a:xfrm>
            <a:off x="457200" y="53975"/>
            <a:ext cx="8229600" cy="660400"/>
          </a:xfrm>
        </p:spPr>
        <p:txBody>
          <a:bodyPr/>
          <a:lstStyle/>
          <a:p>
            <a:r>
              <a:rPr lang="en-US" altLang="zh-CN" smtClean="0"/>
              <a:t>Related Work</a:t>
            </a:r>
            <a:endParaRPr lang="zh-CN" altLang="en-US" smtClean="0"/>
          </a:p>
        </p:txBody>
      </p:sp>
      <p:sp>
        <p:nvSpPr>
          <p:cNvPr id="13315" name="内容占位符 4"/>
          <p:cNvSpPr>
            <a:spLocks noGrp="1"/>
          </p:cNvSpPr>
          <p:nvPr>
            <p:ph idx="1"/>
          </p:nvPr>
        </p:nvSpPr>
        <p:spPr>
          <a:xfrm>
            <a:off x="457200" y="857250"/>
            <a:ext cx="8229600" cy="3786188"/>
          </a:xfrm>
        </p:spPr>
        <p:txBody>
          <a:bodyPr/>
          <a:lstStyle/>
          <a:p>
            <a:endParaRPr lang="en-US" altLang="zh-CN" smtClean="0"/>
          </a:p>
          <a:p>
            <a:endParaRPr lang="en-US" altLang="zh-CN" smtClean="0"/>
          </a:p>
          <a:p>
            <a:endParaRPr lang="en-US" altLang="zh-CN" smtClean="0"/>
          </a:p>
          <a:p>
            <a:endParaRPr lang="en-US" altLang="zh-CN" smtClean="0"/>
          </a:p>
          <a:p>
            <a:endParaRPr lang="en-US" altLang="zh-CN" smtClean="0"/>
          </a:p>
          <a:p>
            <a:endParaRPr lang="en-US" altLang="zh-CN" smtClean="0"/>
          </a:p>
          <a:p>
            <a:endParaRPr lang="en-US" altLang="zh-CN" smtClean="0"/>
          </a:p>
          <a:p>
            <a:pPr lvl="1"/>
            <a:r>
              <a:rPr lang="da-DK" altLang="zh-CN" smtClean="0"/>
              <a:t>[Schödl et al. 2000; Schödl and Essa 2002; Celly and Zordan 2004; Mori et al. 2004; Flagg et al. 2009]</a:t>
            </a:r>
          </a:p>
          <a:p>
            <a:pPr lvl="1"/>
            <a:endParaRPr lang="zh-CN" altLang="en-US" smtClean="0"/>
          </a:p>
        </p:txBody>
      </p:sp>
      <p:graphicFrame>
        <p:nvGraphicFramePr>
          <p:cNvPr id="6" name="内容占位符 3"/>
          <p:cNvGraphicFramePr>
            <a:graphicFrameLocks/>
          </p:cNvGraphicFramePr>
          <p:nvPr/>
        </p:nvGraphicFramePr>
        <p:xfrm>
          <a:off x="457200" y="857250"/>
          <a:ext cx="8229600" cy="2553328"/>
        </p:xfrm>
        <a:graphic>
          <a:graphicData uri="http://schemas.openxmlformats.org/drawingml/2006/table">
            <a:tbl>
              <a:tblPr firstRow="1" bandRow="1">
                <a:tableStyleId>{5C22544A-7EE6-4342-B048-85BDC9FD1C3A}</a:tableStyleId>
              </a:tblPr>
              <a:tblGrid>
                <a:gridCol w="3114668"/>
                <a:gridCol w="1720212"/>
                <a:gridCol w="1637374"/>
                <a:gridCol w="1757346"/>
              </a:tblGrid>
              <a:tr h="714368">
                <a:tc>
                  <a:txBody>
                    <a:bodyPr/>
                    <a:lstStyle/>
                    <a:p>
                      <a:endParaRPr lang="zh-CN" altLang="en-US" dirty="0"/>
                    </a:p>
                  </a:txBody>
                  <a:tcPr/>
                </a:tc>
                <a:tc>
                  <a:txBody>
                    <a:bodyPr/>
                    <a:lstStyle/>
                    <a:p>
                      <a:pPr algn="ctr"/>
                      <a:r>
                        <a:rPr lang="en-US" altLang="zh-CN" dirty="0" smtClean="0"/>
                        <a:t>Fully editable performance</a:t>
                      </a:r>
                      <a:endParaRPr lang="zh-CN"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dirty="0" smtClean="0"/>
                        <a:t>Fully animated view points</a:t>
                      </a:r>
                      <a:endParaRPr lang="zh-CN" altLang="en-US" dirty="0"/>
                    </a:p>
                  </a:txBody>
                  <a:tcPr/>
                </a:tc>
                <a:tc>
                  <a:txBody>
                    <a:bodyPr/>
                    <a:lstStyle/>
                    <a:p>
                      <a:pPr algn="ctr"/>
                      <a:r>
                        <a:rPr lang="en-US" altLang="zh-CN" dirty="0" smtClean="0"/>
                        <a:t>Photo-realistic video sequences</a:t>
                      </a:r>
                      <a:endParaRPr lang="zh-CN" altLang="en-US" dirty="0"/>
                    </a:p>
                  </a:txBody>
                  <a:tcPr/>
                </a:tc>
              </a:tr>
              <a:tr h="370840">
                <a:tc>
                  <a:txBody>
                    <a:bodyPr/>
                    <a:lstStyle/>
                    <a:p>
                      <a:pPr algn="ctr"/>
                      <a:r>
                        <a:rPr lang="en-US" altLang="zh-CN" dirty="0" smtClean="0"/>
                        <a:t>Video games</a:t>
                      </a:r>
                      <a:endParaRPr lang="zh-CN" altLang="en-US" dirty="0"/>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宋体-方正超大字符集"/>
                          <a:ea typeface="宋体-方正超大字符集"/>
                        </a:rPr>
                        <a:t>●</a:t>
                      </a:r>
                      <a:endParaRPr lang="en-US" sz="1800" b="1" dirty="0" smtClean="0">
                        <a:solidFill>
                          <a:srgbClr val="00B050"/>
                        </a:solidFill>
                        <a:latin typeface="Wingdings" pitchFamily="2" charset="2"/>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宋体-方正超大字符集"/>
                          <a:ea typeface="宋体-方正超大字符集"/>
                        </a:rPr>
                        <a:t>●</a:t>
                      </a:r>
                      <a:endParaRPr lang="en-US" sz="1800" b="1" dirty="0" smtClean="0">
                        <a:solidFill>
                          <a:srgbClr val="00B050"/>
                        </a:solidFill>
                        <a:latin typeface="Wingdings" pitchFamily="2" charset="2"/>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FF0000"/>
                          </a:solidFill>
                          <a:latin typeface="Wingdings" pitchFamily="2" charset="2"/>
                          <a:ea typeface="宋体-方正超大字符集"/>
                        </a:rPr>
                        <a:t>○</a:t>
                      </a:r>
                      <a:endParaRPr lang="en-US" sz="1800" b="1" kern="1200" dirty="0" smtClean="0">
                        <a:solidFill>
                          <a:srgbClr val="FF0000"/>
                        </a:solidFill>
                        <a:latin typeface="+mn-lt"/>
                        <a:ea typeface="+mn-ea"/>
                        <a:cs typeface="+mn-cs"/>
                      </a:endParaRPr>
                    </a:p>
                  </a:txBody>
                  <a:tcPr>
                    <a:noFill/>
                  </a:tcPr>
                </a:tc>
              </a:tr>
              <a:tr h="370840">
                <a:tc>
                  <a:txBody>
                    <a:bodyPr/>
                    <a:lstStyle/>
                    <a:p>
                      <a:pPr algn="ctr"/>
                      <a:r>
                        <a:rPr lang="en-US" altLang="zh-CN" dirty="0" smtClean="0"/>
                        <a:t>Movie productions</a:t>
                      </a:r>
                      <a:endParaRPr lang="zh-CN" altLang="en-US" dirty="0"/>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宋体-方正超大字符集"/>
                          <a:ea typeface="宋体-方正超大字符集"/>
                        </a:rPr>
                        <a:t>●</a:t>
                      </a:r>
                      <a:endParaRPr lang="en-US" sz="1800" b="1" dirty="0" smtClean="0">
                        <a:solidFill>
                          <a:srgbClr val="00B050"/>
                        </a:solidFill>
                        <a:latin typeface="Wingdings" pitchFamily="2" charset="2"/>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宋体-方正超大字符集"/>
                          <a:ea typeface="宋体-方正超大字符集"/>
                        </a:rPr>
                        <a:t>●</a:t>
                      </a:r>
                      <a:endParaRPr lang="en-US" sz="1800" b="1" dirty="0" smtClean="0">
                        <a:solidFill>
                          <a:srgbClr val="00B050"/>
                        </a:solidFill>
                        <a:latin typeface="Wingdings" pitchFamily="2" charset="2"/>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宋体-方正超大字符集"/>
                          <a:ea typeface="宋体-方正超大字符集"/>
                        </a:rPr>
                        <a:t>●</a:t>
                      </a:r>
                      <a:endParaRPr lang="en-US" sz="1800" b="1" dirty="0" smtClean="0">
                        <a:solidFill>
                          <a:srgbClr val="00B050"/>
                        </a:solidFill>
                        <a:latin typeface="Wingdings" pitchFamily="2" charset="2"/>
                      </a:endParaRPr>
                    </a:p>
                  </a:txBody>
                  <a:tcPr>
                    <a:noFill/>
                  </a:tcPr>
                </a:tc>
              </a:tr>
              <a:tr h="185420">
                <a:tc>
                  <a:txBody>
                    <a:bodyPr/>
                    <a:lstStyle/>
                    <a:p>
                      <a:pPr algn="ctr"/>
                      <a:r>
                        <a:rPr lang="en-US" altLang="zh-CN" b="0" dirty="0" smtClean="0">
                          <a:solidFill>
                            <a:schemeClr val="tx1"/>
                          </a:solidFill>
                          <a:latin typeface="+mn-lt"/>
                        </a:rPr>
                        <a:t>Novel</a:t>
                      </a:r>
                      <a:r>
                        <a:rPr lang="en-US" altLang="zh-CN" b="0" baseline="0" dirty="0" smtClean="0">
                          <a:solidFill>
                            <a:schemeClr val="tx1"/>
                          </a:solidFill>
                          <a:latin typeface="+mn-lt"/>
                        </a:rPr>
                        <a:t> viewpoint synthesis</a:t>
                      </a:r>
                      <a:endParaRPr lang="zh-CN" altLang="en-US" b="0" dirty="0">
                        <a:solidFill>
                          <a:schemeClr val="tx1"/>
                        </a:solidFill>
                        <a:latin typeface="+mn-lt"/>
                      </a:endParaRP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FF0000"/>
                          </a:solidFill>
                          <a:latin typeface="Wingdings" pitchFamily="2" charset="2"/>
                          <a:ea typeface="宋体-方正超大字符集"/>
                        </a:rPr>
                        <a:t>○</a:t>
                      </a:r>
                      <a:endParaRPr lang="en-US" sz="1800" b="1" dirty="0" smtClean="0">
                        <a:solidFill>
                          <a:srgbClr val="00B050"/>
                        </a:solidFill>
                        <a:latin typeface="Wingdings" pitchFamily="2" charset="2"/>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宋体-方正超大字符集"/>
                          <a:ea typeface="宋体-方正超大字符集"/>
                        </a:rPr>
                        <a:t>●</a:t>
                      </a:r>
                      <a:endParaRPr lang="en-US" sz="1800" b="1" dirty="0" smtClean="0">
                        <a:solidFill>
                          <a:srgbClr val="00B050"/>
                        </a:solidFill>
                        <a:latin typeface="Wingdings" pitchFamily="2" charset="2"/>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宋体-方正超大字符集"/>
                          <a:ea typeface="宋体-方正超大字符集"/>
                        </a:rPr>
                        <a:t>●</a:t>
                      </a:r>
                      <a:endParaRPr lang="en-US" sz="1800" b="1" dirty="0" smtClean="0">
                        <a:solidFill>
                          <a:srgbClr val="00B050"/>
                        </a:solidFill>
                        <a:latin typeface="Wingdings" pitchFamily="2" charset="2"/>
                      </a:endParaRPr>
                    </a:p>
                  </a:txBody>
                  <a:tcPr>
                    <a:noFill/>
                  </a:tcPr>
                </a:tc>
              </a:tr>
              <a:tr h="182880">
                <a:tc>
                  <a:txBody>
                    <a:bodyPr/>
                    <a:lstStyle/>
                    <a:p>
                      <a:pPr algn="ctr"/>
                      <a:r>
                        <a:rPr lang="en-US" altLang="zh-CN" b="0" dirty="0" smtClean="0">
                          <a:solidFill>
                            <a:schemeClr val="tx1"/>
                          </a:solidFill>
                          <a:latin typeface="+mn-lt"/>
                        </a:rPr>
                        <a:t>Novel appearance synthesis</a:t>
                      </a:r>
                      <a:endParaRPr lang="zh-CN" altLang="en-US" b="0" dirty="0">
                        <a:solidFill>
                          <a:schemeClr val="tx1"/>
                        </a:solidFill>
                        <a:latin typeface="+mn-lt"/>
                      </a:endParaRP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dirty="0" smtClean="0">
                        <a:solidFill>
                          <a:srgbClr val="FFFF00"/>
                        </a:solidFill>
                        <a:latin typeface="Wingdings" pitchFamily="2" charset="2"/>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FF0000"/>
                          </a:solidFill>
                          <a:latin typeface="Wingdings" pitchFamily="2" charset="2"/>
                          <a:ea typeface="宋体-方正超大字符集"/>
                        </a:rPr>
                        <a:t>○</a:t>
                      </a:r>
                      <a:endParaRPr lang="en-US" sz="1800" b="1" dirty="0" smtClean="0">
                        <a:solidFill>
                          <a:srgbClr val="FF0000"/>
                        </a:solidFill>
                        <a:latin typeface="Wingdings" pitchFamily="2" charset="2"/>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宋体-方正超大字符集"/>
                          <a:ea typeface="宋体-方正超大字符集"/>
                        </a:rPr>
                        <a:t>●</a:t>
                      </a:r>
                      <a:endParaRPr lang="en-US" sz="1800" b="1" dirty="0" smtClean="0">
                        <a:solidFill>
                          <a:srgbClr val="00B050"/>
                        </a:solidFill>
                        <a:latin typeface="Wingdings" pitchFamily="2" charset="2"/>
                      </a:endParaRPr>
                    </a:p>
                  </a:txBody>
                  <a:tcPr>
                    <a:noFill/>
                  </a:tcPr>
                </a:tc>
              </a:tr>
              <a:tr h="182880">
                <a:tc>
                  <a:txBody>
                    <a:bodyPr/>
                    <a:lstStyle/>
                    <a:p>
                      <a:pPr algn="ctr"/>
                      <a:r>
                        <a:rPr lang="en-US" altLang="zh-CN" b="1" dirty="0" smtClean="0">
                          <a:solidFill>
                            <a:srgbClr val="7030A0"/>
                          </a:solidFill>
                          <a:latin typeface="+mn-lt"/>
                        </a:rPr>
                        <a:t>2D video</a:t>
                      </a:r>
                      <a:r>
                        <a:rPr lang="en-US" altLang="zh-CN" b="1" baseline="0" dirty="0" smtClean="0">
                          <a:solidFill>
                            <a:srgbClr val="7030A0"/>
                          </a:solidFill>
                          <a:latin typeface="+mn-lt"/>
                        </a:rPr>
                        <a:t> texture</a:t>
                      </a:r>
                      <a:endParaRPr lang="zh-CN" altLang="en-US" b="1" dirty="0">
                        <a:solidFill>
                          <a:srgbClr val="7030A0"/>
                        </a:solidFill>
                        <a:latin typeface="+mn-lt"/>
                      </a:endParaRP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dirty="0" smtClean="0">
                        <a:solidFill>
                          <a:srgbClr val="FFFF00"/>
                        </a:solidFill>
                        <a:latin typeface="Wingdings" pitchFamily="2" charset="2"/>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FF0000"/>
                          </a:solidFill>
                          <a:latin typeface="Wingdings" pitchFamily="2" charset="2"/>
                          <a:ea typeface="宋体-方正超大字符集"/>
                        </a:rPr>
                        <a:t>○</a:t>
                      </a:r>
                      <a:endParaRPr lang="en-US" sz="1800" b="1" dirty="0" smtClean="0">
                        <a:solidFill>
                          <a:srgbClr val="FF0000"/>
                        </a:solidFill>
                        <a:latin typeface="Wingdings" pitchFamily="2" charset="2"/>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宋体-方正超大字符集"/>
                          <a:ea typeface="宋体-方正超大字符集"/>
                        </a:rPr>
                        <a:t>●</a:t>
                      </a:r>
                      <a:endParaRPr lang="en-US" sz="1800" b="1" dirty="0" smtClean="0">
                        <a:solidFill>
                          <a:srgbClr val="00B050"/>
                        </a:solidFill>
                        <a:latin typeface="Wingdings" pitchFamily="2" charset="2"/>
                      </a:endParaRPr>
                    </a:p>
                  </a:txBody>
                  <a:tcPr>
                    <a:noFill/>
                  </a:tcPr>
                </a:tc>
              </a:tr>
            </a:tbl>
          </a:graphicData>
        </a:graphic>
      </p:graphicFrame>
      <p:pic>
        <p:nvPicPr>
          <p:cNvPr id="13353" name="图片 9" descr="绘图3.png"/>
          <p:cNvPicPr>
            <a:picLocks noChangeAspect="1"/>
          </p:cNvPicPr>
          <p:nvPr/>
        </p:nvPicPr>
        <p:blipFill>
          <a:blip r:embed="rId3" cstate="print"/>
          <a:srcRect/>
          <a:stretch>
            <a:fillRect/>
          </a:stretch>
        </p:blipFill>
        <p:spPr bwMode="auto">
          <a:xfrm>
            <a:off x="4313238" y="2714625"/>
            <a:ext cx="219075" cy="314325"/>
          </a:xfrm>
          <a:prstGeom prst="rect">
            <a:avLst/>
          </a:prstGeom>
          <a:noFill/>
          <a:ln w="9525">
            <a:noFill/>
            <a:miter lim="800000"/>
            <a:headEnd/>
            <a:tailEnd/>
          </a:ln>
        </p:spPr>
      </p:pic>
      <p:pic>
        <p:nvPicPr>
          <p:cNvPr id="13354" name="图片 10" descr="绘图3.png"/>
          <p:cNvPicPr>
            <a:picLocks noChangeAspect="1"/>
          </p:cNvPicPr>
          <p:nvPr/>
        </p:nvPicPr>
        <p:blipFill>
          <a:blip r:embed="rId3" cstate="print"/>
          <a:srcRect/>
          <a:stretch>
            <a:fillRect/>
          </a:stretch>
        </p:blipFill>
        <p:spPr bwMode="auto">
          <a:xfrm>
            <a:off x="4313238" y="3043238"/>
            <a:ext cx="219075" cy="314325"/>
          </a:xfrm>
          <a:prstGeom prst="rect">
            <a:avLst/>
          </a:prstGeom>
          <a:noFill/>
          <a:ln w="9525">
            <a:noFill/>
            <a:miter lim="800000"/>
            <a:headEnd/>
            <a:tailEnd/>
          </a:ln>
        </p:spPr>
      </p:pic>
      <p:sp>
        <p:nvSpPr>
          <p:cNvPr id="13355" name="TextBox 11"/>
          <p:cNvSpPr txBox="1">
            <a:spLocks noChangeArrowheads="1"/>
          </p:cNvSpPr>
          <p:nvPr/>
        </p:nvSpPr>
        <p:spPr bwMode="auto">
          <a:xfrm>
            <a:off x="3571875" y="1943100"/>
            <a:ext cx="3357563" cy="369887"/>
          </a:xfrm>
          <a:prstGeom prst="rect">
            <a:avLst/>
          </a:prstGeom>
          <a:solidFill>
            <a:srgbClr val="FF0000">
              <a:alpha val="54117"/>
            </a:srgbClr>
          </a:solidFill>
          <a:ln w="9525">
            <a:solidFill>
              <a:schemeClr val="accent1"/>
            </a:solidFill>
            <a:miter lim="800000"/>
            <a:headEnd/>
            <a:tailEnd/>
          </a:ln>
        </p:spPr>
        <p:txBody>
          <a:bodyPr>
            <a:spAutoFit/>
          </a:bodyPr>
          <a:lstStyle/>
          <a:p>
            <a:pPr algn="ctr"/>
            <a:r>
              <a:rPr lang="en-GB" altLang="zh-CN" b="1" dirty="0" smtClean="0">
                <a:solidFill>
                  <a:schemeClr val="bg1"/>
                </a:solidFill>
              </a:rPr>
              <a:t>LABOUR INTENSIVE</a:t>
            </a:r>
            <a:endParaRPr lang="zh-CN" altLang="en-US" b="1" dirty="0">
              <a:solidFill>
                <a:schemeClr val="bg1"/>
              </a:solidFill>
            </a:endParaRPr>
          </a:p>
        </p:txBody>
      </p:sp>
    </p:spTree>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标题 1"/>
          <p:cNvSpPr>
            <a:spLocks noGrp="1"/>
          </p:cNvSpPr>
          <p:nvPr>
            <p:ph type="title"/>
          </p:nvPr>
        </p:nvSpPr>
        <p:spPr>
          <a:xfrm>
            <a:off x="457200" y="53975"/>
            <a:ext cx="8229600" cy="660400"/>
          </a:xfrm>
        </p:spPr>
        <p:txBody>
          <a:bodyPr/>
          <a:lstStyle/>
          <a:p>
            <a:r>
              <a:rPr lang="en-US" altLang="zh-CN" smtClean="0"/>
              <a:t>Related Work</a:t>
            </a:r>
            <a:endParaRPr lang="zh-CN" altLang="en-US" smtClean="0"/>
          </a:p>
        </p:txBody>
      </p:sp>
      <p:sp>
        <p:nvSpPr>
          <p:cNvPr id="14339" name="内容占位符 4"/>
          <p:cNvSpPr>
            <a:spLocks noGrp="1"/>
          </p:cNvSpPr>
          <p:nvPr>
            <p:ph idx="1"/>
          </p:nvPr>
        </p:nvSpPr>
        <p:spPr>
          <a:xfrm>
            <a:off x="457200" y="857250"/>
            <a:ext cx="8229600" cy="3786188"/>
          </a:xfrm>
        </p:spPr>
        <p:txBody>
          <a:bodyPr/>
          <a:lstStyle/>
          <a:p>
            <a:endParaRPr lang="en-US" altLang="zh-CN" smtClean="0"/>
          </a:p>
          <a:p>
            <a:endParaRPr lang="en-US" altLang="zh-CN" smtClean="0"/>
          </a:p>
          <a:p>
            <a:endParaRPr lang="en-US" altLang="zh-CN" smtClean="0"/>
          </a:p>
          <a:p>
            <a:endParaRPr lang="en-US" altLang="zh-CN" smtClean="0"/>
          </a:p>
          <a:p>
            <a:endParaRPr lang="en-US" altLang="zh-CN" smtClean="0"/>
          </a:p>
          <a:p>
            <a:endParaRPr lang="en-US" altLang="zh-CN" smtClean="0"/>
          </a:p>
          <a:p>
            <a:endParaRPr lang="en-US" altLang="zh-CN" smtClean="0"/>
          </a:p>
          <a:p>
            <a:pPr lvl="1"/>
            <a:endParaRPr lang="da-DK" altLang="zh-CN" smtClean="0"/>
          </a:p>
          <a:p>
            <a:pPr lvl="1"/>
            <a:r>
              <a:rPr lang="da-DK" altLang="zh-CN" smtClean="0"/>
              <a:t>[Starck et al. 2005; Huang et al. 2009]</a:t>
            </a:r>
            <a:endParaRPr lang="zh-CN" altLang="en-US" smtClean="0"/>
          </a:p>
          <a:p>
            <a:pPr lvl="1"/>
            <a:endParaRPr lang="zh-CN" altLang="en-US" smtClean="0"/>
          </a:p>
        </p:txBody>
      </p:sp>
      <p:graphicFrame>
        <p:nvGraphicFramePr>
          <p:cNvPr id="6" name="内容占位符 3"/>
          <p:cNvGraphicFramePr>
            <a:graphicFrameLocks/>
          </p:cNvGraphicFramePr>
          <p:nvPr/>
        </p:nvGraphicFramePr>
        <p:xfrm>
          <a:off x="457200" y="857250"/>
          <a:ext cx="8229600" cy="2919088"/>
        </p:xfrm>
        <a:graphic>
          <a:graphicData uri="http://schemas.openxmlformats.org/drawingml/2006/table">
            <a:tbl>
              <a:tblPr firstRow="1" bandRow="1">
                <a:tableStyleId>{5C22544A-7EE6-4342-B048-85BDC9FD1C3A}</a:tableStyleId>
              </a:tblPr>
              <a:tblGrid>
                <a:gridCol w="3114668"/>
                <a:gridCol w="1720212"/>
                <a:gridCol w="1637374"/>
                <a:gridCol w="1757346"/>
              </a:tblGrid>
              <a:tr h="714368">
                <a:tc>
                  <a:txBody>
                    <a:bodyPr/>
                    <a:lstStyle/>
                    <a:p>
                      <a:endParaRPr lang="zh-CN" altLang="en-US" dirty="0"/>
                    </a:p>
                  </a:txBody>
                  <a:tcPr/>
                </a:tc>
                <a:tc>
                  <a:txBody>
                    <a:bodyPr/>
                    <a:lstStyle/>
                    <a:p>
                      <a:pPr algn="ctr"/>
                      <a:r>
                        <a:rPr lang="en-US" altLang="zh-CN" dirty="0" smtClean="0"/>
                        <a:t>Fully editable performance</a:t>
                      </a:r>
                      <a:endParaRPr lang="zh-CN"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dirty="0" smtClean="0"/>
                        <a:t>Fully animated view points</a:t>
                      </a:r>
                      <a:endParaRPr lang="zh-CN" altLang="en-US" dirty="0"/>
                    </a:p>
                  </a:txBody>
                  <a:tcPr/>
                </a:tc>
                <a:tc>
                  <a:txBody>
                    <a:bodyPr/>
                    <a:lstStyle/>
                    <a:p>
                      <a:pPr algn="ctr"/>
                      <a:r>
                        <a:rPr lang="en-US" altLang="zh-CN" dirty="0" smtClean="0"/>
                        <a:t>Photo-realistic video sequences</a:t>
                      </a:r>
                      <a:endParaRPr lang="zh-CN" altLang="en-US" dirty="0"/>
                    </a:p>
                  </a:txBody>
                  <a:tcPr/>
                </a:tc>
              </a:tr>
              <a:tr h="370840">
                <a:tc>
                  <a:txBody>
                    <a:bodyPr/>
                    <a:lstStyle/>
                    <a:p>
                      <a:pPr algn="ctr"/>
                      <a:r>
                        <a:rPr lang="en-US" altLang="zh-CN" dirty="0" smtClean="0"/>
                        <a:t>Video games</a:t>
                      </a:r>
                      <a:endParaRPr lang="zh-CN" altLang="en-US" dirty="0"/>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宋体-方正超大字符集"/>
                          <a:ea typeface="宋体-方正超大字符集"/>
                        </a:rPr>
                        <a:t>●</a:t>
                      </a:r>
                      <a:endParaRPr lang="en-US" sz="1800" b="1" dirty="0" smtClean="0">
                        <a:solidFill>
                          <a:srgbClr val="00B050"/>
                        </a:solidFill>
                        <a:latin typeface="Wingdings" pitchFamily="2" charset="2"/>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宋体-方正超大字符集"/>
                          <a:ea typeface="宋体-方正超大字符集"/>
                        </a:rPr>
                        <a:t>●</a:t>
                      </a:r>
                      <a:endParaRPr lang="en-US" sz="1800" b="1" dirty="0" smtClean="0">
                        <a:solidFill>
                          <a:srgbClr val="00B050"/>
                        </a:solidFill>
                        <a:latin typeface="Wingdings" pitchFamily="2" charset="2"/>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FF0000"/>
                          </a:solidFill>
                          <a:latin typeface="Wingdings" pitchFamily="2" charset="2"/>
                          <a:ea typeface="宋体-方正超大字符集"/>
                        </a:rPr>
                        <a:t>○</a:t>
                      </a:r>
                      <a:endParaRPr lang="en-US" sz="1800" b="1" kern="1200" dirty="0" smtClean="0">
                        <a:solidFill>
                          <a:srgbClr val="FF0000"/>
                        </a:solidFill>
                        <a:latin typeface="+mn-lt"/>
                        <a:ea typeface="+mn-ea"/>
                        <a:cs typeface="+mn-cs"/>
                      </a:endParaRPr>
                    </a:p>
                  </a:txBody>
                  <a:tcPr>
                    <a:noFill/>
                  </a:tcPr>
                </a:tc>
              </a:tr>
              <a:tr h="370840">
                <a:tc>
                  <a:txBody>
                    <a:bodyPr/>
                    <a:lstStyle/>
                    <a:p>
                      <a:pPr algn="ctr"/>
                      <a:r>
                        <a:rPr lang="en-US" altLang="zh-CN" dirty="0" smtClean="0"/>
                        <a:t>Movie productions</a:t>
                      </a:r>
                      <a:endParaRPr lang="zh-CN" altLang="en-US" dirty="0"/>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宋体-方正超大字符集"/>
                          <a:ea typeface="宋体-方正超大字符集"/>
                        </a:rPr>
                        <a:t>●</a:t>
                      </a:r>
                      <a:endParaRPr lang="en-US" sz="1800" b="1" dirty="0" smtClean="0">
                        <a:solidFill>
                          <a:srgbClr val="00B050"/>
                        </a:solidFill>
                        <a:latin typeface="Wingdings" pitchFamily="2" charset="2"/>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宋体-方正超大字符集"/>
                          <a:ea typeface="宋体-方正超大字符集"/>
                        </a:rPr>
                        <a:t>●</a:t>
                      </a:r>
                      <a:endParaRPr lang="en-US" sz="1800" b="1" dirty="0" smtClean="0">
                        <a:solidFill>
                          <a:srgbClr val="00B050"/>
                        </a:solidFill>
                        <a:latin typeface="Wingdings" pitchFamily="2" charset="2"/>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宋体-方正超大字符集"/>
                          <a:ea typeface="宋体-方正超大字符集"/>
                        </a:rPr>
                        <a:t>●</a:t>
                      </a:r>
                      <a:endParaRPr lang="en-US" sz="1800" b="1" dirty="0" smtClean="0">
                        <a:solidFill>
                          <a:srgbClr val="00B050"/>
                        </a:solidFill>
                        <a:latin typeface="Wingdings" pitchFamily="2" charset="2"/>
                      </a:endParaRPr>
                    </a:p>
                  </a:txBody>
                  <a:tcPr>
                    <a:noFill/>
                  </a:tcPr>
                </a:tc>
              </a:tr>
              <a:tr h="185420">
                <a:tc>
                  <a:txBody>
                    <a:bodyPr/>
                    <a:lstStyle/>
                    <a:p>
                      <a:pPr algn="ctr"/>
                      <a:r>
                        <a:rPr lang="en-US" altLang="zh-CN" b="0" dirty="0" smtClean="0">
                          <a:solidFill>
                            <a:schemeClr val="tx1"/>
                          </a:solidFill>
                          <a:latin typeface="+mn-lt"/>
                        </a:rPr>
                        <a:t>Novel</a:t>
                      </a:r>
                      <a:r>
                        <a:rPr lang="en-US" altLang="zh-CN" b="0" baseline="0" dirty="0" smtClean="0">
                          <a:solidFill>
                            <a:schemeClr val="tx1"/>
                          </a:solidFill>
                          <a:latin typeface="+mn-lt"/>
                        </a:rPr>
                        <a:t> viewpoint synthesis</a:t>
                      </a:r>
                      <a:endParaRPr lang="zh-CN" altLang="en-US" b="0" dirty="0">
                        <a:solidFill>
                          <a:schemeClr val="tx1"/>
                        </a:solidFill>
                        <a:latin typeface="+mn-lt"/>
                      </a:endParaRP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FF0000"/>
                          </a:solidFill>
                          <a:latin typeface="Wingdings" pitchFamily="2" charset="2"/>
                          <a:ea typeface="宋体-方正超大字符集"/>
                        </a:rPr>
                        <a:t>○</a:t>
                      </a:r>
                      <a:endParaRPr lang="en-US" sz="1800" b="1" dirty="0" smtClean="0">
                        <a:solidFill>
                          <a:srgbClr val="00B050"/>
                        </a:solidFill>
                        <a:latin typeface="Wingdings" pitchFamily="2" charset="2"/>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宋体-方正超大字符集"/>
                          <a:ea typeface="宋体-方正超大字符集"/>
                        </a:rPr>
                        <a:t>●</a:t>
                      </a:r>
                      <a:endParaRPr lang="en-US" sz="1800" b="1" dirty="0" smtClean="0">
                        <a:solidFill>
                          <a:srgbClr val="00B050"/>
                        </a:solidFill>
                        <a:latin typeface="Wingdings" pitchFamily="2" charset="2"/>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宋体-方正超大字符集"/>
                          <a:ea typeface="宋体-方正超大字符集"/>
                        </a:rPr>
                        <a:t>●</a:t>
                      </a:r>
                      <a:endParaRPr lang="en-US" sz="1800" b="1" dirty="0" smtClean="0">
                        <a:solidFill>
                          <a:srgbClr val="00B050"/>
                        </a:solidFill>
                        <a:latin typeface="Wingdings" pitchFamily="2" charset="2"/>
                      </a:endParaRPr>
                    </a:p>
                  </a:txBody>
                  <a:tcPr>
                    <a:noFill/>
                  </a:tcPr>
                </a:tc>
              </a:tr>
              <a:tr h="182880">
                <a:tc>
                  <a:txBody>
                    <a:bodyPr/>
                    <a:lstStyle/>
                    <a:p>
                      <a:pPr algn="ctr"/>
                      <a:r>
                        <a:rPr lang="en-US" altLang="zh-CN" b="0" dirty="0" smtClean="0">
                          <a:solidFill>
                            <a:schemeClr val="tx1"/>
                          </a:solidFill>
                          <a:latin typeface="+mn-lt"/>
                        </a:rPr>
                        <a:t>Novel appearance synthesis</a:t>
                      </a:r>
                      <a:endParaRPr lang="zh-CN" altLang="en-US" b="0" dirty="0">
                        <a:solidFill>
                          <a:schemeClr val="tx1"/>
                        </a:solidFill>
                        <a:latin typeface="+mn-lt"/>
                      </a:endParaRP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dirty="0" smtClean="0">
                        <a:solidFill>
                          <a:srgbClr val="FFFF00"/>
                        </a:solidFill>
                        <a:latin typeface="Wingdings" pitchFamily="2" charset="2"/>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FF0000"/>
                          </a:solidFill>
                          <a:latin typeface="Wingdings" pitchFamily="2" charset="2"/>
                          <a:ea typeface="宋体-方正超大字符集"/>
                        </a:rPr>
                        <a:t>○</a:t>
                      </a:r>
                      <a:endParaRPr lang="en-US" sz="1800" b="1" dirty="0" smtClean="0">
                        <a:solidFill>
                          <a:srgbClr val="FF0000"/>
                        </a:solidFill>
                        <a:latin typeface="Wingdings" pitchFamily="2" charset="2"/>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宋体-方正超大字符集"/>
                          <a:ea typeface="宋体-方正超大字符集"/>
                        </a:rPr>
                        <a:t>●</a:t>
                      </a:r>
                      <a:endParaRPr lang="en-US" sz="1800" b="1" dirty="0" smtClean="0">
                        <a:solidFill>
                          <a:srgbClr val="00B050"/>
                        </a:solidFill>
                        <a:latin typeface="Wingdings" pitchFamily="2" charset="2"/>
                      </a:endParaRPr>
                    </a:p>
                  </a:txBody>
                  <a:tcPr>
                    <a:noFill/>
                  </a:tcPr>
                </a:tc>
              </a:tr>
              <a:tr h="182880">
                <a:tc>
                  <a:txBody>
                    <a:bodyPr/>
                    <a:lstStyle/>
                    <a:p>
                      <a:pPr algn="ctr"/>
                      <a:r>
                        <a:rPr lang="en-US" altLang="zh-CN" b="0" dirty="0" smtClean="0">
                          <a:solidFill>
                            <a:schemeClr val="tx1"/>
                          </a:solidFill>
                          <a:latin typeface="+mn-lt"/>
                        </a:rPr>
                        <a:t>2D video</a:t>
                      </a:r>
                      <a:r>
                        <a:rPr lang="en-US" altLang="zh-CN" b="0" baseline="0" dirty="0" smtClean="0">
                          <a:solidFill>
                            <a:schemeClr val="tx1"/>
                          </a:solidFill>
                          <a:latin typeface="+mn-lt"/>
                        </a:rPr>
                        <a:t> texture</a:t>
                      </a:r>
                      <a:endParaRPr lang="zh-CN" altLang="en-US" b="0" dirty="0">
                        <a:solidFill>
                          <a:schemeClr val="tx1"/>
                        </a:solidFill>
                        <a:latin typeface="+mn-lt"/>
                      </a:endParaRP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dirty="0" smtClean="0">
                        <a:solidFill>
                          <a:srgbClr val="FFFF00"/>
                        </a:solidFill>
                        <a:latin typeface="Wingdings" pitchFamily="2" charset="2"/>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FF0000"/>
                          </a:solidFill>
                          <a:latin typeface="Wingdings" pitchFamily="2" charset="2"/>
                          <a:ea typeface="宋体-方正超大字符集"/>
                        </a:rPr>
                        <a:t>○</a:t>
                      </a:r>
                      <a:endParaRPr lang="en-US" sz="1800" b="1" dirty="0" smtClean="0">
                        <a:solidFill>
                          <a:srgbClr val="FF0000"/>
                        </a:solidFill>
                        <a:latin typeface="Wingdings" pitchFamily="2" charset="2"/>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宋体-方正超大字符集"/>
                          <a:ea typeface="宋体-方正超大字符集"/>
                        </a:rPr>
                        <a:t>●</a:t>
                      </a:r>
                      <a:endParaRPr lang="en-US" sz="1800" b="1" dirty="0" smtClean="0">
                        <a:solidFill>
                          <a:srgbClr val="00B050"/>
                        </a:solidFill>
                        <a:latin typeface="Wingdings" pitchFamily="2" charset="2"/>
                      </a:endParaRPr>
                    </a:p>
                  </a:txBody>
                  <a:tcPr>
                    <a:noFill/>
                  </a:tcPr>
                </a:tc>
              </a:tr>
              <a:tr h="1828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b="1" kern="1200" dirty="0" smtClean="0">
                          <a:solidFill>
                            <a:srgbClr val="7030A0"/>
                          </a:solidFill>
                          <a:latin typeface="+mn-lt"/>
                          <a:ea typeface="+mn-ea"/>
                          <a:cs typeface="+mn-cs"/>
                        </a:rPr>
                        <a:t>3D performance motion graph</a:t>
                      </a:r>
                      <a:endParaRPr lang="zh-CN" altLang="en-US" sz="1800" b="1" kern="1200" dirty="0" smtClean="0">
                        <a:solidFill>
                          <a:srgbClr val="7030A0"/>
                        </a:solidFill>
                        <a:latin typeface="+mn-lt"/>
                        <a:ea typeface="+mn-ea"/>
                        <a:cs typeface="+mn-cs"/>
                      </a:endParaRP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dirty="0" smtClean="0">
                        <a:solidFill>
                          <a:srgbClr val="FFFF00"/>
                        </a:solidFill>
                        <a:latin typeface="Wingdings" pitchFamily="2" charset="2"/>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宋体-方正超大字符集"/>
                          <a:ea typeface="宋体-方正超大字符集"/>
                        </a:rPr>
                        <a:t>●</a:t>
                      </a:r>
                      <a:endParaRPr lang="en-US" sz="1800" b="1" dirty="0" smtClean="0">
                        <a:solidFill>
                          <a:srgbClr val="00B050"/>
                        </a:solidFill>
                        <a:latin typeface="Wingdings" pitchFamily="2" charset="2"/>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宋体-方正超大字符集"/>
                          <a:ea typeface="宋体-方正超大字符集"/>
                        </a:rPr>
                        <a:t>●</a:t>
                      </a:r>
                      <a:endParaRPr lang="en-US" sz="1800" b="1" dirty="0" smtClean="0">
                        <a:solidFill>
                          <a:srgbClr val="00B050"/>
                        </a:solidFill>
                        <a:latin typeface="Wingdings" pitchFamily="2" charset="2"/>
                      </a:endParaRPr>
                    </a:p>
                  </a:txBody>
                  <a:tcPr>
                    <a:noFill/>
                  </a:tcPr>
                </a:tc>
              </a:tr>
            </a:tbl>
          </a:graphicData>
        </a:graphic>
      </p:graphicFrame>
      <p:pic>
        <p:nvPicPr>
          <p:cNvPr id="14382" name="图片 4" descr="绘图3.png"/>
          <p:cNvPicPr>
            <a:picLocks noChangeAspect="1"/>
          </p:cNvPicPr>
          <p:nvPr/>
        </p:nvPicPr>
        <p:blipFill>
          <a:blip r:embed="rId3" cstate="print"/>
          <a:srcRect/>
          <a:stretch>
            <a:fillRect/>
          </a:stretch>
        </p:blipFill>
        <p:spPr bwMode="auto">
          <a:xfrm>
            <a:off x="4313238" y="2714625"/>
            <a:ext cx="219075" cy="314325"/>
          </a:xfrm>
          <a:prstGeom prst="rect">
            <a:avLst/>
          </a:prstGeom>
          <a:noFill/>
          <a:ln w="9525">
            <a:noFill/>
            <a:miter lim="800000"/>
            <a:headEnd/>
            <a:tailEnd/>
          </a:ln>
        </p:spPr>
      </p:pic>
      <p:pic>
        <p:nvPicPr>
          <p:cNvPr id="14383" name="图片 6" descr="绘图3.png"/>
          <p:cNvPicPr>
            <a:picLocks noChangeAspect="1"/>
          </p:cNvPicPr>
          <p:nvPr/>
        </p:nvPicPr>
        <p:blipFill>
          <a:blip r:embed="rId3" cstate="print"/>
          <a:srcRect/>
          <a:stretch>
            <a:fillRect/>
          </a:stretch>
        </p:blipFill>
        <p:spPr bwMode="auto">
          <a:xfrm>
            <a:off x="4313238" y="3043238"/>
            <a:ext cx="219075" cy="314325"/>
          </a:xfrm>
          <a:prstGeom prst="rect">
            <a:avLst/>
          </a:prstGeom>
          <a:noFill/>
          <a:ln w="9525">
            <a:noFill/>
            <a:miter lim="800000"/>
            <a:headEnd/>
            <a:tailEnd/>
          </a:ln>
        </p:spPr>
      </p:pic>
      <p:pic>
        <p:nvPicPr>
          <p:cNvPr id="14384" name="图片 7" descr="绘图3.png"/>
          <p:cNvPicPr>
            <a:picLocks noChangeAspect="1"/>
          </p:cNvPicPr>
          <p:nvPr/>
        </p:nvPicPr>
        <p:blipFill>
          <a:blip r:embed="rId3" cstate="print"/>
          <a:srcRect/>
          <a:stretch>
            <a:fillRect/>
          </a:stretch>
        </p:blipFill>
        <p:spPr bwMode="auto">
          <a:xfrm>
            <a:off x="4313238" y="3400425"/>
            <a:ext cx="219075" cy="314325"/>
          </a:xfrm>
          <a:prstGeom prst="rect">
            <a:avLst/>
          </a:prstGeom>
          <a:noFill/>
          <a:ln w="9525">
            <a:noFill/>
            <a:miter lim="800000"/>
            <a:headEnd/>
            <a:tailEnd/>
          </a:ln>
        </p:spPr>
      </p:pic>
      <p:sp>
        <p:nvSpPr>
          <p:cNvPr id="14385" name="TextBox 9"/>
          <p:cNvSpPr txBox="1">
            <a:spLocks noChangeArrowheads="1"/>
          </p:cNvSpPr>
          <p:nvPr/>
        </p:nvSpPr>
        <p:spPr bwMode="auto">
          <a:xfrm>
            <a:off x="3571875" y="1943101"/>
            <a:ext cx="3357563" cy="369887"/>
          </a:xfrm>
          <a:prstGeom prst="rect">
            <a:avLst/>
          </a:prstGeom>
          <a:solidFill>
            <a:srgbClr val="FF0000">
              <a:alpha val="54117"/>
            </a:srgbClr>
          </a:solidFill>
          <a:ln w="9525">
            <a:solidFill>
              <a:schemeClr val="accent1"/>
            </a:solidFill>
            <a:miter lim="800000"/>
            <a:headEnd/>
            <a:tailEnd/>
          </a:ln>
        </p:spPr>
        <p:txBody>
          <a:bodyPr>
            <a:spAutoFit/>
          </a:bodyPr>
          <a:lstStyle/>
          <a:p>
            <a:pPr algn="ctr"/>
            <a:r>
              <a:rPr lang="en-GB" altLang="zh-CN" b="1" dirty="0" smtClean="0">
                <a:solidFill>
                  <a:schemeClr val="bg1"/>
                </a:solidFill>
              </a:rPr>
              <a:t>LABOUR INTENSIVE</a:t>
            </a:r>
            <a:endParaRPr lang="zh-CN" altLang="en-US" b="1" dirty="0">
              <a:solidFill>
                <a:schemeClr val="bg1"/>
              </a:solidFill>
            </a:endParaRPr>
          </a:p>
        </p:txBody>
      </p:sp>
    </p:spTree>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1"/>
          <p:cNvSpPr>
            <a:spLocks noGrp="1"/>
          </p:cNvSpPr>
          <p:nvPr>
            <p:ph type="title"/>
          </p:nvPr>
        </p:nvSpPr>
        <p:spPr>
          <a:xfrm>
            <a:off x="457200" y="53975"/>
            <a:ext cx="8229600" cy="660400"/>
          </a:xfrm>
        </p:spPr>
        <p:txBody>
          <a:bodyPr/>
          <a:lstStyle/>
          <a:p>
            <a:r>
              <a:rPr lang="en-US" altLang="zh-CN" smtClean="0"/>
              <a:t>Related Work</a:t>
            </a:r>
            <a:endParaRPr lang="zh-CN" altLang="en-US" smtClean="0"/>
          </a:p>
        </p:txBody>
      </p:sp>
      <p:sp>
        <p:nvSpPr>
          <p:cNvPr id="15363" name="内容占位符 4"/>
          <p:cNvSpPr>
            <a:spLocks noGrp="1"/>
          </p:cNvSpPr>
          <p:nvPr>
            <p:ph idx="1"/>
          </p:nvPr>
        </p:nvSpPr>
        <p:spPr>
          <a:xfrm>
            <a:off x="457200" y="857250"/>
            <a:ext cx="8229600" cy="3786188"/>
          </a:xfrm>
        </p:spPr>
        <p:txBody>
          <a:bodyPr/>
          <a:lstStyle/>
          <a:p>
            <a:pPr marL="0" indent="0">
              <a:buFont typeface="Arial" charset="0"/>
              <a:buNone/>
            </a:pPr>
            <a:endParaRPr lang="en-US" altLang="zh-CN" smtClean="0"/>
          </a:p>
        </p:txBody>
      </p:sp>
      <p:graphicFrame>
        <p:nvGraphicFramePr>
          <p:cNvPr id="6" name="内容占位符 3"/>
          <p:cNvGraphicFramePr>
            <a:graphicFrameLocks/>
          </p:cNvGraphicFramePr>
          <p:nvPr/>
        </p:nvGraphicFramePr>
        <p:xfrm>
          <a:off x="457200" y="857250"/>
          <a:ext cx="8229600" cy="3284848"/>
        </p:xfrm>
        <a:graphic>
          <a:graphicData uri="http://schemas.openxmlformats.org/drawingml/2006/table">
            <a:tbl>
              <a:tblPr firstRow="1" bandRow="1">
                <a:tableStyleId>{5C22544A-7EE6-4342-B048-85BDC9FD1C3A}</a:tableStyleId>
              </a:tblPr>
              <a:tblGrid>
                <a:gridCol w="3114668"/>
                <a:gridCol w="1720212"/>
                <a:gridCol w="1637374"/>
                <a:gridCol w="1757346"/>
              </a:tblGrid>
              <a:tr h="714368">
                <a:tc>
                  <a:txBody>
                    <a:bodyPr/>
                    <a:lstStyle/>
                    <a:p>
                      <a:endParaRPr lang="zh-CN" altLang="en-US" dirty="0"/>
                    </a:p>
                  </a:txBody>
                  <a:tcPr/>
                </a:tc>
                <a:tc>
                  <a:txBody>
                    <a:bodyPr/>
                    <a:lstStyle/>
                    <a:p>
                      <a:pPr algn="ctr"/>
                      <a:r>
                        <a:rPr lang="en-US" altLang="zh-CN" dirty="0" smtClean="0"/>
                        <a:t>Fully editable performance</a:t>
                      </a:r>
                      <a:endParaRPr lang="zh-CN"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dirty="0" smtClean="0"/>
                        <a:t>Fully animated view points</a:t>
                      </a:r>
                      <a:endParaRPr lang="zh-CN" altLang="en-US" dirty="0"/>
                    </a:p>
                  </a:txBody>
                  <a:tcPr/>
                </a:tc>
                <a:tc>
                  <a:txBody>
                    <a:bodyPr/>
                    <a:lstStyle/>
                    <a:p>
                      <a:pPr algn="ctr"/>
                      <a:r>
                        <a:rPr lang="en-US" altLang="zh-CN" dirty="0" smtClean="0"/>
                        <a:t>Photo-realistic video sequences</a:t>
                      </a:r>
                      <a:endParaRPr lang="zh-CN" altLang="en-US" dirty="0"/>
                    </a:p>
                  </a:txBody>
                  <a:tcPr/>
                </a:tc>
              </a:tr>
              <a:tr h="370840">
                <a:tc>
                  <a:txBody>
                    <a:bodyPr/>
                    <a:lstStyle/>
                    <a:p>
                      <a:pPr algn="ctr"/>
                      <a:r>
                        <a:rPr lang="en-US" altLang="zh-CN" dirty="0" smtClean="0"/>
                        <a:t>Video games</a:t>
                      </a:r>
                      <a:endParaRPr lang="zh-CN" altLang="en-US" dirty="0"/>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宋体-方正超大字符集"/>
                          <a:ea typeface="宋体-方正超大字符集"/>
                        </a:rPr>
                        <a:t>●</a:t>
                      </a:r>
                      <a:endParaRPr lang="en-US" sz="1800" b="1" dirty="0" smtClean="0">
                        <a:solidFill>
                          <a:srgbClr val="00B050"/>
                        </a:solidFill>
                        <a:latin typeface="Wingdings" pitchFamily="2" charset="2"/>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宋体-方正超大字符集"/>
                          <a:ea typeface="宋体-方正超大字符集"/>
                        </a:rPr>
                        <a:t>●</a:t>
                      </a:r>
                      <a:endParaRPr lang="en-US" sz="1800" b="1" dirty="0" smtClean="0">
                        <a:solidFill>
                          <a:srgbClr val="00B050"/>
                        </a:solidFill>
                        <a:latin typeface="Wingdings" pitchFamily="2" charset="2"/>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FF0000"/>
                          </a:solidFill>
                          <a:latin typeface="Wingdings" pitchFamily="2" charset="2"/>
                          <a:ea typeface="宋体-方正超大字符集"/>
                        </a:rPr>
                        <a:t>○</a:t>
                      </a:r>
                      <a:endParaRPr lang="en-US" sz="1800" b="1" kern="1200" dirty="0" smtClean="0">
                        <a:solidFill>
                          <a:srgbClr val="FF0000"/>
                        </a:solidFill>
                        <a:latin typeface="+mn-lt"/>
                        <a:ea typeface="+mn-ea"/>
                        <a:cs typeface="+mn-cs"/>
                      </a:endParaRPr>
                    </a:p>
                  </a:txBody>
                  <a:tcPr>
                    <a:noFill/>
                  </a:tcPr>
                </a:tc>
              </a:tr>
              <a:tr h="370840">
                <a:tc>
                  <a:txBody>
                    <a:bodyPr/>
                    <a:lstStyle/>
                    <a:p>
                      <a:pPr algn="ctr"/>
                      <a:r>
                        <a:rPr lang="en-US" altLang="zh-CN" dirty="0" smtClean="0"/>
                        <a:t>Movie productions</a:t>
                      </a:r>
                      <a:endParaRPr lang="zh-CN" altLang="en-US" dirty="0"/>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宋体-方正超大字符集"/>
                          <a:ea typeface="宋体-方正超大字符集"/>
                        </a:rPr>
                        <a:t>●</a:t>
                      </a:r>
                      <a:endParaRPr lang="en-US" sz="1800" b="1" kern="1200" dirty="0" smtClean="0">
                        <a:solidFill>
                          <a:srgbClr val="FF0000"/>
                        </a:solidFill>
                        <a:latin typeface="+mn-lt"/>
                        <a:ea typeface="+mn-ea"/>
                        <a:cs typeface="+mn-cs"/>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宋体-方正超大字符集"/>
                          <a:ea typeface="宋体-方正超大字符集"/>
                        </a:rPr>
                        <a:t>●</a:t>
                      </a:r>
                      <a:endParaRPr lang="en-US" sz="1800" b="1" kern="1200" dirty="0" smtClean="0">
                        <a:solidFill>
                          <a:srgbClr val="FF0000"/>
                        </a:solidFill>
                        <a:latin typeface="+mn-lt"/>
                        <a:ea typeface="+mn-ea"/>
                        <a:cs typeface="+mn-cs"/>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宋体-方正超大字符集"/>
                          <a:ea typeface="宋体-方正超大字符集"/>
                        </a:rPr>
                        <a:t>●</a:t>
                      </a:r>
                      <a:endParaRPr lang="en-US" sz="1800" b="1" dirty="0" smtClean="0">
                        <a:solidFill>
                          <a:srgbClr val="00B050"/>
                        </a:solidFill>
                        <a:latin typeface="Wingdings" pitchFamily="2" charset="2"/>
                      </a:endParaRPr>
                    </a:p>
                  </a:txBody>
                  <a:tcPr>
                    <a:noFill/>
                  </a:tcPr>
                </a:tc>
              </a:tr>
              <a:tr h="185420">
                <a:tc>
                  <a:txBody>
                    <a:bodyPr/>
                    <a:lstStyle/>
                    <a:p>
                      <a:pPr algn="ctr"/>
                      <a:r>
                        <a:rPr lang="en-US" altLang="zh-CN" b="0" dirty="0" smtClean="0">
                          <a:solidFill>
                            <a:schemeClr val="tx1"/>
                          </a:solidFill>
                          <a:latin typeface="+mn-lt"/>
                        </a:rPr>
                        <a:t>Novel</a:t>
                      </a:r>
                      <a:r>
                        <a:rPr lang="en-US" altLang="zh-CN" b="0" baseline="0" dirty="0" smtClean="0">
                          <a:solidFill>
                            <a:schemeClr val="tx1"/>
                          </a:solidFill>
                          <a:latin typeface="+mn-lt"/>
                        </a:rPr>
                        <a:t> viewpoint synthesis</a:t>
                      </a:r>
                      <a:endParaRPr lang="zh-CN" altLang="en-US" b="0" dirty="0">
                        <a:solidFill>
                          <a:schemeClr val="tx1"/>
                        </a:solidFill>
                        <a:latin typeface="+mn-lt"/>
                      </a:endParaRP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FF0000"/>
                          </a:solidFill>
                          <a:latin typeface="Wingdings" pitchFamily="2" charset="2"/>
                          <a:ea typeface="宋体-方正超大字符集"/>
                        </a:rPr>
                        <a:t>○</a:t>
                      </a:r>
                      <a:endParaRPr lang="en-US" sz="1800" b="1" dirty="0" smtClean="0">
                        <a:solidFill>
                          <a:srgbClr val="00B050"/>
                        </a:solidFill>
                        <a:latin typeface="Wingdings" pitchFamily="2" charset="2"/>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宋体-方正超大字符集"/>
                          <a:ea typeface="宋体-方正超大字符集"/>
                        </a:rPr>
                        <a:t>●</a:t>
                      </a:r>
                      <a:endParaRPr lang="en-US" sz="1800" b="1" dirty="0" smtClean="0">
                        <a:solidFill>
                          <a:srgbClr val="00B050"/>
                        </a:solidFill>
                        <a:latin typeface="Wingdings" pitchFamily="2" charset="2"/>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宋体-方正超大字符集"/>
                          <a:ea typeface="宋体-方正超大字符集"/>
                        </a:rPr>
                        <a:t>●</a:t>
                      </a:r>
                      <a:endParaRPr lang="en-US" sz="1800" b="1" dirty="0" smtClean="0">
                        <a:solidFill>
                          <a:srgbClr val="00B050"/>
                        </a:solidFill>
                        <a:latin typeface="Wingdings" pitchFamily="2" charset="2"/>
                      </a:endParaRPr>
                    </a:p>
                  </a:txBody>
                  <a:tcPr>
                    <a:noFill/>
                  </a:tcPr>
                </a:tc>
              </a:tr>
              <a:tr h="182880">
                <a:tc>
                  <a:txBody>
                    <a:bodyPr/>
                    <a:lstStyle/>
                    <a:p>
                      <a:pPr algn="ctr"/>
                      <a:r>
                        <a:rPr lang="en-US" altLang="zh-CN" b="0" dirty="0" smtClean="0">
                          <a:solidFill>
                            <a:schemeClr val="tx1"/>
                          </a:solidFill>
                          <a:latin typeface="+mn-lt"/>
                        </a:rPr>
                        <a:t>Novel appearance synthesis</a:t>
                      </a:r>
                      <a:endParaRPr lang="zh-CN" altLang="en-US" b="0" dirty="0">
                        <a:solidFill>
                          <a:schemeClr val="tx1"/>
                        </a:solidFill>
                        <a:latin typeface="+mn-lt"/>
                      </a:endParaRP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dirty="0" smtClean="0">
                        <a:solidFill>
                          <a:srgbClr val="FFFF00"/>
                        </a:solidFill>
                        <a:latin typeface="Wingdings" pitchFamily="2" charset="2"/>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FF0000"/>
                          </a:solidFill>
                          <a:latin typeface="Wingdings" pitchFamily="2" charset="2"/>
                          <a:ea typeface="宋体-方正超大字符集"/>
                        </a:rPr>
                        <a:t>○</a:t>
                      </a:r>
                      <a:endParaRPr lang="en-US" sz="1800" b="1" dirty="0" smtClean="0">
                        <a:solidFill>
                          <a:srgbClr val="FF0000"/>
                        </a:solidFill>
                        <a:latin typeface="Wingdings" pitchFamily="2" charset="2"/>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宋体-方正超大字符集"/>
                          <a:ea typeface="宋体-方正超大字符集"/>
                        </a:rPr>
                        <a:t>●</a:t>
                      </a:r>
                      <a:endParaRPr lang="en-US" sz="1800" b="1" dirty="0" smtClean="0">
                        <a:solidFill>
                          <a:srgbClr val="00B050"/>
                        </a:solidFill>
                        <a:latin typeface="Wingdings" pitchFamily="2" charset="2"/>
                      </a:endParaRPr>
                    </a:p>
                  </a:txBody>
                  <a:tcPr>
                    <a:noFill/>
                  </a:tcPr>
                </a:tc>
              </a:tr>
              <a:tr h="182880">
                <a:tc>
                  <a:txBody>
                    <a:bodyPr/>
                    <a:lstStyle/>
                    <a:p>
                      <a:pPr algn="ctr"/>
                      <a:r>
                        <a:rPr lang="en-US" altLang="zh-CN" b="0" dirty="0" smtClean="0">
                          <a:solidFill>
                            <a:schemeClr val="tx1"/>
                          </a:solidFill>
                          <a:latin typeface="+mn-lt"/>
                        </a:rPr>
                        <a:t>2D video</a:t>
                      </a:r>
                      <a:r>
                        <a:rPr lang="en-US" altLang="zh-CN" b="0" baseline="0" dirty="0" smtClean="0">
                          <a:solidFill>
                            <a:schemeClr val="tx1"/>
                          </a:solidFill>
                          <a:latin typeface="+mn-lt"/>
                        </a:rPr>
                        <a:t> texture</a:t>
                      </a:r>
                      <a:endParaRPr lang="zh-CN" altLang="en-US" b="0" dirty="0">
                        <a:solidFill>
                          <a:schemeClr val="tx1"/>
                        </a:solidFill>
                        <a:latin typeface="+mn-lt"/>
                      </a:endParaRP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dirty="0" smtClean="0">
                        <a:solidFill>
                          <a:srgbClr val="FFFF00"/>
                        </a:solidFill>
                        <a:latin typeface="Wingdings" pitchFamily="2" charset="2"/>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FF0000"/>
                          </a:solidFill>
                          <a:latin typeface="Wingdings" pitchFamily="2" charset="2"/>
                          <a:ea typeface="宋体-方正超大字符集"/>
                        </a:rPr>
                        <a:t>○</a:t>
                      </a:r>
                      <a:endParaRPr lang="en-US" sz="1800" b="1" dirty="0" smtClean="0">
                        <a:solidFill>
                          <a:srgbClr val="FF0000"/>
                        </a:solidFill>
                        <a:latin typeface="Wingdings" pitchFamily="2" charset="2"/>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宋体-方正超大字符集"/>
                          <a:ea typeface="宋体-方正超大字符集"/>
                        </a:rPr>
                        <a:t>●</a:t>
                      </a:r>
                      <a:endParaRPr lang="en-US" sz="1800" b="1" dirty="0" smtClean="0">
                        <a:solidFill>
                          <a:srgbClr val="00B050"/>
                        </a:solidFill>
                        <a:latin typeface="Wingdings" pitchFamily="2" charset="2"/>
                      </a:endParaRPr>
                    </a:p>
                  </a:txBody>
                  <a:tcPr>
                    <a:noFill/>
                  </a:tcPr>
                </a:tc>
              </a:tr>
              <a:tr h="182880">
                <a:tc>
                  <a:txBody>
                    <a:bodyPr/>
                    <a:lstStyle/>
                    <a:p>
                      <a:r>
                        <a:rPr lang="en-US" altLang="zh-CN" dirty="0" smtClean="0"/>
                        <a:t>3D performance motion graph</a:t>
                      </a:r>
                      <a:endParaRPr lang="zh-CN" altLang="en-US" dirty="0" smtClean="0"/>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dirty="0" smtClean="0">
                        <a:solidFill>
                          <a:srgbClr val="FFFF00"/>
                        </a:solidFill>
                        <a:latin typeface="Wingdings" pitchFamily="2" charset="2"/>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宋体-方正超大字符集"/>
                          <a:ea typeface="宋体-方正超大字符集"/>
                        </a:rPr>
                        <a:t>●</a:t>
                      </a:r>
                      <a:endParaRPr lang="en-US" sz="1800" b="1" dirty="0" smtClean="0">
                        <a:solidFill>
                          <a:srgbClr val="00B050"/>
                        </a:solidFill>
                        <a:latin typeface="Wingdings" pitchFamily="2" charset="2"/>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宋体-方正超大字符集"/>
                          <a:ea typeface="宋体-方正超大字符集"/>
                        </a:rPr>
                        <a:t>●</a:t>
                      </a:r>
                    </a:p>
                  </a:txBody>
                  <a:tcPr>
                    <a:noFill/>
                  </a:tcPr>
                </a:tc>
              </a:tr>
              <a:tr h="182880">
                <a:tc>
                  <a:txBody>
                    <a:bodyPr/>
                    <a:lstStyle/>
                    <a:p>
                      <a:pPr algn="ctr"/>
                      <a:r>
                        <a:rPr lang="en-GB" altLang="zh-CN" b="1" dirty="0" smtClean="0">
                          <a:solidFill>
                            <a:srgbClr val="7030A0"/>
                          </a:solidFill>
                          <a:latin typeface="+mn-lt"/>
                        </a:rPr>
                        <a:t>Our work </a:t>
                      </a:r>
                      <a:r>
                        <a:rPr lang="en-GB" altLang="zh-CN" sz="1200" b="1" dirty="0" smtClean="0">
                          <a:solidFill>
                            <a:srgbClr val="7030A0"/>
                          </a:solidFill>
                          <a:latin typeface="+mn-lt"/>
                        </a:rPr>
                        <a:t>–</a:t>
                      </a:r>
                      <a:r>
                        <a:rPr lang="en-GB" altLang="zh-CN" sz="1200" b="1" baseline="0" dirty="0" smtClean="0">
                          <a:solidFill>
                            <a:srgbClr val="7030A0"/>
                          </a:solidFill>
                          <a:latin typeface="+mn-lt"/>
                        </a:rPr>
                        <a:t> Video-based Characters</a:t>
                      </a:r>
                      <a:endParaRPr lang="zh-CN" altLang="en-US" b="1" dirty="0">
                        <a:solidFill>
                          <a:srgbClr val="7030A0"/>
                        </a:solidFill>
                        <a:latin typeface="+mn-lt"/>
                      </a:endParaRP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宋体-方正超大字符集"/>
                          <a:ea typeface="宋体-方正超大字符集"/>
                        </a:rPr>
                        <a:t>●</a:t>
                      </a:r>
                      <a:endParaRPr lang="en-US" sz="1800" b="1" dirty="0" smtClean="0">
                        <a:solidFill>
                          <a:srgbClr val="FFFF00"/>
                        </a:solidFill>
                        <a:latin typeface="Wingdings" pitchFamily="2" charset="2"/>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宋体-方正超大字符集"/>
                          <a:ea typeface="宋体-方正超大字符集"/>
                        </a:rPr>
                        <a:t>●</a:t>
                      </a:r>
                      <a:endParaRPr lang="en-US" sz="1800" b="1" dirty="0" smtClean="0">
                        <a:solidFill>
                          <a:srgbClr val="00B050"/>
                        </a:solidFill>
                        <a:latin typeface="Wingdings" pitchFamily="2" charset="2"/>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宋体-方正超大字符集"/>
                          <a:ea typeface="宋体-方正超大字符集"/>
                        </a:rPr>
                        <a:t>●</a:t>
                      </a:r>
                    </a:p>
                  </a:txBody>
                  <a:tcPr>
                    <a:noFill/>
                  </a:tcPr>
                </a:tc>
              </a:tr>
            </a:tbl>
          </a:graphicData>
        </a:graphic>
      </p:graphicFrame>
      <p:pic>
        <p:nvPicPr>
          <p:cNvPr id="15411" name="图片 10" descr="绘图3.png"/>
          <p:cNvPicPr>
            <a:picLocks noChangeAspect="1"/>
          </p:cNvPicPr>
          <p:nvPr/>
        </p:nvPicPr>
        <p:blipFill>
          <a:blip r:embed="rId3" cstate="print"/>
          <a:srcRect/>
          <a:stretch>
            <a:fillRect/>
          </a:stretch>
        </p:blipFill>
        <p:spPr bwMode="auto">
          <a:xfrm>
            <a:off x="4313238" y="2714625"/>
            <a:ext cx="219075" cy="314325"/>
          </a:xfrm>
          <a:prstGeom prst="rect">
            <a:avLst/>
          </a:prstGeom>
          <a:noFill/>
          <a:ln w="9525">
            <a:noFill/>
            <a:miter lim="800000"/>
            <a:headEnd/>
            <a:tailEnd/>
          </a:ln>
        </p:spPr>
      </p:pic>
      <p:pic>
        <p:nvPicPr>
          <p:cNvPr id="15412" name="图片 11" descr="绘图3.png"/>
          <p:cNvPicPr>
            <a:picLocks noChangeAspect="1"/>
          </p:cNvPicPr>
          <p:nvPr/>
        </p:nvPicPr>
        <p:blipFill>
          <a:blip r:embed="rId3" cstate="print"/>
          <a:srcRect/>
          <a:stretch>
            <a:fillRect/>
          </a:stretch>
        </p:blipFill>
        <p:spPr bwMode="auto">
          <a:xfrm>
            <a:off x="4313238" y="3043238"/>
            <a:ext cx="219075" cy="314325"/>
          </a:xfrm>
          <a:prstGeom prst="rect">
            <a:avLst/>
          </a:prstGeom>
          <a:noFill/>
          <a:ln w="9525">
            <a:noFill/>
            <a:miter lim="800000"/>
            <a:headEnd/>
            <a:tailEnd/>
          </a:ln>
        </p:spPr>
      </p:pic>
      <p:pic>
        <p:nvPicPr>
          <p:cNvPr id="15413" name="图片 12" descr="绘图3.png"/>
          <p:cNvPicPr>
            <a:picLocks noChangeAspect="1"/>
          </p:cNvPicPr>
          <p:nvPr/>
        </p:nvPicPr>
        <p:blipFill>
          <a:blip r:embed="rId3" cstate="print"/>
          <a:srcRect/>
          <a:stretch>
            <a:fillRect/>
          </a:stretch>
        </p:blipFill>
        <p:spPr bwMode="auto">
          <a:xfrm>
            <a:off x="4313238" y="3400425"/>
            <a:ext cx="219075" cy="314325"/>
          </a:xfrm>
          <a:prstGeom prst="rect">
            <a:avLst/>
          </a:prstGeom>
          <a:noFill/>
          <a:ln w="9525">
            <a:noFill/>
            <a:miter lim="800000"/>
            <a:headEnd/>
            <a:tailEnd/>
          </a:ln>
        </p:spPr>
      </p:pic>
      <p:sp>
        <p:nvSpPr>
          <p:cNvPr id="15414" name="TextBox 13"/>
          <p:cNvSpPr txBox="1">
            <a:spLocks noChangeArrowheads="1"/>
          </p:cNvSpPr>
          <p:nvPr/>
        </p:nvSpPr>
        <p:spPr bwMode="auto">
          <a:xfrm>
            <a:off x="3571875" y="1943100"/>
            <a:ext cx="3357563" cy="369887"/>
          </a:xfrm>
          <a:prstGeom prst="rect">
            <a:avLst/>
          </a:prstGeom>
          <a:solidFill>
            <a:srgbClr val="FF0000">
              <a:alpha val="54117"/>
            </a:srgbClr>
          </a:solidFill>
          <a:ln w="9525">
            <a:solidFill>
              <a:schemeClr val="accent1"/>
            </a:solidFill>
            <a:miter lim="800000"/>
            <a:headEnd/>
            <a:tailEnd/>
          </a:ln>
        </p:spPr>
        <p:txBody>
          <a:bodyPr>
            <a:spAutoFit/>
          </a:bodyPr>
          <a:lstStyle/>
          <a:p>
            <a:pPr algn="ctr"/>
            <a:r>
              <a:rPr lang="en-GB" altLang="zh-CN" b="1" dirty="0" smtClean="0">
                <a:solidFill>
                  <a:schemeClr val="bg1"/>
                </a:solidFill>
              </a:rPr>
              <a:t>LABOUR INTENSIVE</a:t>
            </a:r>
            <a:endParaRPr lang="zh-CN" altLang="en-US" b="1" dirty="0">
              <a:solidFill>
                <a:schemeClr val="bg1"/>
              </a:solidFill>
            </a:endParaRPr>
          </a:p>
        </p:txBody>
      </p:sp>
    </p:spTree>
  </p:cSld>
  <p:clrMapOvr>
    <a:masterClrMapping/>
  </p:clrMapOvr>
  <p:transition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overview2_4.png"/>
          <p:cNvPicPr>
            <a:picLocks noChangeAspect="1"/>
          </p:cNvPicPr>
          <p:nvPr/>
        </p:nvPicPr>
        <p:blipFill>
          <a:blip r:embed="rId3" cstate="print"/>
          <a:srcRect/>
          <a:stretch>
            <a:fillRect/>
          </a:stretch>
        </p:blipFill>
        <p:spPr bwMode="auto">
          <a:xfrm>
            <a:off x="4643438" y="1428750"/>
            <a:ext cx="3390900" cy="1609725"/>
          </a:xfrm>
          <a:prstGeom prst="rect">
            <a:avLst/>
          </a:prstGeom>
          <a:noFill/>
          <a:ln w="9525">
            <a:noFill/>
            <a:miter lim="800000"/>
            <a:headEnd/>
            <a:tailEnd/>
          </a:ln>
        </p:spPr>
      </p:pic>
      <p:pic>
        <p:nvPicPr>
          <p:cNvPr id="21" name="图片 20" descr="overview2_3.png"/>
          <p:cNvPicPr>
            <a:picLocks noChangeAspect="1"/>
          </p:cNvPicPr>
          <p:nvPr/>
        </p:nvPicPr>
        <p:blipFill>
          <a:blip r:embed="rId4" cstate="print"/>
          <a:srcRect/>
          <a:stretch>
            <a:fillRect/>
          </a:stretch>
        </p:blipFill>
        <p:spPr bwMode="auto">
          <a:xfrm>
            <a:off x="2957513" y="1609725"/>
            <a:ext cx="3543300" cy="1466850"/>
          </a:xfrm>
          <a:prstGeom prst="rect">
            <a:avLst/>
          </a:prstGeom>
          <a:noFill/>
          <a:ln w="9525">
            <a:noFill/>
            <a:miter lim="800000"/>
            <a:headEnd/>
            <a:tailEnd/>
          </a:ln>
        </p:spPr>
      </p:pic>
      <p:sp>
        <p:nvSpPr>
          <p:cNvPr id="16388" name="标题 1"/>
          <p:cNvSpPr>
            <a:spLocks noGrp="1"/>
          </p:cNvSpPr>
          <p:nvPr>
            <p:ph type="title"/>
          </p:nvPr>
        </p:nvSpPr>
        <p:spPr>
          <a:xfrm>
            <a:off x="457200" y="53975"/>
            <a:ext cx="8229600" cy="660400"/>
          </a:xfrm>
        </p:spPr>
        <p:txBody>
          <a:bodyPr/>
          <a:lstStyle/>
          <a:p>
            <a:r>
              <a:rPr lang="en-US" altLang="zh-CN" smtClean="0"/>
              <a:t>Outline</a:t>
            </a:r>
            <a:endParaRPr lang="zh-CN" altLang="en-US" smtClean="0"/>
          </a:p>
        </p:txBody>
      </p:sp>
      <p:sp>
        <p:nvSpPr>
          <p:cNvPr id="16387" name="内容占位符 2"/>
          <p:cNvSpPr>
            <a:spLocks noGrp="1"/>
          </p:cNvSpPr>
          <p:nvPr>
            <p:ph idx="1"/>
          </p:nvPr>
        </p:nvSpPr>
        <p:spPr>
          <a:xfrm>
            <a:off x="500063" y="857250"/>
            <a:ext cx="8229600" cy="3786188"/>
          </a:xfrm>
        </p:spPr>
        <p:txBody>
          <a:bodyPr/>
          <a:lstStyle/>
          <a:p>
            <a:pPr marL="0" indent="0">
              <a:buFont typeface="Arial" charset="0"/>
              <a:buNone/>
            </a:pPr>
            <a:endParaRPr lang="en-US" altLang="zh-CN" smtClean="0"/>
          </a:p>
          <a:p>
            <a:pPr lvl="1"/>
            <a:endParaRPr lang="en-US" altLang="zh-CN" smtClean="0"/>
          </a:p>
          <a:p>
            <a:pPr lvl="1"/>
            <a:endParaRPr lang="en-US" altLang="zh-CN" smtClean="0"/>
          </a:p>
          <a:p>
            <a:pPr lvl="1"/>
            <a:endParaRPr lang="en-US" altLang="zh-CN" smtClean="0"/>
          </a:p>
          <a:p>
            <a:pPr lvl="1"/>
            <a:endParaRPr lang="en-US" altLang="zh-CN" smtClean="0"/>
          </a:p>
          <a:p>
            <a:pPr lvl="1"/>
            <a:endParaRPr lang="en-US" altLang="zh-CN" smtClean="0"/>
          </a:p>
          <a:p>
            <a:pPr lvl="1"/>
            <a:endParaRPr lang="en-US" altLang="zh-CN" smtClean="0"/>
          </a:p>
          <a:p>
            <a:pPr lvl="1"/>
            <a:r>
              <a:rPr lang="en-US" altLang="zh-CN" smtClean="0"/>
              <a:t>Database</a:t>
            </a:r>
          </a:p>
          <a:p>
            <a:pPr lvl="1"/>
            <a:r>
              <a:rPr lang="en-US" altLang="zh-CN" smtClean="0"/>
              <a:t>Query</a:t>
            </a:r>
          </a:p>
          <a:p>
            <a:pPr lvl="1"/>
            <a:r>
              <a:rPr lang="en-US" altLang="zh-CN" smtClean="0"/>
              <a:t>Retrieval</a:t>
            </a:r>
          </a:p>
          <a:p>
            <a:pPr lvl="1"/>
            <a:r>
              <a:rPr lang="en-US" altLang="zh-CN" smtClean="0"/>
              <a:t>Video Synthesis</a:t>
            </a:r>
            <a:endParaRPr lang="zh-CN" altLang="en-US" smtClean="0"/>
          </a:p>
        </p:txBody>
      </p:sp>
      <p:pic>
        <p:nvPicPr>
          <p:cNvPr id="17" name="图片 16" descr="overview2_2.png"/>
          <p:cNvPicPr>
            <a:picLocks noChangeAspect="1"/>
          </p:cNvPicPr>
          <p:nvPr/>
        </p:nvPicPr>
        <p:blipFill>
          <a:blip r:embed="rId5" cstate="print"/>
          <a:srcRect/>
          <a:stretch>
            <a:fillRect/>
          </a:stretch>
        </p:blipFill>
        <p:spPr bwMode="auto">
          <a:xfrm>
            <a:off x="1538288" y="1439863"/>
            <a:ext cx="3495675" cy="1447800"/>
          </a:xfrm>
          <a:prstGeom prst="rect">
            <a:avLst/>
          </a:prstGeom>
          <a:noFill/>
          <a:ln w="9525">
            <a:noFill/>
            <a:miter lim="800000"/>
            <a:headEnd/>
            <a:tailEnd/>
          </a:ln>
        </p:spPr>
      </p:pic>
      <p:pic>
        <p:nvPicPr>
          <p:cNvPr id="16399" name="Picture 15" descr="D:\Documents and Settings\xf\桌面\overview2_5.png"/>
          <p:cNvPicPr>
            <a:picLocks noChangeAspect="1" noChangeArrowheads="1"/>
          </p:cNvPicPr>
          <p:nvPr/>
        </p:nvPicPr>
        <p:blipFill>
          <a:blip r:embed="rId6" cstate="print"/>
          <a:srcRect l="-300000" r="-300000"/>
          <a:stretch>
            <a:fillRect/>
          </a:stretch>
        </p:blipFill>
        <p:spPr bwMode="auto">
          <a:xfrm>
            <a:off x="4614863" y="1431925"/>
            <a:ext cx="77787" cy="260350"/>
          </a:xfrm>
          <a:prstGeom prst="rect">
            <a:avLst/>
          </a:prstGeom>
          <a:noFill/>
          <a:ln w="9525">
            <a:noFill/>
            <a:miter lim="800000"/>
            <a:headEnd/>
            <a:tailEnd/>
          </a:ln>
        </p:spPr>
      </p:pic>
      <p:pic>
        <p:nvPicPr>
          <p:cNvPr id="22" name="图片 21" descr="overview2_1.png"/>
          <p:cNvPicPr>
            <a:picLocks noChangeAspect="1"/>
          </p:cNvPicPr>
          <p:nvPr/>
        </p:nvPicPr>
        <p:blipFill>
          <a:blip r:embed="rId7" cstate="print"/>
          <a:srcRect/>
          <a:stretch>
            <a:fillRect/>
          </a:stretch>
        </p:blipFill>
        <p:spPr bwMode="auto">
          <a:xfrm>
            <a:off x="1090613" y="1519238"/>
            <a:ext cx="2659062" cy="1495425"/>
          </a:xfrm>
          <a:prstGeom prst="rect">
            <a:avLst/>
          </a:prstGeom>
          <a:noFill/>
          <a:ln w="9525">
            <a:noFill/>
            <a:miter lim="800000"/>
            <a:headEnd/>
            <a:tailEnd/>
          </a:ln>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87">
                                            <p:txEl>
                                              <p:pRg st="7" end="7"/>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387">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387">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39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38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cmpd="sng">
          <a:solidFill>
            <a:schemeClr val="accent1"/>
          </a:solidFill>
        </a:ln>
      </a:spPr>
      <a:bodyPr wrap="square" rtlCol="0">
        <a:spAutoFit/>
      </a:bodyPr>
      <a:lstStyle>
        <a:defPPr>
          <a:defRPr dirty="0" smtClean="0"/>
        </a:defPPr>
      </a:lstStyle>
    </a:tx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3370</Words>
  <Application>Microsoft Office PowerPoint</Application>
  <PresentationFormat>On-screen Show (16:9)</PresentationFormat>
  <Paragraphs>523</Paragraphs>
  <Slides>36</Slides>
  <Notes>36</Notes>
  <HiddenSlides>1</HiddenSlides>
  <MMClips>16</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36</vt:i4>
      </vt:variant>
    </vt:vector>
  </HeadingPairs>
  <TitlesOfParts>
    <vt:vector size="39" baseType="lpstr">
      <vt:lpstr>Office 主题</vt:lpstr>
      <vt:lpstr>Equation</vt:lpstr>
      <vt:lpstr>Visio</vt:lpstr>
      <vt:lpstr>Video-based Characters  Creating New Human Performances from a Multi-view Video Database </vt:lpstr>
      <vt:lpstr>Motivation</vt:lpstr>
      <vt:lpstr>Related Work</vt:lpstr>
      <vt:lpstr>Related Work</vt:lpstr>
      <vt:lpstr>Related Work</vt:lpstr>
      <vt:lpstr>Related Work</vt:lpstr>
      <vt:lpstr>Related Work</vt:lpstr>
      <vt:lpstr>Related Work</vt:lpstr>
      <vt:lpstr>Outline</vt:lpstr>
      <vt:lpstr>Outline</vt:lpstr>
      <vt:lpstr>Multi-view database</vt:lpstr>
      <vt:lpstr>Multi-view database</vt:lpstr>
      <vt:lpstr>Outline</vt:lpstr>
      <vt:lpstr>Skeleton &amp; Camera </vt:lpstr>
      <vt:lpstr>Outline</vt:lpstr>
      <vt:lpstr>Similarity</vt:lpstr>
      <vt:lpstr>Candidates</vt:lpstr>
      <vt:lpstr>Candidate Ranking</vt:lpstr>
      <vt:lpstr>Sequence-to-sequence Matching</vt:lpstr>
      <vt:lpstr>Main Retrieval</vt:lpstr>
      <vt:lpstr>Face Retrieval</vt:lpstr>
      <vt:lpstr>Outline</vt:lpstr>
      <vt:lpstr>Single frame warping</vt:lpstr>
      <vt:lpstr>Multi-frame integration</vt:lpstr>
      <vt:lpstr>Deghosting</vt:lpstr>
      <vt:lpstr>Temporal Smoothing</vt:lpstr>
      <vt:lpstr>Results</vt:lpstr>
      <vt:lpstr>Results</vt:lpstr>
      <vt:lpstr>Results</vt:lpstr>
      <vt:lpstr>Results</vt:lpstr>
      <vt:lpstr>User Study</vt:lpstr>
      <vt:lpstr>User Study</vt:lpstr>
      <vt:lpstr>User Study</vt:lpstr>
      <vt:lpstr>Conclusion</vt:lpstr>
      <vt:lpstr>Acknowledgments</vt:lpstr>
      <vt:lpstr>Slide 36</vt:lpstr>
    </vt:vector>
  </TitlesOfParts>
  <Company>微软中国</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user</dc:creator>
  <cp:lastModifiedBy>Administrator</cp:lastModifiedBy>
  <cp:revision>105</cp:revision>
  <dcterms:created xsi:type="dcterms:W3CDTF">2011-05-16T12:58:46Z</dcterms:created>
  <dcterms:modified xsi:type="dcterms:W3CDTF">2013-11-03T14:20:41Z</dcterms:modified>
</cp:coreProperties>
</file>