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5" r:id="rId4"/>
    <p:sldId id="264" r:id="rId5"/>
    <p:sldId id="266" r:id="rId6"/>
    <p:sldId id="269" r:id="rId7"/>
    <p:sldId id="271" r:id="rId8"/>
    <p:sldId id="270" r:id="rId9"/>
    <p:sldId id="272" r:id="rId10"/>
    <p:sldId id="274" r:id="rId11"/>
    <p:sldId id="292" r:id="rId12"/>
    <p:sldId id="273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599"/>
    <a:srgbClr val="CCFF66"/>
    <a:srgbClr val="6600CC"/>
    <a:srgbClr val="FF9999"/>
    <a:srgbClr val="CC3300"/>
    <a:srgbClr val="FFFFFF"/>
    <a:srgbClr val="009999"/>
    <a:srgbClr val="009900"/>
    <a:srgbClr val="9966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3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99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37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680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97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48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784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531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29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39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61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EEA59-D4E3-49DD-A781-19DDB27A1FB7}" type="datetimeFigureOut">
              <a:rPr lang="zh-CN" altLang="en-US" smtClean="0"/>
              <a:t>2022/3/21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A40C4-17D0-4120-AEED-75E5B2DB05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0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0.wma"/><Relationship Id="rId7" Type="http://schemas.openxmlformats.org/officeDocument/2006/relationships/image" Target="../media/image5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m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1.wma"/><Relationship Id="rId7" Type="http://schemas.openxmlformats.org/officeDocument/2006/relationships/image" Target="../media/image5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wm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3.wma"/><Relationship Id="rId7" Type="http://schemas.openxmlformats.org/officeDocument/2006/relationships/image" Target="../media/image5.png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audio" Target="../media/media1.wma"/><Relationship Id="rId7" Type="http://schemas.openxmlformats.org/officeDocument/2006/relationships/image" Target="../media/image8.png"/><Relationship Id="rId2" Type="http://schemas.microsoft.com/office/2007/relationships/media" Target="../media/media1.wma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people.csail.mit.edu/wojciech/MeshAnim/index.html" TargetMode="External"/><Relationship Id="rId13" Type="http://schemas.openxmlformats.org/officeDocument/2006/relationships/image" Target="../media/image12.png"/><Relationship Id="rId3" Type="http://schemas.openxmlformats.org/officeDocument/2006/relationships/audio" Target="../media/media2.wma"/><Relationship Id="rId7" Type="http://schemas.openxmlformats.org/officeDocument/2006/relationships/hyperlink" Target="http://www.mpi-inf.mpg.de/resources/perfcap/" TargetMode="External"/><Relationship Id="rId12" Type="http://schemas.openxmlformats.org/officeDocument/2006/relationships/image" Target="../media/image11.png"/><Relationship Id="rId2" Type="http://schemas.microsoft.com/office/2007/relationships/media" Target="../media/media2.wma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hyperlink" Target="http://epubs.surrey.ac.uk/110207/2/starck07iccv.pdf" TargetMode="External"/><Relationship Id="rId11" Type="http://schemas.openxmlformats.org/officeDocument/2006/relationships/hyperlink" Target="http://research.microsoft.com/apps/pubs/default.aspx?id=145347" TargetMode="External"/><Relationship Id="rId5" Type="http://schemas.openxmlformats.org/officeDocument/2006/relationships/hyperlink" Target="http://www.vision.ee.ethz.ch/~gallju/projects/skelsurf/" TargetMode="External"/><Relationship Id="rId15" Type="http://schemas.openxmlformats.org/officeDocument/2006/relationships/image" Target="../media/image5.png"/><Relationship Id="rId10" Type="http://schemas.openxmlformats.org/officeDocument/2006/relationships/hyperlink" Target="http://robotics.stanford.edu/~koller/Papers/Ganapathi+al:CVPR10.pdf" TargetMode="External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media.au.tsinghua.edu.cn/mtrack.htm" TargetMode="External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3.wma"/><Relationship Id="rId7" Type="http://schemas.openxmlformats.org/officeDocument/2006/relationships/image" Target="../media/image15.emf"/><Relationship Id="rId2" Type="http://schemas.microsoft.com/office/2007/relationships/media" Target="../media/media3.wma"/><Relationship Id="rId1" Type="http://schemas.openxmlformats.org/officeDocument/2006/relationships/tags" Target="../tags/tag4.xml"/><Relationship Id="rId6" Type="http://schemas.openxmlformats.org/officeDocument/2006/relationships/image" Target="../media/image14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wma"/><Relationship Id="rId7" Type="http://schemas.openxmlformats.org/officeDocument/2006/relationships/image" Target="../media/image19.png"/><Relationship Id="rId2" Type="http://schemas.microsoft.com/office/2007/relationships/media" Target="../media/media4.wm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.png"/><Relationship Id="rId3" Type="http://schemas.openxmlformats.org/officeDocument/2006/relationships/audio" Target="../media/media5.wma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microsoft.com/office/2007/relationships/media" Target="../media/media5.wm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13" Type="http://schemas.openxmlformats.org/officeDocument/2006/relationships/image" Target="../media/image280.png"/><Relationship Id="rId3" Type="http://schemas.openxmlformats.org/officeDocument/2006/relationships/audio" Target="../media/media6.wma"/><Relationship Id="rId7" Type="http://schemas.openxmlformats.org/officeDocument/2006/relationships/image" Target="../media/image270.png"/><Relationship Id="rId12" Type="http://schemas.openxmlformats.org/officeDocument/2006/relationships/image" Target="../media/image27.png"/><Relationship Id="rId2" Type="http://schemas.microsoft.com/office/2007/relationships/media" Target="../media/media6.wma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0.png"/><Relationship Id="rId3" Type="http://schemas.openxmlformats.org/officeDocument/2006/relationships/audio" Target="../media/media7.wma"/><Relationship Id="rId12" Type="http://schemas.openxmlformats.org/officeDocument/2006/relationships/image" Target="../media/image29.png"/><Relationship Id="rId2" Type="http://schemas.microsoft.com/office/2007/relationships/media" Target="../media/media7.wma"/><Relationship Id="rId16" Type="http://schemas.openxmlformats.org/officeDocument/2006/relationships/image" Target="../media/image10.png"/><Relationship Id="rId1" Type="http://schemas.openxmlformats.org/officeDocument/2006/relationships/tags" Target="../tags/tag8.xml"/><Relationship Id="rId11" Type="http://schemas.openxmlformats.org/officeDocument/2006/relationships/image" Target="../media/image5.png"/><Relationship Id="rId6" Type="http://schemas.openxmlformats.org/officeDocument/2006/relationships/image" Target="../media/image330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png"/><Relationship Id="rId14" Type="http://schemas.openxmlformats.org/officeDocument/2006/relationships/image" Target="../media/image3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8.wma"/><Relationship Id="rId7" Type="http://schemas.openxmlformats.org/officeDocument/2006/relationships/image" Target="../media/image400.png"/><Relationship Id="rId2" Type="http://schemas.microsoft.com/office/2007/relationships/media" Target="../media/media8.wm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Research 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02175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Performance Capture Using Multiple Handheld Kinects </a:t>
            </a:r>
            <a:r>
              <a:rPr lang="en-US" altLang="zh-CN" dirty="0" smtClean="0">
                <a:solidFill>
                  <a:srgbClr val="FF0000"/>
                </a:solidFill>
              </a:rPr>
              <a:t>[Accomplished]</a:t>
            </a: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C000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1100277" y="2346732"/>
            <a:ext cx="10260000" cy="1720900"/>
            <a:chOff x="647700" y="2155466"/>
            <a:chExt cx="11612880" cy="194781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l="13105" t="52061" r="49524" b="19987"/>
            <a:stretch/>
          </p:blipFill>
          <p:spPr>
            <a:xfrm>
              <a:off x="3307556" y="2156982"/>
              <a:ext cx="4862513" cy="193833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/>
            <a:srcRect l="11836" t="20660" r="40726" b="17708"/>
            <a:stretch/>
          </p:blipFill>
          <p:spPr>
            <a:xfrm>
              <a:off x="647700" y="2156982"/>
              <a:ext cx="2644616" cy="1931767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l="9102" t="41575" r="49415" b="21429"/>
            <a:stretch/>
          </p:blipFill>
          <p:spPr>
            <a:xfrm>
              <a:off x="8162449" y="2155466"/>
              <a:ext cx="4098131" cy="1947818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48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3679">
        <p14:vortex dir="r"/>
      </p:transition>
    </mc:Choice>
    <mc:Fallback xmlns="">
      <p:transition spd="slow" advTm="236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Quantitative evaluation </a:t>
            </a:r>
            <a:endParaRPr lang="zh-CN" altLang="en-US" dirty="0"/>
          </a:p>
        </p:txBody>
      </p:sp>
      <p:pic>
        <p:nvPicPr>
          <p:cNvPr id="6" name="kinectfv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490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2012" y="2335353"/>
            <a:ext cx="7735888" cy="4351338"/>
          </a:xfrm>
        </p:spPr>
      </p:pic>
      <p:cxnSp>
        <p:nvCxnSpPr>
          <p:cNvPr id="4" name="直接连接符 3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840693" y="1828122"/>
            <a:ext cx="10515600" cy="70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Comparison with commercial optical marker-based system</a:t>
            </a:r>
          </a:p>
        </p:txBody>
      </p:sp>
      <p:pic>
        <p:nvPicPr>
          <p:cNvPr id="12" name="音频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9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2"/>
    </mc:Choice>
    <mc:Fallback xmlns="">
      <p:transition spd="slow" advTm="19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0" objId="6"/>
        <p14:stopEvt time="19462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Quantitative evaluation </a:t>
            </a:r>
            <a:endParaRPr lang="zh-CN" altLang="en-US" dirty="0"/>
          </a:p>
        </p:txBody>
      </p:sp>
      <p:pic>
        <p:nvPicPr>
          <p:cNvPr id="6" name="kinectfv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88628" end="65864.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2012" y="2335353"/>
            <a:ext cx="7735888" cy="4351338"/>
          </a:xfrm>
        </p:spPr>
      </p:pic>
      <p:cxnSp>
        <p:nvCxnSpPr>
          <p:cNvPr id="4" name="直接连接符 3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840693" y="1828122"/>
            <a:ext cx="10515600" cy="70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Comparison with multi-view video based system</a:t>
            </a:r>
          </a:p>
        </p:txBody>
      </p:sp>
      <p:pic>
        <p:nvPicPr>
          <p:cNvPr id="14" name="音频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8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42"/>
    </mc:Choice>
    <mc:Fallback xmlns="">
      <p:transition spd="slow" advTm="1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0" objId="6"/>
        <p14:stopEvt time="15870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</a:t>
            </a:r>
            <a:endParaRPr lang="zh-CN" altLang="en-US" dirty="0"/>
          </a:p>
        </p:txBody>
      </p:sp>
      <p:pic>
        <p:nvPicPr>
          <p:cNvPr id="12" name="KinectMocap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7714" end="491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  <p:cxnSp>
        <p:nvCxnSpPr>
          <p:cNvPr id="4" name="直接连接符 3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pic>
        <p:nvPicPr>
          <p:cNvPr id="15" name="音频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9"/>
    </mc:Choice>
    <mc:Fallback xmlns="">
      <p:transition spd="slow" advTm="23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  <p14:stopEvt time="23499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Background of Performance capture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47426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Commercial application</a:t>
            </a:r>
          </a:p>
          <a:p>
            <a:pPr lvl="1"/>
            <a:r>
              <a:rPr lang="en-US" altLang="zh-CN" dirty="0" smtClean="0"/>
              <a:t>Movie production</a:t>
            </a:r>
          </a:p>
          <a:p>
            <a:pPr lvl="1"/>
            <a:r>
              <a:rPr lang="en-US" altLang="zh-CN" dirty="0" smtClean="0"/>
              <a:t>Sports 3D live show</a:t>
            </a:r>
            <a:endParaRPr lang="en-US" altLang="zh-CN" dirty="0"/>
          </a:p>
          <a:p>
            <a:pPr lvl="1"/>
            <a:r>
              <a:rPr lang="en-US" altLang="zh-CN" dirty="0" smtClean="0"/>
              <a:t>Motion sensing game</a:t>
            </a:r>
          </a:p>
          <a:p>
            <a:pPr lvl="1"/>
            <a:r>
              <a:rPr lang="en-US" altLang="zh-CN" dirty="0" smtClean="0"/>
              <a:t>3D Television</a:t>
            </a:r>
          </a:p>
          <a:p>
            <a:pPr lvl="1"/>
            <a:r>
              <a:rPr lang="en-US" altLang="zh-CN" dirty="0" smtClean="0"/>
              <a:t>······</a:t>
            </a:r>
          </a:p>
        </p:txBody>
      </p:sp>
      <p:pic>
        <p:nvPicPr>
          <p:cNvPr id="4" name="Picture 2" descr="C:\Users\user\Desktop\阿凡达：创建潘多拉世界.Avatar.Creating.The.World.Of.Pandora.2010.HDTV.720P10-21-30.jpg"/>
          <p:cNvPicPr>
            <a:picLocks noChangeAspect="1" noChangeArrowheads="1"/>
          </p:cNvPicPr>
          <p:nvPr/>
        </p:nvPicPr>
        <p:blipFill rotWithShape="1">
          <a:blip r:embed="rId5"/>
          <a:srcRect l="784" t="5835" r="16344" b="10448"/>
          <a:stretch/>
        </p:blipFill>
        <p:spPr bwMode="auto">
          <a:xfrm>
            <a:off x="5603876" y="1741514"/>
            <a:ext cx="3262074" cy="2037907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52783" y="1741514"/>
            <a:ext cx="2230677" cy="203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03876" y="4223710"/>
            <a:ext cx="3262074" cy="207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6411953" y="3767775"/>
            <a:ext cx="164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Motion capture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9123123" y="3767775"/>
            <a:ext cx="223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Free viewpoint video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088247" y="6279155"/>
            <a:ext cx="2377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Motion sensing game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6072" r="15374" b="2366"/>
          <a:stretch/>
        </p:blipFill>
        <p:spPr>
          <a:xfrm>
            <a:off x="9052783" y="4249468"/>
            <a:ext cx="2230677" cy="2049392"/>
          </a:xfrm>
          <a:prstGeom prst="rect">
            <a:avLst/>
          </a:prstGeom>
          <a:ln w="25400" cmpd="dbl"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298172" y="6279155"/>
            <a:ext cx="164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3DTV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sp>
        <p:nvSpPr>
          <p:cNvPr id="17" name="内容占位符 2"/>
          <p:cNvSpPr txBox="1">
            <a:spLocks/>
          </p:cNvSpPr>
          <p:nvPr/>
        </p:nvSpPr>
        <p:spPr>
          <a:xfrm>
            <a:off x="838021" y="4296504"/>
            <a:ext cx="10515600" cy="2112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Research community</a:t>
            </a:r>
          </a:p>
          <a:p>
            <a:pPr lvl="1"/>
            <a:r>
              <a:rPr lang="en-US" altLang="zh-CN" dirty="0" err="1" smtClean="0"/>
              <a:t>Markerless</a:t>
            </a:r>
            <a:r>
              <a:rPr lang="en-US" altLang="zh-CN" dirty="0" smtClean="0"/>
              <a:t> motion capture</a:t>
            </a:r>
          </a:p>
          <a:p>
            <a:pPr lvl="1"/>
            <a:r>
              <a:rPr lang="en-US" altLang="zh-CN" dirty="0" smtClean="0"/>
              <a:t>Dynamic 3D reconstruction</a:t>
            </a:r>
          </a:p>
          <a:p>
            <a:pPr lvl="1"/>
            <a:r>
              <a:rPr lang="en-US" altLang="zh-CN" dirty="0" smtClean="0"/>
              <a:t>Human computer interaction</a:t>
            </a:r>
          </a:p>
          <a:p>
            <a:pPr lvl="1"/>
            <a:r>
              <a:rPr lang="en-US" altLang="zh-CN" dirty="0" smtClean="0"/>
              <a:t>······</a:t>
            </a:r>
          </a:p>
          <a:p>
            <a:endParaRPr lang="zh-CN" altLang="en-US" dirty="0"/>
          </a:p>
        </p:txBody>
      </p:sp>
      <p:pic>
        <p:nvPicPr>
          <p:cNvPr id="26" name="音频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17"/>
    </mc:Choice>
    <mc:Fallback xmlns="">
      <p:transition spd="slow" advTm="39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Previous works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6593114" cy="4481349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From multi-view RGB video</a:t>
            </a:r>
            <a:endParaRPr lang="en-US" altLang="zh-CN" dirty="0"/>
          </a:p>
          <a:p>
            <a:pPr lvl="1"/>
            <a:r>
              <a:rPr lang="en-US" altLang="zh-CN" dirty="0" smtClean="0"/>
              <a:t>Mesh </a:t>
            </a:r>
            <a:r>
              <a:rPr lang="en-US" altLang="zh-CN" dirty="0"/>
              <a:t>tracking</a:t>
            </a:r>
            <a:endParaRPr lang="en-US" altLang="zh-CN" dirty="0">
              <a:hlinkClick r:id="rId5"/>
            </a:endParaRPr>
          </a:p>
          <a:p>
            <a:pPr lvl="2"/>
            <a:r>
              <a:rPr lang="en-US" altLang="zh-CN" dirty="0" smtClean="0">
                <a:hlinkClick r:id="rId6"/>
              </a:rPr>
              <a:t>[</a:t>
            </a:r>
            <a:r>
              <a:rPr lang="en-US" altLang="zh-CN" dirty="0" err="1" smtClean="0">
                <a:hlinkClick r:id="rId6"/>
              </a:rPr>
              <a:t>Starck</a:t>
            </a:r>
            <a:r>
              <a:rPr lang="en-US" altLang="zh-CN" dirty="0" smtClean="0">
                <a:hlinkClick r:id="rId6"/>
              </a:rPr>
              <a:t> </a:t>
            </a:r>
            <a:r>
              <a:rPr lang="en-US" altLang="zh-CN" dirty="0">
                <a:hlinkClick r:id="rId6"/>
              </a:rPr>
              <a:t>et al. 2007]</a:t>
            </a:r>
            <a:r>
              <a:rPr lang="en-US" altLang="zh-CN" dirty="0"/>
              <a:t> and </a:t>
            </a:r>
            <a:r>
              <a:rPr lang="en-US" altLang="zh-CN" dirty="0">
                <a:hlinkClick r:id="rId7"/>
              </a:rPr>
              <a:t>[De </a:t>
            </a:r>
            <a:r>
              <a:rPr lang="en-US" altLang="zh-CN" dirty="0" err="1">
                <a:hlinkClick r:id="rId7"/>
              </a:rPr>
              <a:t>Aguiar</a:t>
            </a:r>
            <a:r>
              <a:rPr lang="en-US" altLang="zh-CN" dirty="0">
                <a:hlinkClick r:id="rId7"/>
              </a:rPr>
              <a:t> et al. 2008]</a:t>
            </a:r>
            <a:r>
              <a:rPr lang="en-US" altLang="zh-CN" dirty="0"/>
              <a:t> </a:t>
            </a:r>
          </a:p>
          <a:p>
            <a:pPr lvl="1"/>
            <a:r>
              <a:rPr lang="en-US" altLang="zh-CN" dirty="0" smtClean="0"/>
              <a:t>Skeleton </a:t>
            </a:r>
            <a:r>
              <a:rPr lang="en-US" altLang="zh-CN" dirty="0"/>
              <a:t>and surface</a:t>
            </a:r>
          </a:p>
          <a:p>
            <a:pPr lvl="2"/>
            <a:r>
              <a:rPr lang="en-US" altLang="zh-CN" dirty="0" smtClean="0">
                <a:hlinkClick r:id="rId5"/>
              </a:rPr>
              <a:t>[Gall et al. 2009]</a:t>
            </a:r>
            <a:r>
              <a:rPr lang="en-US" altLang="zh-CN" dirty="0" smtClean="0"/>
              <a:t> and </a:t>
            </a:r>
            <a:r>
              <a:rPr lang="en-US" altLang="zh-CN" dirty="0">
                <a:hlinkClick r:id="rId8"/>
              </a:rPr>
              <a:t>[Vlasic et al. 2008] 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Interacting characters</a:t>
            </a:r>
          </a:p>
          <a:p>
            <a:pPr lvl="2"/>
            <a:r>
              <a:rPr lang="en-US" altLang="zh-CN" dirty="0" smtClean="0">
                <a:hlinkClick r:id="rId9"/>
              </a:rPr>
              <a:t>[Liu </a:t>
            </a:r>
            <a:r>
              <a:rPr lang="en-US" altLang="zh-CN" dirty="0">
                <a:hlinkClick r:id="rId9"/>
              </a:rPr>
              <a:t>et al. 2011</a:t>
            </a:r>
            <a:r>
              <a:rPr lang="en-US" altLang="zh-CN" dirty="0" smtClean="0">
                <a:hlinkClick r:id="rId9"/>
              </a:rPr>
              <a:t>]</a:t>
            </a:r>
            <a:endParaRPr lang="en-US" altLang="zh-CN" dirty="0" smtClean="0"/>
          </a:p>
          <a:p>
            <a:r>
              <a:rPr lang="en-US" altLang="zh-CN" dirty="0" smtClean="0"/>
              <a:t>From monocular depth video</a:t>
            </a:r>
          </a:p>
          <a:p>
            <a:pPr lvl="1"/>
            <a:r>
              <a:rPr lang="en-US" altLang="zh-CN" dirty="0"/>
              <a:t>Probabilistic inference</a:t>
            </a:r>
          </a:p>
          <a:p>
            <a:pPr lvl="2"/>
            <a:r>
              <a:rPr lang="en-US" altLang="zh-CN" dirty="0">
                <a:hlinkClick r:id="rId10"/>
              </a:rPr>
              <a:t>[</a:t>
            </a:r>
            <a:r>
              <a:rPr lang="en-US" altLang="zh-CN" dirty="0" err="1">
                <a:hlinkClick r:id="rId10"/>
              </a:rPr>
              <a:t>Ganapathi</a:t>
            </a:r>
            <a:r>
              <a:rPr lang="en-US" altLang="zh-CN" dirty="0">
                <a:hlinkClick r:id="rId10"/>
              </a:rPr>
              <a:t> et al. 2010</a:t>
            </a:r>
            <a:r>
              <a:rPr lang="en-US" altLang="zh-CN" dirty="0" smtClean="0">
                <a:hlinkClick r:id="rId10"/>
              </a:rPr>
              <a:t>]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Body part recognition</a:t>
            </a:r>
            <a:endParaRPr lang="en-US" altLang="zh-CN" dirty="0" smtClean="0">
              <a:hlinkClick r:id="rId11"/>
            </a:endParaRPr>
          </a:p>
          <a:p>
            <a:pPr lvl="2"/>
            <a:r>
              <a:rPr lang="en-US" altLang="zh-CN" dirty="0" smtClean="0">
                <a:hlinkClick r:id="rId11"/>
              </a:rPr>
              <a:t>[</a:t>
            </a:r>
            <a:r>
              <a:rPr lang="en-US" altLang="zh-CN" dirty="0" err="1" smtClean="0">
                <a:hlinkClick r:id="rId11"/>
              </a:rPr>
              <a:t>Shotton</a:t>
            </a:r>
            <a:r>
              <a:rPr lang="en-US" altLang="zh-CN" dirty="0" smtClean="0">
                <a:hlinkClick r:id="rId11"/>
              </a:rPr>
              <a:t> </a:t>
            </a:r>
            <a:r>
              <a:rPr lang="en-US" altLang="zh-CN" dirty="0">
                <a:hlinkClick r:id="rId11"/>
              </a:rPr>
              <a:t>et al. 2011</a:t>
            </a:r>
            <a:r>
              <a:rPr lang="en-US" altLang="zh-CN" dirty="0" smtClean="0">
                <a:hlinkClick r:id="rId11"/>
              </a:rPr>
              <a:t>]</a:t>
            </a:r>
            <a:endParaRPr lang="en-US" altLang="zh-CN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t="50000" r="49603" b="26070"/>
          <a:stretch>
            <a:fillRect/>
          </a:stretch>
        </p:blipFill>
        <p:spPr bwMode="auto">
          <a:xfrm>
            <a:off x="6950805" y="4271692"/>
            <a:ext cx="4629475" cy="203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9556" r="14629" b="52592"/>
          <a:stretch>
            <a:fillRect/>
          </a:stretch>
        </p:blipFill>
        <p:spPr bwMode="auto">
          <a:xfrm>
            <a:off x="7069058" y="3208103"/>
            <a:ext cx="4532897" cy="106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94" y="1786689"/>
            <a:ext cx="4441599" cy="124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接连接符 9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42535" y="2263828"/>
            <a:ext cx="5757061" cy="523220"/>
          </a:xfrm>
          <a:prstGeom prst="rect">
            <a:avLst/>
          </a:prstGeom>
          <a:solidFill>
            <a:srgbClr val="C00000">
              <a:alpha val="9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Complex and expensive studio setting 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2534" y="4689168"/>
            <a:ext cx="5757061" cy="523220"/>
          </a:xfrm>
          <a:prstGeom prst="rect">
            <a:avLst/>
          </a:prstGeom>
          <a:solidFill>
            <a:srgbClr val="C00000">
              <a:alpha val="90000"/>
            </a:srgbClr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Only limited frontal </a:t>
            </a:r>
            <a:r>
              <a:rPr lang="en-US" altLang="zh-CN" sz="2800" dirty="0">
                <a:solidFill>
                  <a:schemeClr val="bg1"/>
                </a:solidFill>
              </a:rPr>
              <a:t>pose </a:t>
            </a:r>
            <a:r>
              <a:rPr lang="en-US" altLang="zh-CN" sz="2800" dirty="0" smtClean="0">
                <a:solidFill>
                  <a:schemeClr val="bg1"/>
                </a:solidFill>
              </a:rPr>
              <a:t>estimation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49" name="音频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4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03"/>
    </mc:Choice>
    <mc:Fallback xmlns="">
      <p:transition spd="slow" advTm="7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Motivation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An </a:t>
            </a:r>
            <a:r>
              <a:rPr lang="en-US" altLang="zh-CN" dirty="0"/>
              <a:t>end-to-end </a:t>
            </a:r>
            <a:r>
              <a:rPr lang="en-US" altLang="zh-CN" b="1" dirty="0" smtClean="0"/>
              <a:t>full-pose </a:t>
            </a:r>
            <a:r>
              <a:rPr lang="en-US" altLang="zh-CN" dirty="0" smtClean="0"/>
              <a:t>performance </a:t>
            </a:r>
            <a:r>
              <a:rPr lang="en-US" altLang="zh-CN" dirty="0"/>
              <a:t>capture system </a:t>
            </a:r>
            <a:r>
              <a:rPr lang="en-US" altLang="zh-CN" dirty="0" smtClean="0"/>
              <a:t>using </a:t>
            </a:r>
            <a:r>
              <a:rPr lang="en-US" altLang="zh-CN" b="1" dirty="0" smtClean="0"/>
              <a:t>multiple handheld Kinects</a:t>
            </a:r>
            <a:r>
              <a:rPr lang="en-US" altLang="zh-CN" dirty="0" smtClean="0"/>
              <a:t> which is </a:t>
            </a:r>
            <a:r>
              <a:rPr lang="en-US" altLang="zh-CN" b="1" dirty="0" smtClean="0"/>
              <a:t>accurate</a:t>
            </a:r>
            <a:r>
              <a:rPr lang="en-US" altLang="zh-CN" dirty="0" smtClean="0"/>
              <a:t>, </a:t>
            </a:r>
            <a:r>
              <a:rPr lang="en-US" altLang="zh-CN" b="1" dirty="0" smtClean="0"/>
              <a:t>robust</a:t>
            </a:r>
            <a:r>
              <a:rPr lang="en-US" altLang="zh-CN" dirty="0" smtClean="0"/>
              <a:t>, </a:t>
            </a:r>
            <a:r>
              <a:rPr lang="en-US" altLang="zh-CN" b="1" dirty="0" smtClean="0"/>
              <a:t>practical</a:t>
            </a:r>
            <a:r>
              <a:rPr lang="en-US" altLang="zh-CN" dirty="0" smtClean="0"/>
              <a:t> and </a:t>
            </a:r>
            <a:r>
              <a:rPr lang="en-US" altLang="zh-CN" b="1" dirty="0" smtClean="0"/>
              <a:t>low-cost</a:t>
            </a:r>
            <a:r>
              <a:rPr lang="en-US" altLang="zh-CN" dirty="0" smtClean="0"/>
              <a:t>!!!</a:t>
            </a:r>
          </a:p>
          <a:p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136825"/>
              </p:ext>
            </p:extLst>
          </p:nvPr>
        </p:nvGraphicFramePr>
        <p:xfrm>
          <a:off x="914449" y="2916328"/>
          <a:ext cx="10026887" cy="310070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503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5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07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272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Capture environment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Algorithm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1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Limitation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CN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27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Breakthrough</a:t>
                      </a:r>
                      <a:endParaRPr lang="zh-CN" alt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/>
          <a:srcRect l="11836" t="20660" r="40726" b="17708"/>
          <a:stretch/>
        </p:blipFill>
        <p:spPr>
          <a:xfrm>
            <a:off x="5261229" y="4776038"/>
            <a:ext cx="1589824" cy="1161291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29" y="3375113"/>
            <a:ext cx="1589824" cy="1252361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9155" y="3375113"/>
            <a:ext cx="1019913" cy="125236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/>
          <a:srcRect l="52793" t="57483" r="30291" b="6515"/>
          <a:stretch/>
        </p:blipFill>
        <p:spPr>
          <a:xfrm>
            <a:off x="9819155" y="4776038"/>
            <a:ext cx="1024856" cy="116244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13964" y="3555924"/>
            <a:ext cx="3408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Strictly controlled Lab setting</a:t>
            </a:r>
          </a:p>
          <a:p>
            <a:r>
              <a:rPr lang="en-US" altLang="zh-CN" dirty="0"/>
              <a:t>10+ calibrated cameras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413964" y="4976634"/>
            <a:ext cx="2742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dirty="0"/>
              <a:t>General indoor scene</a:t>
            </a:r>
          </a:p>
          <a:p>
            <a:pPr>
              <a:defRPr/>
            </a:pPr>
            <a:r>
              <a:rPr lang="en-US" altLang="zh-CN" dirty="0"/>
              <a:t>3 freely handheld Kinects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934200" y="3536874"/>
            <a:ext cx="321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Articulated template tracking</a:t>
            </a:r>
          </a:p>
          <a:p>
            <a:r>
              <a:rPr lang="en-US" altLang="zh-CN" dirty="0"/>
              <a:t>using 2D image silhouette </a:t>
            </a:r>
          </a:p>
          <a:p>
            <a:r>
              <a:rPr lang="en-US" altLang="zh-CN" dirty="0"/>
              <a:t>and feature</a:t>
            </a:r>
          </a:p>
          <a:p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6934200" y="4900434"/>
            <a:ext cx="3028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Simultaneously motion </a:t>
            </a:r>
          </a:p>
          <a:p>
            <a:r>
              <a:rPr lang="en-US" altLang="zh-CN" dirty="0"/>
              <a:t>reconstruction and Kinect </a:t>
            </a:r>
          </a:p>
          <a:p>
            <a:r>
              <a:rPr lang="en-US" altLang="zh-CN" dirty="0"/>
              <a:t>localization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4" name="下箭头 13"/>
          <p:cNvSpPr/>
          <p:nvPr/>
        </p:nvSpPr>
        <p:spPr>
          <a:xfrm>
            <a:off x="8124825" y="4479254"/>
            <a:ext cx="200025" cy="41971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3505200" y="4488779"/>
            <a:ext cx="200025" cy="41971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pic>
        <p:nvPicPr>
          <p:cNvPr id="43" name="音频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4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0"/>
    </mc:Choice>
    <mc:Fallback xmlns="">
      <p:transition spd="slow" advTm="72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Our method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Estimate skeleton and surface deformation of interacting characters</a:t>
            </a:r>
          </a:p>
          <a:p>
            <a:r>
              <a:rPr lang="en-US" altLang="zh-CN" dirty="0" smtClean="0"/>
              <a:t>Jointly optimization of human pose and camera extrinsic parameters</a:t>
            </a:r>
          </a:p>
          <a:p>
            <a:r>
              <a:rPr lang="en-US" altLang="zh-CN" dirty="0" smtClean="0"/>
              <a:t>Can deal with fast and complex motion with frequent physical contact</a:t>
            </a:r>
          </a:p>
          <a:p>
            <a:r>
              <a:rPr lang="en-US" altLang="zh-CN" dirty="0" smtClean="0"/>
              <a:t>Input:</a:t>
            </a:r>
          </a:p>
          <a:p>
            <a:endParaRPr lang="en-US" altLang="zh-CN" dirty="0" smtClean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22053" t="22094" r="55168" b="13086"/>
          <a:stretch/>
        </p:blipFill>
        <p:spPr>
          <a:xfrm>
            <a:off x="5486402" y="4001294"/>
            <a:ext cx="1333498" cy="2022301"/>
          </a:xfrm>
          <a:prstGeom prst="rect">
            <a:avLst/>
          </a:prstGeom>
        </p:spPr>
      </p:pic>
      <p:grpSp>
        <p:nvGrpSpPr>
          <p:cNvPr id="5" name="Group 14"/>
          <p:cNvGrpSpPr/>
          <p:nvPr/>
        </p:nvGrpSpPr>
        <p:grpSpPr>
          <a:xfrm>
            <a:off x="1756165" y="4001294"/>
            <a:ext cx="2635531" cy="2013140"/>
            <a:chOff x="724018" y="4263102"/>
            <a:chExt cx="2384089" cy="1800000"/>
          </a:xfrm>
        </p:grpSpPr>
        <p:pic>
          <p:nvPicPr>
            <p:cNvPr id="6" name="Picture 4" descr="skel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4018" y="4263102"/>
              <a:ext cx="114128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4" descr="3.bmp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51534" y="4263102"/>
              <a:ext cx="956573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44832" t="22094" r="32389" b="13086"/>
          <a:stretch/>
        </p:blipFill>
        <p:spPr>
          <a:xfrm>
            <a:off x="7086600" y="4001294"/>
            <a:ext cx="1333500" cy="20223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67481" t="22094" r="9747" b="13086"/>
          <a:stretch/>
        </p:blipFill>
        <p:spPr>
          <a:xfrm>
            <a:off x="8686800" y="4001294"/>
            <a:ext cx="1333072" cy="202230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02165" y="6023595"/>
            <a:ext cx="346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Initial mesh and skeleton model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172202" y="6023595"/>
            <a:ext cx="3463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Multi-view depth and RGB images</a:t>
            </a:r>
            <a:endParaRPr lang="zh-CN" altLang="en-US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pic>
        <p:nvPicPr>
          <p:cNvPr id="21" name="音频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0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2"/>
    </mc:Choice>
    <mc:Fallback xmlns="">
      <p:transition spd="slow" advTm="3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/>
          <a:srcRect l="50446" t="57483" r="28582" b="6515"/>
          <a:stretch/>
        </p:blipFill>
        <p:spPr>
          <a:xfrm>
            <a:off x="4210783" y="3402841"/>
            <a:ext cx="1454694" cy="133089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Algorithm overview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172022" y="1690688"/>
            <a:ext cx="420370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Point cloud space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747322" y="1690688"/>
            <a:ext cx="4203700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Model space</a:t>
            </a:r>
            <a:endParaRPr lang="zh-CN" altLang="en-US" dirty="0"/>
          </a:p>
        </p:txBody>
      </p:sp>
      <p:sp>
        <p:nvSpPr>
          <p:cNvPr id="8" name="等于号 7"/>
          <p:cNvSpPr/>
          <p:nvPr/>
        </p:nvSpPr>
        <p:spPr>
          <a:xfrm>
            <a:off x="5807522" y="3784600"/>
            <a:ext cx="622300" cy="444500"/>
          </a:xfrm>
          <a:prstGeom prst="mathEqual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l="22053" t="55244" r="55168" b="13086"/>
          <a:stretch/>
        </p:blipFill>
        <p:spPr>
          <a:xfrm>
            <a:off x="899401" y="2542556"/>
            <a:ext cx="1344609" cy="9962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4832" t="55041" r="32389" b="13086"/>
          <a:stretch/>
        </p:blipFill>
        <p:spPr>
          <a:xfrm>
            <a:off x="899402" y="3546475"/>
            <a:ext cx="1344610" cy="1002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l="67481" t="55041" r="9747" b="13086"/>
          <a:stretch/>
        </p:blipFill>
        <p:spPr>
          <a:xfrm>
            <a:off x="885858" y="4540870"/>
            <a:ext cx="1344179" cy="1002680"/>
          </a:xfrm>
          <a:prstGeom prst="rect">
            <a:avLst/>
          </a:prstGeom>
        </p:spPr>
      </p:pic>
      <p:sp>
        <p:nvSpPr>
          <p:cNvPr id="12" name="加号 11"/>
          <p:cNvSpPr/>
          <p:nvPr/>
        </p:nvSpPr>
        <p:spPr>
          <a:xfrm>
            <a:off x="2242488" y="2954215"/>
            <a:ext cx="211507" cy="241143"/>
          </a:xfrm>
          <a:prstGeom prst="mathPlu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加号 12"/>
          <p:cNvSpPr/>
          <p:nvPr/>
        </p:nvSpPr>
        <p:spPr>
          <a:xfrm>
            <a:off x="2242425" y="3932734"/>
            <a:ext cx="211507" cy="241143"/>
          </a:xfrm>
          <a:prstGeom prst="mathPlu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加号 13"/>
          <p:cNvSpPr/>
          <p:nvPr/>
        </p:nvSpPr>
        <p:spPr>
          <a:xfrm>
            <a:off x="2242425" y="4893979"/>
            <a:ext cx="211507" cy="241143"/>
          </a:xfrm>
          <a:prstGeom prst="mathPlu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2" descr="C:\Users\Administrator\Desktop\kinec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23" y="2648700"/>
            <a:ext cx="872304" cy="3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2471122" y="2954215"/>
            <a:ext cx="1099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Kinect extrinsic</a:t>
            </a:r>
          </a:p>
          <a:p>
            <a:pPr algn="ctr"/>
            <a:r>
              <a:rPr lang="en-US" altLang="zh-CN" sz="1100" dirty="0" smtClean="0"/>
              <a:t>Λ</a:t>
            </a:r>
            <a:r>
              <a:rPr lang="en-US" altLang="zh-CN" sz="1100" baseline="-25000" dirty="0" smtClean="0"/>
              <a:t>1</a:t>
            </a:r>
            <a:endParaRPr lang="zh-CN" altLang="en-US" sz="1100" baseline="-25000" dirty="0"/>
          </a:p>
        </p:txBody>
      </p:sp>
      <p:sp>
        <p:nvSpPr>
          <p:cNvPr id="18" name="矩形 17"/>
          <p:cNvSpPr/>
          <p:nvPr/>
        </p:nvSpPr>
        <p:spPr>
          <a:xfrm>
            <a:off x="2515047" y="2997200"/>
            <a:ext cx="987310" cy="387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Picture 2" descr="C:\Users\Administrator\Desktop\kinec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23" y="3627219"/>
            <a:ext cx="872304" cy="3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19"/>
          <p:cNvSpPr txBox="1"/>
          <p:nvPr/>
        </p:nvSpPr>
        <p:spPr>
          <a:xfrm>
            <a:off x="2471122" y="3932734"/>
            <a:ext cx="1099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Kinect extrinsic</a:t>
            </a:r>
          </a:p>
          <a:p>
            <a:pPr algn="ctr"/>
            <a:r>
              <a:rPr lang="en-US" altLang="zh-CN" sz="1100" dirty="0" smtClean="0"/>
              <a:t>Λ</a:t>
            </a:r>
            <a:r>
              <a:rPr lang="en-US" altLang="zh-CN" sz="1100" baseline="-25000" dirty="0" smtClean="0"/>
              <a:t>2</a:t>
            </a:r>
            <a:endParaRPr lang="zh-CN" altLang="en-US" sz="1100" baseline="-25000" dirty="0"/>
          </a:p>
        </p:txBody>
      </p:sp>
      <p:sp>
        <p:nvSpPr>
          <p:cNvPr id="21" name="矩形 20"/>
          <p:cNvSpPr/>
          <p:nvPr/>
        </p:nvSpPr>
        <p:spPr>
          <a:xfrm>
            <a:off x="2515047" y="3975718"/>
            <a:ext cx="987310" cy="387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Picture 2" descr="C:\Users\Administrator\Desktop\kinec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23" y="4599388"/>
            <a:ext cx="872304" cy="33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2471122" y="4904903"/>
            <a:ext cx="1099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Kinect extrinsic</a:t>
            </a:r>
          </a:p>
          <a:p>
            <a:pPr algn="ctr"/>
            <a:r>
              <a:rPr lang="en-US" altLang="zh-CN" sz="1100" dirty="0" smtClean="0"/>
              <a:t>Λ</a:t>
            </a:r>
            <a:r>
              <a:rPr lang="en-US" altLang="zh-CN" sz="1100" baseline="-25000" dirty="0" smtClean="0"/>
              <a:t>3</a:t>
            </a:r>
            <a:endParaRPr lang="zh-CN" altLang="en-US" sz="1100" baseline="-25000" dirty="0"/>
          </a:p>
        </p:txBody>
      </p:sp>
      <p:sp>
        <p:nvSpPr>
          <p:cNvPr id="24" name="矩形 23"/>
          <p:cNvSpPr/>
          <p:nvPr/>
        </p:nvSpPr>
        <p:spPr>
          <a:xfrm>
            <a:off x="2515047" y="4947889"/>
            <a:ext cx="987310" cy="387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右箭头 25"/>
          <p:cNvSpPr/>
          <p:nvPr/>
        </p:nvSpPr>
        <p:spPr>
          <a:xfrm>
            <a:off x="3578037" y="4001508"/>
            <a:ext cx="159030" cy="10984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755853" y="1690688"/>
            <a:ext cx="4909624" cy="4485029"/>
          </a:xfrm>
          <a:prstGeom prst="roundRect">
            <a:avLst>
              <a:gd name="adj" fmla="val 2866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流程图: 或者 31"/>
          <p:cNvSpPr/>
          <p:nvPr/>
        </p:nvSpPr>
        <p:spPr>
          <a:xfrm>
            <a:off x="3811059" y="3984991"/>
            <a:ext cx="149285" cy="142875"/>
          </a:xfrm>
          <a:prstGeom prst="flowChar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直角上箭头 32"/>
          <p:cNvSpPr/>
          <p:nvPr/>
        </p:nvSpPr>
        <p:spPr>
          <a:xfrm rot="10800000" flipH="1">
            <a:off x="3573130" y="3058712"/>
            <a:ext cx="365905" cy="842552"/>
          </a:xfrm>
          <a:prstGeom prst="bentUpArrow">
            <a:avLst>
              <a:gd name="adj1" fmla="val 12843"/>
              <a:gd name="adj2" fmla="val 13190"/>
              <a:gd name="adj3" fmla="val 2092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直角上箭头 33"/>
          <p:cNvSpPr/>
          <p:nvPr/>
        </p:nvSpPr>
        <p:spPr>
          <a:xfrm>
            <a:off x="3578036" y="4213478"/>
            <a:ext cx="355609" cy="842552"/>
          </a:xfrm>
          <a:prstGeom prst="bentUpArrow">
            <a:avLst>
              <a:gd name="adj1" fmla="val 12843"/>
              <a:gd name="adj2" fmla="val 13190"/>
              <a:gd name="adj3" fmla="val 20928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>
            <a:off x="4031936" y="3994769"/>
            <a:ext cx="159030" cy="10984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连接符 36"/>
          <p:cNvCxnSpPr/>
          <p:nvPr/>
        </p:nvCxnSpPr>
        <p:spPr>
          <a:xfrm>
            <a:off x="755853" y="2060020"/>
            <a:ext cx="490962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966282" y="2164080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Depth frame</a:t>
            </a:r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2354075" y="2159083"/>
            <a:ext cx="150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Rigid transformation</a:t>
            </a:r>
            <a:endParaRPr lang="zh-CN" altLang="en-US" sz="1200" dirty="0"/>
          </a:p>
        </p:txBody>
      </p:sp>
      <p:sp>
        <p:nvSpPr>
          <p:cNvPr id="40" name="文本框 39"/>
          <p:cNvSpPr txBox="1"/>
          <p:nvPr/>
        </p:nvSpPr>
        <p:spPr>
          <a:xfrm>
            <a:off x="4274567" y="2164079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Point cloud</a:t>
            </a:r>
            <a:endParaRPr lang="zh-CN" altLang="en-US" sz="1200" dirty="0"/>
          </a:p>
        </p:txBody>
      </p:sp>
      <p:sp>
        <p:nvSpPr>
          <p:cNvPr id="46" name="加号 45"/>
          <p:cNvSpPr/>
          <p:nvPr/>
        </p:nvSpPr>
        <p:spPr>
          <a:xfrm>
            <a:off x="9964131" y="3072329"/>
            <a:ext cx="211507" cy="241143"/>
          </a:xfrm>
          <a:prstGeom prst="mathPl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加号 46"/>
          <p:cNvSpPr/>
          <p:nvPr/>
        </p:nvSpPr>
        <p:spPr>
          <a:xfrm>
            <a:off x="9958102" y="4641546"/>
            <a:ext cx="211507" cy="241143"/>
          </a:xfrm>
          <a:prstGeom prst="mathPlus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8687186" y="3172186"/>
            <a:ext cx="1273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Pose configuration</a:t>
            </a:r>
          </a:p>
          <a:p>
            <a:pPr algn="ctr"/>
            <a:r>
              <a:rPr lang="el-GR" altLang="zh-CN" sz="1100" dirty="0" smtClean="0"/>
              <a:t>χ</a:t>
            </a:r>
            <a:r>
              <a:rPr lang="en-US" altLang="zh-CN" sz="1100" baseline="-25000" dirty="0" smtClean="0"/>
              <a:t>1</a:t>
            </a:r>
            <a:endParaRPr lang="zh-CN" altLang="en-US" sz="1100" baseline="-25000" dirty="0"/>
          </a:p>
        </p:txBody>
      </p:sp>
      <p:sp>
        <p:nvSpPr>
          <p:cNvPr id="51" name="矩形 50"/>
          <p:cNvSpPr/>
          <p:nvPr/>
        </p:nvSpPr>
        <p:spPr>
          <a:xfrm>
            <a:off x="8731111" y="3215171"/>
            <a:ext cx="1153110" cy="38790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/>
        </p:nvSpPr>
        <p:spPr>
          <a:xfrm>
            <a:off x="8687187" y="4748589"/>
            <a:ext cx="12732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Pose configuration</a:t>
            </a:r>
          </a:p>
          <a:p>
            <a:pPr algn="ctr"/>
            <a:r>
              <a:rPr lang="el-GR" altLang="zh-CN" sz="1100" dirty="0" smtClean="0"/>
              <a:t>χ</a:t>
            </a:r>
            <a:r>
              <a:rPr lang="en-US" altLang="zh-CN" sz="1100" baseline="-25000" dirty="0" smtClean="0"/>
              <a:t>2</a:t>
            </a:r>
            <a:endParaRPr lang="zh-CN" altLang="en-US" sz="1100" baseline="-25000" dirty="0"/>
          </a:p>
        </p:txBody>
      </p:sp>
      <p:sp>
        <p:nvSpPr>
          <p:cNvPr id="54" name="矩形 53"/>
          <p:cNvSpPr/>
          <p:nvPr/>
        </p:nvSpPr>
        <p:spPr>
          <a:xfrm>
            <a:off x="8731111" y="4791574"/>
            <a:ext cx="1153111" cy="38790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圆角矩形 58"/>
          <p:cNvSpPr/>
          <p:nvPr/>
        </p:nvSpPr>
        <p:spPr>
          <a:xfrm>
            <a:off x="6571867" y="1690219"/>
            <a:ext cx="4909624" cy="4485029"/>
          </a:xfrm>
          <a:prstGeom prst="roundRect">
            <a:avLst>
              <a:gd name="adj" fmla="val 2866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流程图: 或者 59"/>
          <p:cNvSpPr/>
          <p:nvPr/>
        </p:nvSpPr>
        <p:spPr>
          <a:xfrm>
            <a:off x="8244287" y="3997691"/>
            <a:ext cx="149285" cy="142875"/>
          </a:xfrm>
          <a:prstGeom prst="flowChartOr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4" name="直接连接符 63"/>
          <p:cNvCxnSpPr/>
          <p:nvPr/>
        </p:nvCxnSpPr>
        <p:spPr>
          <a:xfrm>
            <a:off x="6571867" y="2059551"/>
            <a:ext cx="490962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文本框 64"/>
          <p:cNvSpPr txBox="1"/>
          <p:nvPr/>
        </p:nvSpPr>
        <p:spPr>
          <a:xfrm>
            <a:off x="6782296" y="2163611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Mesh vertex</a:t>
            </a:r>
            <a:endParaRPr lang="zh-CN" altLang="en-US" sz="1200" dirty="0"/>
          </a:p>
        </p:txBody>
      </p:sp>
      <p:sp>
        <p:nvSpPr>
          <p:cNvPr id="66" name="文本框 65"/>
          <p:cNvSpPr txBox="1"/>
          <p:nvPr/>
        </p:nvSpPr>
        <p:spPr>
          <a:xfrm>
            <a:off x="8383685" y="2159082"/>
            <a:ext cx="1503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Linear blend skinning</a:t>
            </a:r>
            <a:endParaRPr lang="zh-CN" altLang="en-US" sz="1200" dirty="0"/>
          </a:p>
        </p:txBody>
      </p:sp>
      <p:sp>
        <p:nvSpPr>
          <p:cNvPr id="67" name="文本框 66"/>
          <p:cNvSpPr txBox="1"/>
          <p:nvPr/>
        </p:nvSpPr>
        <p:spPr>
          <a:xfrm>
            <a:off x="9868881" y="2159081"/>
            <a:ext cx="1598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/>
              <a:t>Mesh from last frame</a:t>
            </a:r>
            <a:endParaRPr lang="zh-CN" altLang="en-US" sz="1200" dirty="0"/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 rotWithShape="1">
          <a:blip r:embed="rId8"/>
          <a:srcRect l="71376" t="45330" r="9736" b="20329"/>
          <a:stretch/>
        </p:blipFill>
        <p:spPr>
          <a:xfrm>
            <a:off x="6721091" y="3475371"/>
            <a:ext cx="1224546" cy="1186575"/>
          </a:xfrm>
          <a:prstGeom prst="rect">
            <a:avLst/>
          </a:prstGeom>
        </p:spPr>
      </p:pic>
      <p:sp>
        <p:nvSpPr>
          <p:cNvPr id="69" name="右箭头 68"/>
          <p:cNvSpPr/>
          <p:nvPr/>
        </p:nvSpPr>
        <p:spPr>
          <a:xfrm rot="10800000">
            <a:off x="8004391" y="4007469"/>
            <a:ext cx="159030" cy="109843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293729" y="5715330"/>
            <a:ext cx="532131" cy="48028"/>
            <a:chOff x="959907" y="5715330"/>
            <a:chExt cx="532131" cy="48028"/>
          </a:xfrm>
        </p:grpSpPr>
        <p:sp>
          <p:nvSpPr>
            <p:cNvPr id="70" name="椭圆 69"/>
            <p:cNvSpPr/>
            <p:nvPr/>
          </p:nvSpPr>
          <p:spPr>
            <a:xfrm>
              <a:off x="1153953" y="5715331"/>
              <a:ext cx="50007" cy="4571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1249979" y="5717090"/>
              <a:ext cx="50007" cy="4571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1346005" y="5715331"/>
              <a:ext cx="50007" cy="4571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1442031" y="5717639"/>
              <a:ext cx="50007" cy="4571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1057927" y="5715331"/>
              <a:ext cx="50007" cy="4571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959907" y="5715330"/>
              <a:ext cx="50007" cy="4571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3" name="Picture 4" descr="skel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45810" y="4226178"/>
            <a:ext cx="679591" cy="108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24" descr="3.bmp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245810" y="2570069"/>
            <a:ext cx="681862" cy="129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直角上箭头 76"/>
          <p:cNvSpPr/>
          <p:nvPr/>
        </p:nvSpPr>
        <p:spPr>
          <a:xfrm flipH="1">
            <a:off x="8272702" y="4186577"/>
            <a:ext cx="365905" cy="610550"/>
          </a:xfrm>
          <a:prstGeom prst="bentUpArrow">
            <a:avLst>
              <a:gd name="adj1" fmla="val 12843"/>
              <a:gd name="adj2" fmla="val 13190"/>
              <a:gd name="adj3" fmla="val 2092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直角上箭头 77"/>
          <p:cNvSpPr/>
          <p:nvPr/>
        </p:nvSpPr>
        <p:spPr>
          <a:xfrm rot="10800000">
            <a:off x="8273900" y="3168133"/>
            <a:ext cx="355609" cy="777301"/>
          </a:xfrm>
          <a:prstGeom prst="bentUpArrow">
            <a:avLst>
              <a:gd name="adj1" fmla="val 12843"/>
              <a:gd name="adj2" fmla="val 13190"/>
              <a:gd name="adj3" fmla="val 20928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" t="17518" r="44901" b="4420"/>
          <a:stretch/>
        </p:blipFill>
        <p:spPr>
          <a:xfrm>
            <a:off x="9096054" y="3894180"/>
            <a:ext cx="576661" cy="85495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26647" r="1625" b="15723"/>
          <a:stretch/>
        </p:blipFill>
        <p:spPr>
          <a:xfrm>
            <a:off x="8957771" y="2508934"/>
            <a:ext cx="676304" cy="667206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10310490" y="5715330"/>
            <a:ext cx="532131" cy="48028"/>
            <a:chOff x="959907" y="5715330"/>
            <a:chExt cx="532131" cy="48028"/>
          </a:xfrm>
          <a:solidFill>
            <a:schemeClr val="accent2"/>
          </a:solidFill>
        </p:grpSpPr>
        <p:sp>
          <p:nvSpPr>
            <p:cNvPr id="84" name="椭圆 83"/>
            <p:cNvSpPr/>
            <p:nvPr/>
          </p:nvSpPr>
          <p:spPr>
            <a:xfrm>
              <a:off x="1153953" y="5715331"/>
              <a:ext cx="50007" cy="45719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1249979" y="5717090"/>
              <a:ext cx="50007" cy="45719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1346005" y="5715331"/>
              <a:ext cx="50007" cy="45719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1442031" y="5717639"/>
              <a:ext cx="50007" cy="45719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1057927" y="5715331"/>
              <a:ext cx="50007" cy="45719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959907" y="5715330"/>
              <a:ext cx="50007" cy="45719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圆角矩形 89"/>
          <p:cNvSpPr/>
          <p:nvPr/>
        </p:nvSpPr>
        <p:spPr>
          <a:xfrm>
            <a:off x="2458423" y="2542556"/>
            <a:ext cx="1082190" cy="3000994"/>
          </a:xfrm>
          <a:prstGeom prst="roundRect">
            <a:avLst>
              <a:gd name="adj" fmla="val 8003"/>
            </a:avLst>
          </a:prstGeom>
          <a:solidFill>
            <a:srgbClr val="C00000">
              <a:alpha val="5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圆角矩形 90"/>
          <p:cNvSpPr/>
          <p:nvPr/>
        </p:nvSpPr>
        <p:spPr>
          <a:xfrm>
            <a:off x="8682530" y="2508933"/>
            <a:ext cx="1249317" cy="3047992"/>
          </a:xfrm>
          <a:prstGeom prst="roundRect">
            <a:avLst>
              <a:gd name="adj" fmla="val 8003"/>
            </a:avLst>
          </a:prstGeom>
          <a:solidFill>
            <a:srgbClr val="C00000">
              <a:alpha val="5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938130" y="6328925"/>
            <a:ext cx="2476500" cy="36933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Parameters to be solved</a:t>
            </a:r>
            <a:endParaRPr lang="zh-CN" altLang="en-US" dirty="0">
              <a:solidFill>
                <a:srgbClr val="C00000"/>
              </a:solidFill>
            </a:endParaRPr>
          </a:p>
        </p:txBody>
      </p:sp>
      <p:sp>
        <p:nvSpPr>
          <p:cNvPr id="31" name="直角上箭头 30"/>
          <p:cNvSpPr/>
          <p:nvPr/>
        </p:nvSpPr>
        <p:spPr>
          <a:xfrm rot="5400000">
            <a:off x="3390118" y="5174662"/>
            <a:ext cx="937261" cy="1865544"/>
          </a:xfrm>
          <a:prstGeom prst="bentUpArrow">
            <a:avLst>
              <a:gd name="adj1" fmla="val 5284"/>
              <a:gd name="adj2" fmla="val 5175"/>
              <a:gd name="adj3" fmla="val 10386"/>
            </a:avLst>
          </a:prstGeom>
          <a:solidFill>
            <a:srgbClr val="C00000">
              <a:alpha val="60000"/>
            </a:srgbClr>
          </a:solidFill>
          <a:ln w="25400">
            <a:solidFill>
              <a:srgbClr val="C0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直角上箭头 91"/>
          <p:cNvSpPr/>
          <p:nvPr/>
        </p:nvSpPr>
        <p:spPr>
          <a:xfrm rot="5400000" flipV="1">
            <a:off x="7976681" y="5212085"/>
            <a:ext cx="937261" cy="1790700"/>
          </a:xfrm>
          <a:prstGeom prst="bentUpArrow">
            <a:avLst>
              <a:gd name="adj1" fmla="val 5284"/>
              <a:gd name="adj2" fmla="val 5175"/>
              <a:gd name="adj3" fmla="val 10386"/>
            </a:avLst>
          </a:prstGeom>
          <a:solidFill>
            <a:srgbClr val="C00000">
              <a:alpha val="60000"/>
            </a:srgbClr>
          </a:solidFill>
          <a:ln w="25400">
            <a:solidFill>
              <a:srgbClr val="C0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上箭头 35"/>
          <p:cNvSpPr/>
          <p:nvPr/>
        </p:nvSpPr>
        <p:spPr>
          <a:xfrm>
            <a:off x="5987862" y="4290060"/>
            <a:ext cx="83820" cy="1885188"/>
          </a:xfrm>
          <a:prstGeom prst="upArrow">
            <a:avLst/>
          </a:prstGeom>
          <a:solidFill>
            <a:srgbClr val="C00000">
              <a:alpha val="60000"/>
            </a:srgbClr>
          </a:solidFill>
          <a:ln w="25400">
            <a:solidFill>
              <a:srgbClr val="C0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5998637" y="4378391"/>
            <a:ext cx="461665" cy="16490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C00000"/>
                </a:solidFill>
              </a:rPr>
              <a:t>Optimize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cxnSp>
        <p:nvCxnSpPr>
          <p:cNvPr id="94" name="直接连接符 93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图片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pic>
        <p:nvPicPr>
          <p:cNvPr id="58" name="音频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31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55"/>
    </mc:Choice>
    <mc:Fallback xmlns="">
      <p:transition spd="slow" advTm="53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7" grpId="0"/>
      <p:bldP spid="18" grpId="0" animBg="1"/>
      <p:bldP spid="20" grpId="0"/>
      <p:bldP spid="21" grpId="0" animBg="1"/>
      <p:bldP spid="23" grpId="0"/>
      <p:bldP spid="24" grpId="0" animBg="1"/>
      <p:bldP spid="26" grpId="0" animBg="1"/>
      <p:bldP spid="32" grpId="0" animBg="1"/>
      <p:bldP spid="33" grpId="0" animBg="1"/>
      <p:bldP spid="34" grpId="0" animBg="1"/>
      <p:bldP spid="35" grpId="0" animBg="1"/>
      <p:bldP spid="39" grpId="0"/>
      <p:bldP spid="40" grpId="0"/>
      <p:bldP spid="46" grpId="0" animBg="1"/>
      <p:bldP spid="47" grpId="0" animBg="1"/>
      <p:bldP spid="50" grpId="0"/>
      <p:bldP spid="51" grpId="0" animBg="1"/>
      <p:bldP spid="53" grpId="0"/>
      <p:bldP spid="54" grpId="0" animBg="1"/>
      <p:bldP spid="60" grpId="0" animBg="1"/>
      <p:bldP spid="65" grpId="0"/>
      <p:bldP spid="66" grpId="0"/>
      <p:bldP spid="69" grpId="0" animBg="1"/>
      <p:bldP spid="77" grpId="0" animBg="1"/>
      <p:bldP spid="78" grpId="0" animBg="1"/>
      <p:bldP spid="90" grpId="0" animBg="1"/>
      <p:bldP spid="91" grpId="0" animBg="1"/>
      <p:bldP spid="27" grpId="0" animBg="1"/>
      <p:bldP spid="31" grpId="0" animBg="1"/>
      <p:bldP spid="92" grpId="0" animBg="1"/>
      <p:bldP spid="36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Joint Optimization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/>
          <a:srcRect l="13690" t="36630" r="2660" b="50183"/>
          <a:stretch/>
        </p:blipFill>
        <p:spPr>
          <a:xfrm>
            <a:off x="838200" y="1825625"/>
            <a:ext cx="108839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5237139" y="704740"/>
                <a:ext cx="26797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pose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configuration</m:t>
                      </m:r>
                    </m:oMath>
                  </m:oMathPara>
                </a14:m>
                <a:endParaRPr lang="en-US" altLang="zh-CN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Kinect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extrinsic</m:t>
                      </m:r>
                    </m:oMath>
                  </m:oMathPara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139" y="704740"/>
                <a:ext cx="2679700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789839" y="704740"/>
                <a:ext cx="3086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Χ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Linear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blend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skining</m:t>
                      </m:r>
                    </m:oMath>
                  </m:oMathPara>
                </a14:m>
                <a:endParaRPr lang="en-US" altLang="zh-CN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Rigid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transformation</m:t>
                      </m:r>
                    </m:oMath>
                  </m:oMathPara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839" y="704740"/>
                <a:ext cx="3086100" cy="646331"/>
              </a:xfrm>
              <a:prstGeom prst="rect">
                <a:avLst/>
              </a:prstGeom>
              <a:blipFill rotWithShape="0">
                <a:blip r:embed="rId8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 12"/>
          <p:cNvSpPr/>
          <p:nvPr/>
        </p:nvSpPr>
        <p:spPr>
          <a:xfrm>
            <a:off x="3245476" y="1825625"/>
            <a:ext cx="2010713" cy="914400"/>
          </a:xfrm>
          <a:prstGeom prst="roundRect">
            <a:avLst>
              <a:gd name="adj" fmla="val 7436"/>
            </a:avLst>
          </a:prstGeom>
          <a:solidFill>
            <a:schemeClr val="accent1">
              <a:alpha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841633" y="1819715"/>
            <a:ext cx="1559418" cy="914400"/>
          </a:xfrm>
          <a:prstGeom prst="roundRect">
            <a:avLst>
              <a:gd name="adj" fmla="val 7436"/>
            </a:avLst>
          </a:prstGeom>
          <a:solidFill>
            <a:srgbClr val="C00000">
              <a:alpha val="4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9927732" y="1819715"/>
            <a:ext cx="1607043" cy="914400"/>
          </a:xfrm>
          <a:prstGeom prst="roundRect">
            <a:avLst>
              <a:gd name="adj" fmla="val 7436"/>
            </a:avLst>
          </a:prstGeom>
          <a:solidFill>
            <a:schemeClr val="accent4">
              <a:alpha val="4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2011680" y="2874963"/>
            <a:ext cx="3244508" cy="1654248"/>
          </a:xfrm>
          <a:prstGeom prst="roundRect">
            <a:avLst>
              <a:gd name="adj" fmla="val 7436"/>
            </a:avLst>
          </a:prstGeom>
          <a:solidFill>
            <a:schemeClr val="accent1">
              <a:alpha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074077" y="2874962"/>
            <a:ext cx="307469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Joint motion capture term</a:t>
            </a:r>
          </a:p>
          <a:p>
            <a:endParaRPr lang="en-US" altLang="zh-CN" dirty="0" smtClean="0"/>
          </a:p>
          <a:p>
            <a:r>
              <a:rPr lang="en-US" altLang="zh-CN" sz="1600" dirty="0" smtClean="0"/>
              <a:t>Minimize the distance between </a:t>
            </a:r>
            <a:r>
              <a:rPr lang="en-US" altLang="zh-CN" sz="1600" b="1" dirty="0" smtClean="0"/>
              <a:t>transformed Kinect point</a:t>
            </a:r>
            <a:r>
              <a:rPr lang="en-US" altLang="zh-CN" sz="1600" dirty="0" smtClean="0"/>
              <a:t> and </a:t>
            </a:r>
            <a:r>
              <a:rPr lang="en-US" altLang="zh-CN" sz="1600" b="1" dirty="0" smtClean="0"/>
              <a:t>deformed body vertex</a:t>
            </a:r>
          </a:p>
          <a:p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/>
          <a:srcRect l="38395" t="21242" r="23762" b="8765"/>
          <a:stretch/>
        </p:blipFill>
        <p:spPr>
          <a:xfrm>
            <a:off x="248502" y="2901687"/>
            <a:ext cx="1631853" cy="1608541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2011680" y="3263705"/>
            <a:ext cx="324450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圆角矩形 20"/>
          <p:cNvSpPr/>
          <p:nvPr/>
        </p:nvSpPr>
        <p:spPr>
          <a:xfrm>
            <a:off x="5553505" y="2874962"/>
            <a:ext cx="2847545" cy="1654248"/>
          </a:xfrm>
          <a:prstGeom prst="roundRect">
            <a:avLst>
              <a:gd name="adj" fmla="val 7436"/>
            </a:avLst>
          </a:prstGeom>
          <a:solidFill>
            <a:srgbClr val="C00000">
              <a:alpha val="4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660918" y="2886341"/>
            <a:ext cx="261543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Ground regular term</a:t>
            </a:r>
          </a:p>
          <a:p>
            <a:endParaRPr lang="en-US" altLang="zh-CN" dirty="0" smtClean="0"/>
          </a:p>
          <a:p>
            <a:r>
              <a:rPr lang="en-US" altLang="zh-CN" sz="1600" dirty="0" smtClean="0"/>
              <a:t>Register </a:t>
            </a:r>
            <a:r>
              <a:rPr lang="en-US" altLang="zh-CN" sz="1600" b="1" dirty="0" smtClean="0"/>
              <a:t>Kinect point </a:t>
            </a:r>
            <a:r>
              <a:rPr lang="en-US" altLang="zh-CN" sz="1600" dirty="0" smtClean="0"/>
              <a:t>with </a:t>
            </a:r>
            <a:r>
              <a:rPr lang="en-US" altLang="zh-CN" sz="1600" b="1" dirty="0" smtClean="0"/>
              <a:t>ground plane model</a:t>
            </a:r>
          </a:p>
          <a:p>
            <a:endParaRPr lang="zh-CN" altLang="en-US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5553506" y="3263704"/>
            <a:ext cx="2847545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8681081" y="2869564"/>
            <a:ext cx="2847545" cy="1654248"/>
          </a:xfrm>
          <a:prstGeom prst="roundRect">
            <a:avLst>
              <a:gd name="adj" fmla="val 7436"/>
            </a:avLst>
          </a:prstGeom>
          <a:solidFill>
            <a:schemeClr val="accent4">
              <a:alpha val="4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8788494" y="2880943"/>
            <a:ext cx="26154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SIFT regular term</a:t>
            </a:r>
          </a:p>
          <a:p>
            <a:endParaRPr lang="en-US" altLang="zh-CN" dirty="0" smtClean="0"/>
          </a:p>
          <a:p>
            <a:r>
              <a:rPr lang="en-US" altLang="zh-CN" sz="1600" dirty="0" smtClean="0"/>
              <a:t>Register </a:t>
            </a:r>
            <a:r>
              <a:rPr lang="en-US" altLang="zh-CN" sz="1600" b="1" dirty="0" smtClean="0"/>
              <a:t>SIFT feature </a:t>
            </a:r>
            <a:r>
              <a:rPr lang="en-US" altLang="zh-CN" sz="1600" dirty="0" smtClean="0"/>
              <a:t>from </a:t>
            </a:r>
            <a:r>
              <a:rPr lang="en-US" altLang="zh-CN" sz="1600" b="1" dirty="0" smtClean="0"/>
              <a:t>current frame </a:t>
            </a:r>
            <a:r>
              <a:rPr lang="en-US" altLang="zh-CN" sz="1600" dirty="0" smtClean="0"/>
              <a:t>with those from </a:t>
            </a:r>
            <a:r>
              <a:rPr lang="en-US" altLang="zh-CN" sz="1600" b="1" dirty="0" smtClean="0"/>
              <a:t>previous frame</a:t>
            </a:r>
          </a:p>
          <a:p>
            <a:endParaRPr lang="zh-CN" altLang="en-US" dirty="0"/>
          </a:p>
        </p:txBody>
      </p:sp>
      <p:cxnSp>
        <p:nvCxnSpPr>
          <p:cNvPr id="28" name="直接连接符 27"/>
          <p:cNvCxnSpPr/>
          <p:nvPr/>
        </p:nvCxnSpPr>
        <p:spPr>
          <a:xfrm>
            <a:off x="8681081" y="3263705"/>
            <a:ext cx="2847545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/>
              <p:cNvSpPr txBox="1"/>
              <p:nvPr/>
            </p:nvSpPr>
            <p:spPr>
              <a:xfrm>
                <a:off x="942534" y="4660589"/>
                <a:ext cx="68822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 smtClean="0"/>
                  <a:t>Linearization of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Χ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altLang="zh-CN" sz="2400" dirty="0" smtClean="0"/>
                  <a:t> using </a:t>
                </a:r>
                <a:r>
                  <a:rPr lang="en-US" altLang="zh-CN" sz="2400" dirty="0" err="1" smtClean="0"/>
                  <a:t>expontential</a:t>
                </a:r>
                <a:r>
                  <a:rPr lang="en-US" altLang="zh-CN" sz="2400" dirty="0" smtClean="0"/>
                  <a:t> map</a:t>
                </a:r>
              </a:p>
            </p:txBody>
          </p:sp>
        </mc:Choice>
        <mc:Fallback xmlns="">
          <p:sp>
            <p:nvSpPr>
              <p:cNvPr id="31" name="文本框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534" y="4660589"/>
                <a:ext cx="6882254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417" t="-10667" b="-30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1"/>
          <a:srcRect l="22970" t="56949" r="73330" b="18301"/>
          <a:stretch/>
        </p:blipFill>
        <p:spPr>
          <a:xfrm>
            <a:off x="4582215" y="5071664"/>
            <a:ext cx="275078" cy="98074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/>
          <a:srcRect l="43629" t="71704" r="23866" b="14285"/>
          <a:stretch/>
        </p:blipFill>
        <p:spPr>
          <a:xfrm>
            <a:off x="6555215" y="5309045"/>
            <a:ext cx="2276366" cy="5229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11"/>
          <a:srcRect l="26414" t="56949" r="18789" b="18301"/>
          <a:stretch/>
        </p:blipFill>
        <p:spPr>
          <a:xfrm>
            <a:off x="446689" y="5056402"/>
            <a:ext cx="4074189" cy="980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1"/>
          <a:srcRect l="11581" t="56949" r="77286" b="18301"/>
          <a:stretch/>
        </p:blipFill>
        <p:spPr>
          <a:xfrm>
            <a:off x="4823455" y="5056402"/>
            <a:ext cx="827788" cy="98074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2"/>
          <a:srcRect l="20205" t="71704" r="71609" b="14285"/>
          <a:stretch/>
        </p:blipFill>
        <p:spPr>
          <a:xfrm>
            <a:off x="5936413" y="5309045"/>
            <a:ext cx="573290" cy="52291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11"/>
          <a:srcRect l="22970" t="56949" r="73330" b="18301"/>
          <a:stretch/>
        </p:blipFill>
        <p:spPr>
          <a:xfrm>
            <a:off x="5670810" y="5054962"/>
            <a:ext cx="275078" cy="980747"/>
          </a:xfrm>
          <a:prstGeom prst="rect">
            <a:avLst/>
          </a:prstGeom>
        </p:spPr>
      </p:pic>
      <p:sp>
        <p:nvSpPr>
          <p:cNvPr id="39" name="圆角矩形 38"/>
          <p:cNvSpPr/>
          <p:nvPr/>
        </p:nvSpPr>
        <p:spPr>
          <a:xfrm>
            <a:off x="2536585" y="5257265"/>
            <a:ext cx="1358394" cy="574699"/>
          </a:xfrm>
          <a:prstGeom prst="roundRect">
            <a:avLst>
              <a:gd name="adj" fmla="val 6250"/>
            </a:avLst>
          </a:prstGeom>
          <a:solidFill>
            <a:srgbClr val="7030A0">
              <a:alpha val="40000"/>
            </a:srgbClr>
          </a:solidFill>
          <a:ln w="25400">
            <a:solidFill>
              <a:srgbClr val="7030A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8081964" y="5251237"/>
            <a:ext cx="273448" cy="574699"/>
          </a:xfrm>
          <a:prstGeom prst="roundRect">
            <a:avLst>
              <a:gd name="adj" fmla="val 6250"/>
            </a:avLst>
          </a:prstGeom>
          <a:solidFill>
            <a:srgbClr val="7030A0">
              <a:alpha val="40000"/>
            </a:srgbClr>
          </a:solidFill>
          <a:ln w="25400">
            <a:solidFill>
              <a:srgbClr val="7030A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/>
              <p:cNvSpPr txBox="1"/>
              <p:nvPr/>
            </p:nvSpPr>
            <p:spPr>
              <a:xfrm>
                <a:off x="8904772" y="5259318"/>
                <a:ext cx="2635886" cy="646331"/>
              </a:xfrm>
              <a:prstGeom prst="rect">
                <a:avLst/>
              </a:prstGeom>
              <a:noFill/>
              <a:ln w="25400">
                <a:solidFill>
                  <a:srgbClr val="7030A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 smtClean="0">
                    <a:solidFill>
                      <a:srgbClr val="7030A0"/>
                    </a:solidFill>
                  </a:rPr>
                  <a:t>Solved using least square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𝐴𝑋</m:t>
                      </m:r>
                      <m:r>
                        <a:rPr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文本框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772" y="5259318"/>
                <a:ext cx="2635886" cy="646331"/>
              </a:xfrm>
              <a:prstGeom prst="rect">
                <a:avLst/>
              </a:prstGeom>
              <a:blipFill rotWithShape="0">
                <a:blip r:embed="rId13"/>
                <a:stretch>
                  <a:fillRect t="-3636"/>
                </a:stretch>
              </a:blipFill>
              <a:ln w="25400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直角上箭头 43"/>
          <p:cNvSpPr/>
          <p:nvPr/>
        </p:nvSpPr>
        <p:spPr>
          <a:xfrm>
            <a:off x="3209925" y="5838636"/>
            <a:ext cx="6891337" cy="480566"/>
          </a:xfrm>
          <a:prstGeom prst="bentUpArrow">
            <a:avLst>
              <a:gd name="adj1" fmla="val 5284"/>
              <a:gd name="adj2" fmla="val 5175"/>
              <a:gd name="adj3" fmla="val 10386"/>
            </a:avLst>
          </a:prstGeom>
          <a:solidFill>
            <a:srgbClr val="7030A0">
              <a:alpha val="40000"/>
            </a:srgbClr>
          </a:solidFill>
          <a:ln w="25400">
            <a:solidFill>
              <a:srgbClr val="7030A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/>
          <p:cNvCxnSpPr>
            <a:stCxn id="39" idx="2"/>
            <a:endCxn id="44" idx="2"/>
          </p:cNvCxnSpPr>
          <p:nvPr/>
        </p:nvCxnSpPr>
        <p:spPr>
          <a:xfrm flipH="1">
            <a:off x="3209925" y="5831964"/>
            <a:ext cx="5857" cy="474541"/>
          </a:xfrm>
          <a:prstGeom prst="line">
            <a:avLst/>
          </a:prstGeom>
          <a:ln w="34925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H="1">
            <a:off x="8226545" y="5825936"/>
            <a:ext cx="2262" cy="474541"/>
          </a:xfrm>
          <a:prstGeom prst="line">
            <a:avLst/>
          </a:prstGeom>
          <a:ln w="38100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音频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78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80"/>
    </mc:Choice>
    <mc:Fallback xmlns="">
      <p:transition spd="slow" advTm="7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/>
      <p:bldP spid="21" grpId="0" animBg="1"/>
      <p:bldP spid="22" grpId="0"/>
      <p:bldP spid="26" grpId="0" animBg="1"/>
      <p:bldP spid="27" grpId="0"/>
      <p:bldP spid="31" grpId="0"/>
      <p:bldP spid="39" grpId="0" animBg="1"/>
      <p:bldP spid="40" grpId="0" animBg="1"/>
      <p:bldP spid="41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Correspondence finding</a:t>
            </a:r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/>
          <a:srcRect l="25285" t="17911" r="37116" b="12858"/>
          <a:stretch/>
        </p:blipFill>
        <p:spPr>
          <a:xfrm>
            <a:off x="9502344" y="4018182"/>
            <a:ext cx="2203821" cy="21626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/>
              <p:cNvSpPr txBox="1"/>
              <p:nvPr/>
            </p:nvSpPr>
            <p:spPr>
              <a:xfrm>
                <a:off x="6734905" y="680471"/>
                <a:ext cx="3086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Body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vertex</m:t>
                      </m:r>
                    </m:oMath>
                  </m:oMathPara>
                </a14:m>
                <a:endParaRPr lang="en-US" altLang="zh-CN" b="0" i="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Kinect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Point</m:t>
                      </m:r>
                    </m:oMath>
                  </m:oMathPara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52" name="文本框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4905" y="680471"/>
                <a:ext cx="3086100" cy="646331"/>
              </a:xfrm>
              <a:prstGeom prst="rect">
                <a:avLst/>
              </a:prstGeom>
              <a:blipFill rotWithShape="0">
                <a:blip r:embed="rId8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内容占位符 2"/>
          <p:cNvSpPr txBox="1">
            <a:spLocks/>
          </p:cNvSpPr>
          <p:nvPr/>
        </p:nvSpPr>
        <p:spPr>
          <a:xfrm>
            <a:off x="838200" y="3361688"/>
            <a:ext cx="10515600" cy="1042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Iterate </a:t>
            </a:r>
            <a:r>
              <a:rPr lang="en-US" altLang="zh-CN" b="1" dirty="0" smtClean="0"/>
              <a:t>correspondence finding </a:t>
            </a:r>
            <a:r>
              <a:rPr lang="en-US" altLang="zh-CN" dirty="0" smtClean="0"/>
              <a:t>and </a:t>
            </a:r>
            <a:r>
              <a:rPr lang="en-US" altLang="zh-CN" b="1" dirty="0" smtClean="0"/>
              <a:t>joint optimization</a:t>
            </a:r>
            <a:r>
              <a:rPr lang="en-US" altLang="zh-CN" dirty="0" smtClean="0"/>
              <a:t> until converge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内容占位符 2"/>
              <p:cNvSpPr txBox="1">
                <a:spLocks/>
              </p:cNvSpPr>
              <p:nvPr/>
            </p:nvSpPr>
            <p:spPr>
              <a:xfrm>
                <a:off x="838200" y="5468142"/>
                <a:ext cx="5850769" cy="5833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 smtClean="0"/>
                  <a:t>Classify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according to label of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5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468142"/>
                <a:ext cx="5850769" cy="583344"/>
              </a:xfrm>
              <a:prstGeom prst="rect">
                <a:avLst/>
              </a:prstGeom>
              <a:blipFill rotWithShape="0">
                <a:blip r:embed="rId9"/>
                <a:stretch>
                  <a:fillRect l="-1877" t="-16667" b="-1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内容占位符 2"/>
              <p:cNvSpPr txBox="1">
                <a:spLocks/>
              </p:cNvSpPr>
              <p:nvPr/>
            </p:nvSpPr>
            <p:spPr>
              <a:xfrm>
                <a:off x="838200" y="1812924"/>
                <a:ext cx="8649378" cy="159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𝑝𝑣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dirty="0" smtClean="0"/>
                  <a:t> correspondence set of </a:t>
                </a:r>
                <a:r>
                  <a:rPr lang="en-US" altLang="zh-CN" b="1" dirty="0" smtClean="0"/>
                  <a:t>Kinect Point </a:t>
                </a:r>
                <a:r>
                  <a:rPr lang="en-US" altLang="zh-CN" dirty="0" smtClean="0"/>
                  <a:t>and </a:t>
                </a:r>
                <a:r>
                  <a:rPr lang="en-US" altLang="zh-CN" b="1" dirty="0" smtClean="0"/>
                  <a:t>body vertex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dirty="0" smtClean="0"/>
                  <a:t> correspondence set of </a:t>
                </a:r>
                <a:r>
                  <a:rPr lang="en-US" altLang="zh-CN" b="1" dirty="0" smtClean="0"/>
                  <a:t>Kinect Point </a:t>
                </a:r>
                <a:r>
                  <a:rPr lang="en-US" altLang="zh-CN" dirty="0" smtClean="0"/>
                  <a:t>and </a:t>
                </a:r>
                <a:r>
                  <a:rPr lang="en-US" altLang="zh-CN" b="1" dirty="0" smtClean="0"/>
                  <a:t>ground model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CN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zh-CN" dirty="0" smtClean="0"/>
                  <a:t> </a:t>
                </a:r>
                <a:r>
                  <a:rPr lang="en-US" altLang="zh-CN" b="1" dirty="0" smtClean="0"/>
                  <a:t>SIFT-match</a:t>
                </a:r>
                <a:r>
                  <a:rPr lang="en-US" altLang="zh-CN" dirty="0" smtClean="0"/>
                  <a:t> of current and </a:t>
                </a:r>
                <a:r>
                  <a:rPr lang="en-US" altLang="zh-CN" dirty="0"/>
                  <a:t>previous </a:t>
                </a:r>
                <a:r>
                  <a:rPr lang="en-US" altLang="zh-CN" dirty="0" smtClean="0"/>
                  <a:t>frame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59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12924"/>
                <a:ext cx="8649378" cy="1599509"/>
              </a:xfrm>
              <a:prstGeom prst="rect">
                <a:avLst/>
              </a:prstGeom>
              <a:blipFill rotWithShape="0">
                <a:blip r:embed="rId10"/>
                <a:stretch>
                  <a:fillRect t="-4943" r="-917" b="-19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12"/>
          <a:srcRect l="6428" t="21428" r="7365" b="68265"/>
          <a:stretch/>
        </p:blipFill>
        <p:spPr>
          <a:xfrm>
            <a:off x="1157653" y="4445309"/>
            <a:ext cx="5318761" cy="338923"/>
          </a:xfrm>
          <a:prstGeom prst="rect">
            <a:avLst/>
          </a:prstGeom>
        </p:spPr>
      </p:pic>
      <p:sp>
        <p:nvSpPr>
          <p:cNvPr id="35" name="圆角矩形 34"/>
          <p:cNvSpPr/>
          <p:nvPr/>
        </p:nvSpPr>
        <p:spPr>
          <a:xfrm>
            <a:off x="2123934" y="4499541"/>
            <a:ext cx="1418713" cy="295153"/>
          </a:xfrm>
          <a:prstGeom prst="roundRect">
            <a:avLst>
              <a:gd name="adj" fmla="val 7436"/>
            </a:avLst>
          </a:prstGeom>
          <a:solidFill>
            <a:schemeClr val="accent1">
              <a:alpha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圆角矩形 35"/>
          <p:cNvSpPr/>
          <p:nvPr/>
        </p:nvSpPr>
        <p:spPr>
          <a:xfrm>
            <a:off x="3579159" y="4503626"/>
            <a:ext cx="1574014" cy="291068"/>
          </a:xfrm>
          <a:prstGeom prst="roundRect">
            <a:avLst>
              <a:gd name="adj" fmla="val 7436"/>
            </a:avLst>
          </a:prstGeom>
          <a:solidFill>
            <a:srgbClr val="C00000">
              <a:alpha val="4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5166689" y="4499541"/>
            <a:ext cx="1301318" cy="295153"/>
          </a:xfrm>
          <a:prstGeom prst="roundRect">
            <a:avLst>
              <a:gd name="adj" fmla="val 7436"/>
            </a:avLst>
          </a:prstGeom>
          <a:solidFill>
            <a:schemeClr val="accent4">
              <a:alpha val="4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123422" y="4902796"/>
            <a:ext cx="1419225" cy="384537"/>
          </a:xfrm>
          <a:prstGeom prst="roundRect">
            <a:avLst>
              <a:gd name="adj" fmla="val 7436"/>
            </a:avLst>
          </a:prstGeom>
          <a:solidFill>
            <a:schemeClr val="accent1">
              <a:alpha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2152235" y="4926450"/>
            <a:ext cx="1311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Color</a:t>
            </a:r>
            <a:endParaRPr lang="zh-CN" altLang="en-US" dirty="0"/>
          </a:p>
        </p:txBody>
      </p:sp>
      <p:sp>
        <p:nvSpPr>
          <p:cNvPr id="41" name="圆角矩形 40"/>
          <p:cNvSpPr/>
          <p:nvPr/>
        </p:nvSpPr>
        <p:spPr>
          <a:xfrm>
            <a:off x="3579159" y="4902797"/>
            <a:ext cx="1574014" cy="380711"/>
          </a:xfrm>
          <a:prstGeom prst="roundRect">
            <a:avLst>
              <a:gd name="adj" fmla="val 7436"/>
            </a:avLst>
          </a:prstGeom>
          <a:solidFill>
            <a:srgbClr val="C00000">
              <a:alpha val="40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3710064" y="4909759"/>
            <a:ext cx="134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distance</a:t>
            </a:r>
          </a:p>
        </p:txBody>
      </p:sp>
      <p:sp>
        <p:nvSpPr>
          <p:cNvPr id="43" name="圆角矩形 42"/>
          <p:cNvSpPr/>
          <p:nvPr/>
        </p:nvSpPr>
        <p:spPr>
          <a:xfrm>
            <a:off x="5161580" y="4902797"/>
            <a:ext cx="1306427" cy="380711"/>
          </a:xfrm>
          <a:prstGeom prst="roundRect">
            <a:avLst>
              <a:gd name="adj" fmla="val 7436"/>
            </a:avLst>
          </a:prstGeom>
          <a:solidFill>
            <a:schemeClr val="accent4">
              <a:alpha val="40000"/>
            </a:schemeClr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5274810" y="4902797"/>
            <a:ext cx="107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Normal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6887614" y="4176277"/>
            <a:ext cx="2452915" cy="1832721"/>
            <a:chOff x="7076299" y="1781414"/>
            <a:chExt cx="2452915" cy="1832721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12"/>
            <a:srcRect l="29821" t="36834" r="30422" b="49503"/>
            <a:stretch/>
          </p:blipFill>
          <p:spPr>
            <a:xfrm>
              <a:off x="7076299" y="1781414"/>
              <a:ext cx="2452915" cy="449240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>
              <a:off x="7182797" y="2091606"/>
              <a:ext cx="1940198" cy="1522529"/>
              <a:chOff x="7203983" y="3228268"/>
              <a:chExt cx="1940198" cy="1522529"/>
            </a:xfrm>
          </p:grpSpPr>
          <p:cxnSp>
            <p:nvCxnSpPr>
              <p:cNvPr id="54" name="直接箭头连接符 53"/>
              <p:cNvCxnSpPr/>
              <p:nvPr/>
            </p:nvCxnSpPr>
            <p:spPr>
              <a:xfrm flipV="1">
                <a:off x="7489371" y="4425409"/>
                <a:ext cx="1648279" cy="1448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箭头连接符 54"/>
              <p:cNvCxnSpPr/>
              <p:nvPr/>
            </p:nvCxnSpPr>
            <p:spPr>
              <a:xfrm flipH="1" flipV="1">
                <a:off x="7482840" y="3372803"/>
                <a:ext cx="7620" cy="1054417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文本框 55"/>
                  <p:cNvSpPr txBox="1"/>
                  <p:nvPr/>
                </p:nvSpPr>
                <p:spPr>
                  <a:xfrm>
                    <a:off x="8299651" y="4381465"/>
                    <a:ext cx="228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zh-CN" altLang="en-US" i="1" dirty="0"/>
                  </a:p>
                </p:txBody>
              </p:sp>
            </mc:Choice>
            <mc:Fallback xmlns="">
              <p:sp>
                <p:nvSpPr>
                  <p:cNvPr id="30" name="文本框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99651" y="4381465"/>
                    <a:ext cx="228600" cy="369332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r="-3157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文本框 59"/>
              <p:cNvSpPr txBox="1"/>
              <p:nvPr/>
            </p:nvSpPr>
            <p:spPr>
              <a:xfrm>
                <a:off x="7213207" y="3569507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smtClean="0"/>
                  <a:t>1</a:t>
                </a:r>
                <a:endParaRPr lang="zh-CN" altLang="en-US" dirty="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7482840" y="3754173"/>
                <a:ext cx="977741" cy="671236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8460581" y="4421753"/>
                <a:ext cx="528638" cy="3657"/>
              </a:xfrm>
              <a:prstGeom prst="line">
                <a:avLst/>
              </a:prstGeom>
              <a:ln w="254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文本框 62"/>
                  <p:cNvSpPr txBox="1"/>
                  <p:nvPr/>
                </p:nvSpPr>
                <p:spPr>
                  <a:xfrm>
                    <a:off x="8915581" y="4375954"/>
                    <a:ext cx="228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zh-CN" altLang="en-US" i="1" dirty="0"/>
                  </a:p>
                </p:txBody>
              </p:sp>
            </mc:Choice>
            <mc:Fallback xmlns="">
              <p:sp>
                <p:nvSpPr>
                  <p:cNvPr id="44" name="文本框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15581" y="4375954"/>
                    <a:ext cx="228600" cy="369332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 r="-1842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文本框 63"/>
                  <p:cNvSpPr txBox="1"/>
                  <p:nvPr/>
                </p:nvSpPr>
                <p:spPr>
                  <a:xfrm>
                    <a:off x="7203983" y="3228268"/>
                    <a:ext cx="2286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oMath>
                      </m:oMathPara>
                    </a14:m>
                    <a:endParaRPr lang="zh-CN" altLang="en-US" i="1" dirty="0"/>
                  </a:p>
                </p:txBody>
              </p:sp>
            </mc:Choice>
            <mc:Fallback xmlns="">
              <p:sp>
                <p:nvSpPr>
                  <p:cNvPr id="45" name="文本框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3983" y="3228268"/>
                    <a:ext cx="228600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3684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3915686"/>
                <a:ext cx="5850769" cy="475752"/>
              </a:xfrm>
            </p:spPr>
            <p:txBody>
              <a:bodyPr/>
              <a:lstStyle/>
              <a:p>
                <a:r>
                  <a:rPr lang="en-US" altLang="zh-CN" dirty="0" smtClean="0"/>
                  <a:t>For each point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 smtClean="0"/>
                  <a:t>, find a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altLang="zh-CN" dirty="0" smtClean="0"/>
                  <a:t> maximize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endParaRPr lang="en-US" altLang="zh-CN" b="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5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915686"/>
                <a:ext cx="5850769" cy="475752"/>
              </a:xfrm>
              <a:blipFill rotWithShape="0">
                <a:blip r:embed="rId15"/>
                <a:stretch>
                  <a:fillRect l="-1877" t="-20513" b="-371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音频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1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58"/>
    </mc:Choice>
    <mc:Fallback xmlns="">
      <p:transition spd="slow" advTm="51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53" grpId="0"/>
      <p:bldP spid="58" grpId="0"/>
      <p:bldP spid="59" grpId="0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3" grpId="0" animBg="1"/>
      <p:bldP spid="46" grpId="0"/>
      <p:bldP spid="6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Mesh deformation and texture recovery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/>
          </a:p>
          <a:p>
            <a:r>
              <a:rPr lang="en-US" altLang="zh-CN" dirty="0" smtClean="0"/>
              <a:t>Texture recovery using matrix completion</a:t>
            </a:r>
            <a:endParaRPr lang="en-US" altLang="zh-CN" dirty="0"/>
          </a:p>
        </p:txBody>
      </p:sp>
      <p:cxnSp>
        <p:nvCxnSpPr>
          <p:cNvPr id="4" name="直接连接符 3"/>
          <p:cNvCxnSpPr/>
          <p:nvPr/>
        </p:nvCxnSpPr>
        <p:spPr>
          <a:xfrm>
            <a:off x="942535" y="1434905"/>
            <a:ext cx="10227213" cy="0"/>
          </a:xfrm>
          <a:prstGeom prst="line">
            <a:avLst/>
          </a:prstGeom>
          <a:ln w="254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15095" t="28681" r="18726" b="52637"/>
          <a:stretch/>
        </p:blipFill>
        <p:spPr>
          <a:xfrm>
            <a:off x="3672840" y="2288178"/>
            <a:ext cx="3849445" cy="579120"/>
          </a:xfrm>
          <a:prstGeom prst="rect">
            <a:avLst/>
          </a:prstGeom>
        </p:spPr>
      </p:pic>
      <p:sp>
        <p:nvSpPr>
          <p:cNvPr id="32" name="内容占位符 2"/>
          <p:cNvSpPr txBox="1">
            <a:spLocks/>
          </p:cNvSpPr>
          <p:nvPr/>
        </p:nvSpPr>
        <p:spPr>
          <a:xfrm>
            <a:off x="840693" y="1828122"/>
            <a:ext cx="10515600" cy="705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 smtClean="0"/>
              <a:t>Laplacian</a:t>
            </a:r>
            <a:r>
              <a:rPr lang="en-US" altLang="zh-CN" dirty="0" smtClean="0"/>
              <a:t> mesh deformation to simulate non-rigid cloth motion</a:t>
            </a:r>
          </a:p>
        </p:txBody>
      </p:sp>
      <p:sp>
        <p:nvSpPr>
          <p:cNvPr id="33" name="内容占位符 2"/>
          <p:cNvSpPr txBox="1">
            <a:spLocks/>
          </p:cNvSpPr>
          <p:nvPr/>
        </p:nvSpPr>
        <p:spPr>
          <a:xfrm>
            <a:off x="1012933" y="4286318"/>
            <a:ext cx="3621323" cy="1698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1800" dirty="0" smtClean="0"/>
              <a:t>Kinect’s poor RGB quality</a:t>
            </a:r>
          </a:p>
          <a:p>
            <a:pPr lvl="1"/>
            <a:r>
              <a:rPr lang="en-US" altLang="zh-CN" sz="1800" dirty="0" smtClean="0"/>
              <a:t>RGB-depth </a:t>
            </a:r>
            <a:r>
              <a:rPr lang="en-US" altLang="zh-CN" sz="1800" dirty="0" err="1" smtClean="0"/>
              <a:t>mis</a:t>
            </a:r>
            <a:r>
              <a:rPr lang="en-US" altLang="zh-CN" sz="1800" dirty="0" smtClean="0"/>
              <a:t>-alignment</a:t>
            </a:r>
          </a:p>
          <a:p>
            <a:pPr lvl="1"/>
            <a:r>
              <a:rPr lang="en-US" altLang="zh-CN" sz="1800" dirty="0" smtClean="0"/>
              <a:t>Tracking/deformation error</a:t>
            </a:r>
          </a:p>
          <a:p>
            <a:pPr lvl="1"/>
            <a:r>
              <a:rPr lang="en-US" altLang="zh-CN" sz="1800" dirty="0" smtClean="0"/>
              <a:t>Missing data (black entry)</a:t>
            </a:r>
            <a:endParaRPr lang="zh-CN" altLang="en-US" sz="1800" dirty="0"/>
          </a:p>
        </p:txBody>
      </p:sp>
      <p:grpSp>
        <p:nvGrpSpPr>
          <p:cNvPr id="58" name="组合 57"/>
          <p:cNvGrpSpPr/>
          <p:nvPr/>
        </p:nvGrpSpPr>
        <p:grpSpPr>
          <a:xfrm>
            <a:off x="436672" y="3405475"/>
            <a:ext cx="1263342" cy="2414239"/>
            <a:chOff x="680512" y="3314035"/>
            <a:chExt cx="1263342" cy="241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26665" y="3908999"/>
              <a:ext cx="543152" cy="1819275"/>
              <a:chOff x="532734" y="3301387"/>
              <a:chExt cx="543152" cy="181927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587" t="9243" r="78615" b="56322"/>
              <a:stretch/>
            </p:blipFill>
            <p:spPr bwMode="auto">
              <a:xfrm>
                <a:off x="942535" y="3301387"/>
                <a:ext cx="133351" cy="181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9" name="组合 28"/>
              <p:cNvGrpSpPr/>
              <p:nvPr/>
            </p:nvGrpSpPr>
            <p:grpSpPr>
              <a:xfrm>
                <a:off x="532734" y="3434556"/>
                <a:ext cx="369332" cy="600075"/>
                <a:chOff x="5314292" y="3701256"/>
                <a:chExt cx="369332" cy="600075"/>
              </a:xfrm>
            </p:grpSpPr>
            <p:cxnSp>
              <p:nvCxnSpPr>
                <p:cNvPr id="30" name="直接箭头连接符 29"/>
                <p:cNvCxnSpPr/>
                <p:nvPr/>
              </p:nvCxnSpPr>
              <p:spPr>
                <a:xfrm>
                  <a:off x="5626137" y="3701256"/>
                  <a:ext cx="0" cy="600075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文本框 30"/>
                <p:cNvSpPr txBox="1"/>
                <p:nvPr/>
              </p:nvSpPr>
              <p:spPr>
                <a:xfrm>
                  <a:off x="5314292" y="3701256"/>
                  <a:ext cx="369332" cy="484982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en-US" altLang="zh-CN" sz="1200" dirty="0" smtClean="0"/>
                    <a:t>vertex</a:t>
                  </a:r>
                  <a:endParaRPr lang="zh-CN" altLang="en-US" sz="1100" dirty="0"/>
                </a:p>
              </p:txBody>
            </p:sp>
          </p:grpSp>
        </p:grpSp>
        <p:sp>
          <p:nvSpPr>
            <p:cNvPr id="36" name="文本框 35"/>
            <p:cNvSpPr txBox="1"/>
            <p:nvPr/>
          </p:nvSpPr>
          <p:spPr>
            <a:xfrm>
              <a:off x="680512" y="3314035"/>
              <a:ext cx="1263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/>
                <a:t>True vertex color vector</a:t>
              </a:r>
              <a:endParaRPr lang="zh-CN" altLang="en-US" sz="1400" dirty="0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4210483" y="3405475"/>
            <a:ext cx="2401920" cy="2449195"/>
            <a:chOff x="1682092" y="3314035"/>
            <a:chExt cx="2401920" cy="2449195"/>
          </a:xfrm>
        </p:grpSpPr>
        <p:grpSp>
          <p:nvGrpSpPr>
            <p:cNvPr id="35" name="组合 34"/>
            <p:cNvGrpSpPr/>
            <p:nvPr/>
          </p:nvGrpSpPr>
          <p:grpSpPr>
            <a:xfrm>
              <a:off x="1682092" y="3560256"/>
              <a:ext cx="2207993" cy="2202974"/>
              <a:chOff x="5314292" y="3253740"/>
              <a:chExt cx="2207993" cy="2202974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537" t="9243" r="25447" b="56322"/>
              <a:stretch/>
            </p:blipFill>
            <p:spPr bwMode="auto">
              <a:xfrm>
                <a:off x="5741110" y="3637439"/>
                <a:ext cx="1781175" cy="1819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7" name="组合 26"/>
              <p:cNvGrpSpPr/>
              <p:nvPr/>
            </p:nvGrpSpPr>
            <p:grpSpPr>
              <a:xfrm>
                <a:off x="5314292" y="3701256"/>
                <a:ext cx="369332" cy="600075"/>
                <a:chOff x="5314292" y="3701256"/>
                <a:chExt cx="369332" cy="600075"/>
              </a:xfrm>
            </p:grpSpPr>
            <p:cxnSp>
              <p:nvCxnSpPr>
                <p:cNvPr id="18" name="直接箭头连接符 17"/>
                <p:cNvCxnSpPr/>
                <p:nvPr/>
              </p:nvCxnSpPr>
              <p:spPr>
                <a:xfrm>
                  <a:off x="5626137" y="3701256"/>
                  <a:ext cx="0" cy="600075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文本框 24"/>
                <p:cNvSpPr txBox="1"/>
                <p:nvPr/>
              </p:nvSpPr>
              <p:spPr>
                <a:xfrm>
                  <a:off x="5314292" y="3701256"/>
                  <a:ext cx="369332" cy="484982"/>
                </a:xfrm>
                <a:prstGeom prst="rect">
                  <a:avLst/>
                </a:prstGeom>
                <a:noFill/>
              </p:spPr>
              <p:txBody>
                <a:bodyPr vert="eaVert" wrap="square" rtlCol="0">
                  <a:spAutoFit/>
                </a:bodyPr>
                <a:lstStyle/>
                <a:p>
                  <a:r>
                    <a:rPr lang="en-US" altLang="zh-CN" sz="1200" dirty="0" smtClean="0"/>
                    <a:t>vertex</a:t>
                  </a:r>
                  <a:endParaRPr lang="zh-CN" altLang="en-US" sz="1100" dirty="0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5774092" y="3253740"/>
                <a:ext cx="633058" cy="276999"/>
                <a:chOff x="5774092" y="3253740"/>
                <a:chExt cx="633058" cy="276999"/>
              </a:xfrm>
            </p:grpSpPr>
            <p:cxnSp>
              <p:nvCxnSpPr>
                <p:cNvPr id="19" name="直接箭头连接符 18"/>
                <p:cNvCxnSpPr/>
                <p:nvPr/>
              </p:nvCxnSpPr>
              <p:spPr>
                <a:xfrm>
                  <a:off x="5819812" y="3508851"/>
                  <a:ext cx="587338" cy="7938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文本框 25"/>
                <p:cNvSpPr txBox="1"/>
                <p:nvPr/>
              </p:nvSpPr>
              <p:spPr>
                <a:xfrm>
                  <a:off x="5774092" y="3253740"/>
                  <a:ext cx="52193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dirty="0" smtClean="0"/>
                    <a:t>time</a:t>
                  </a:r>
                  <a:endParaRPr lang="zh-CN" altLang="en-US" sz="1100" dirty="0"/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2820670" y="3314035"/>
              <a:ext cx="1263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/>
                <a:t>Observed color matrix A</a:t>
              </a:r>
              <a:endParaRPr lang="zh-CN" altLang="en-US" sz="1400" dirty="0"/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696802" y="3540908"/>
            <a:ext cx="259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Introduction of noise</a:t>
            </a:r>
            <a:endParaRPr lang="zh-CN" altLang="en-US" dirty="0"/>
          </a:p>
        </p:txBody>
      </p:sp>
      <p:cxnSp>
        <p:nvCxnSpPr>
          <p:cNvPr id="40" name="直接箭头连接符 39"/>
          <p:cNvCxnSpPr>
            <a:endCxn id="42" idx="1"/>
          </p:cNvCxnSpPr>
          <p:nvPr/>
        </p:nvCxnSpPr>
        <p:spPr>
          <a:xfrm>
            <a:off x="6418476" y="5823369"/>
            <a:ext cx="554169" cy="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6972645" y="5663866"/>
            <a:ext cx="2593938" cy="369332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 rank-1 matrix!!!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/>
              <p:cNvSpPr txBox="1"/>
              <p:nvPr/>
            </p:nvSpPr>
            <p:spPr>
              <a:xfrm>
                <a:off x="6962526" y="4133608"/>
                <a:ext cx="2516415" cy="1502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𝑟𝑎𝑛𝑘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sSub>
                            <m:sSubPr>
                              <m:ctrlPr>
                                <a:rPr lang="el-GR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d>
                            </m:e>
                            <m:sub>
                              <m:sSub>
                                <m:sSubPr>
                                  <m:ctrlPr>
                                    <a:rPr lang="el-GR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sub>
                          </m:sSub>
                        </m:e>
                      </m:func>
                    </m:oMath>
                  </m:oMathPara>
                </a14:m>
                <a:endParaRPr lang="en-US" altLang="zh-CN" b="0" dirty="0" smtClean="0">
                  <a:ea typeface="Cambria Math" panose="02040503050406030204" pitchFamily="18" charset="0"/>
                </a:endParaRPr>
              </a:p>
              <a:p>
                <a:endParaRPr lang="en-US" altLang="zh-CN" dirty="0" smtClean="0">
                  <a:ea typeface="Cambria Math" panose="02040503050406030204" pitchFamily="18" charset="0"/>
                </a:endParaRPr>
              </a:p>
              <a:p>
                <a:r>
                  <a:rPr lang="en-US" altLang="zh-CN" dirty="0" smtClean="0">
                    <a:ea typeface="Cambria Math" panose="02040503050406030204" pitchFamily="18" charset="0"/>
                  </a:rPr>
                  <a:t>Noisy matrix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/>
                  <a:t>can be automatically learned after sparse optimization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6" name="文本框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526" y="4133608"/>
                <a:ext cx="2516415" cy="1502655"/>
              </a:xfrm>
              <a:prstGeom prst="rect">
                <a:avLst/>
              </a:prstGeom>
              <a:blipFill rotWithShape="0">
                <a:blip r:embed="rId7"/>
                <a:stretch>
                  <a:fillRect l="-1937" r="-2179" b="-5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/>
          <p:cNvSpPr txBox="1"/>
          <p:nvPr/>
        </p:nvSpPr>
        <p:spPr>
          <a:xfrm>
            <a:off x="7051614" y="3405475"/>
            <a:ext cx="2157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low rank </a:t>
            </a:r>
            <a:r>
              <a:rPr lang="en-US" altLang="zh-CN" b="1" dirty="0" smtClean="0"/>
              <a:t>learning</a:t>
            </a:r>
          </a:p>
          <a:p>
            <a:pPr algn="ctr"/>
            <a:r>
              <a:rPr lang="en-US" altLang="zh-CN" dirty="0" smtClean="0"/>
              <a:t>formulation</a:t>
            </a:r>
            <a:endParaRPr lang="zh-CN" altLang="en-US" dirty="0"/>
          </a:p>
        </p:txBody>
      </p:sp>
      <p:grpSp>
        <p:nvGrpSpPr>
          <p:cNvPr id="59" name="组合 58"/>
          <p:cNvGrpSpPr/>
          <p:nvPr/>
        </p:nvGrpSpPr>
        <p:grpSpPr>
          <a:xfrm>
            <a:off x="9394988" y="3405475"/>
            <a:ext cx="2424594" cy="2366613"/>
            <a:chOff x="9679468" y="3314035"/>
            <a:chExt cx="2424594" cy="2366613"/>
          </a:xfrm>
        </p:grpSpPr>
        <p:grpSp>
          <p:nvGrpSpPr>
            <p:cNvPr id="55" name="组合 54"/>
            <p:cNvGrpSpPr/>
            <p:nvPr/>
          </p:nvGrpSpPr>
          <p:grpSpPr>
            <a:xfrm>
              <a:off x="9679468" y="3560256"/>
              <a:ext cx="2200624" cy="2120392"/>
              <a:chOff x="9679468" y="3560256"/>
              <a:chExt cx="2200624" cy="2120392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423" t="60084" r="9701" b="7284"/>
              <a:stretch/>
            </p:blipFill>
            <p:spPr bwMode="auto">
              <a:xfrm>
                <a:off x="10109349" y="3956623"/>
                <a:ext cx="1770743" cy="1724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1" name="直接箭头连接符 50"/>
              <p:cNvCxnSpPr/>
              <p:nvPr/>
            </p:nvCxnSpPr>
            <p:spPr>
              <a:xfrm>
                <a:off x="9991313" y="4007772"/>
                <a:ext cx="0" cy="60007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文本框 51"/>
              <p:cNvSpPr txBox="1"/>
              <p:nvPr/>
            </p:nvSpPr>
            <p:spPr>
              <a:xfrm>
                <a:off x="9679468" y="4007772"/>
                <a:ext cx="369332" cy="484982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200" dirty="0" smtClean="0"/>
                  <a:t>vertex</a:t>
                </a:r>
                <a:endParaRPr lang="zh-CN" altLang="en-US" sz="1100" dirty="0"/>
              </a:p>
            </p:txBody>
          </p:sp>
          <p:cxnSp>
            <p:nvCxnSpPr>
              <p:cNvPr id="53" name="直接箭头连接符 52"/>
              <p:cNvCxnSpPr/>
              <p:nvPr/>
            </p:nvCxnSpPr>
            <p:spPr>
              <a:xfrm>
                <a:off x="10184988" y="3815367"/>
                <a:ext cx="587338" cy="7938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文本框 53"/>
              <p:cNvSpPr txBox="1"/>
              <p:nvPr/>
            </p:nvSpPr>
            <p:spPr>
              <a:xfrm>
                <a:off x="10139268" y="3560256"/>
                <a:ext cx="5219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 smtClean="0"/>
                  <a:t>time</a:t>
                </a:r>
                <a:endParaRPr lang="zh-CN" altLang="en-US" sz="1100" dirty="0"/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10840720" y="3314035"/>
              <a:ext cx="12633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/>
                <a:t>Recovered</a:t>
              </a:r>
            </a:p>
            <a:p>
              <a:pPr algn="ctr"/>
              <a:r>
                <a:rPr lang="en-US" altLang="zh-CN" sz="1400" dirty="0" smtClean="0"/>
                <a:t>color matrix A</a:t>
              </a:r>
              <a:endParaRPr lang="zh-CN" altLang="en-US" sz="1400" dirty="0"/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9606220" y="5814429"/>
            <a:ext cx="226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/>
              <a:t>Temporal consistent</a:t>
            </a:r>
          </a:p>
          <a:p>
            <a:pPr algn="ctr"/>
            <a:r>
              <a:rPr lang="en-US" altLang="zh-CN" dirty="0"/>
              <a:t>v</a:t>
            </a:r>
            <a:r>
              <a:rPr lang="en-US" altLang="zh-CN" dirty="0" smtClean="0"/>
              <a:t>ertex color sequence</a:t>
            </a:r>
            <a:endParaRPr lang="zh-CN" altLang="en-US" dirty="0"/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123974"/>
            <a:ext cx="838200" cy="834860"/>
          </a:xfrm>
          <a:prstGeom prst="rect">
            <a:avLst/>
          </a:prstGeom>
        </p:spPr>
      </p:pic>
      <p:pic>
        <p:nvPicPr>
          <p:cNvPr id="64" name="音频 6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997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27"/>
    </mc:Choice>
    <mc:Fallback xmlns="">
      <p:transition spd="slow" advTm="88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3" grpId="0" build="p"/>
      <p:bldP spid="32" grpId="0"/>
      <p:bldP spid="33" grpId="0"/>
      <p:bldP spid="38" grpId="0"/>
      <p:bldP spid="42" grpId="0" animBg="1"/>
      <p:bldP spid="46" grpId="0"/>
      <p:bldP spid="47" grpId="0"/>
      <p:bldP spid="6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0.8|2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5.3|5.6|8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8.9|7.4|3.5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22.3|5.9|4.2|10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6.6|9.3|7.8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5.9|29.7|6.8|2|14.8|6|3.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TC104033937[[fn=水汽尾迹]]</Template>
  <TotalTime>6758</TotalTime>
  <Words>461</Words>
  <Application>Microsoft Office PowerPoint</Application>
  <PresentationFormat>宽屏</PresentationFormat>
  <Paragraphs>146</Paragraphs>
  <Slides>12</Slides>
  <Notes>0</Notes>
  <HiddenSlides>0</HiddenSlides>
  <MMClips>14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8" baseType="lpstr">
      <vt:lpstr>宋体</vt:lpstr>
      <vt:lpstr>Arial</vt:lpstr>
      <vt:lpstr>Calibri</vt:lpstr>
      <vt:lpstr>Calibri Light</vt:lpstr>
      <vt:lpstr>Cambria Math</vt:lpstr>
      <vt:lpstr>Office 主题</vt:lpstr>
      <vt:lpstr>Research outline</vt:lpstr>
      <vt:lpstr>Background of Performance capture</vt:lpstr>
      <vt:lpstr>Previous works</vt:lpstr>
      <vt:lpstr>Motivation</vt:lpstr>
      <vt:lpstr>Our method</vt:lpstr>
      <vt:lpstr>Algorithm overview</vt:lpstr>
      <vt:lpstr>Joint Optimization</vt:lpstr>
      <vt:lpstr>Correspondence finding</vt:lpstr>
      <vt:lpstr>Mesh deformation and texture recovery</vt:lpstr>
      <vt:lpstr>Quantitative evaluation </vt:lpstr>
      <vt:lpstr>Quantitative evaluation </vt:lpstr>
      <vt:lpstr>Results</vt:lpstr>
    </vt:vector>
  </TitlesOfParts>
  <Company>THU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yegenzhi</dc:creator>
  <cp:lastModifiedBy>liuyebin</cp:lastModifiedBy>
  <cp:revision>257</cp:revision>
  <dcterms:created xsi:type="dcterms:W3CDTF">2013-06-18T14:40:41Z</dcterms:created>
  <dcterms:modified xsi:type="dcterms:W3CDTF">2022-03-21T03:16:58Z</dcterms:modified>
</cp:coreProperties>
</file>